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3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1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2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4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6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2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3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8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2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3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3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0">
              <a:srgbClr val="F0EBD5"/>
            </a:gs>
            <a:gs pos="99000">
              <a:srgbClr val="D1C39F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3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3955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развитие устной речи учащихся на уроках и во внеурочной деятельности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344816" cy="3600400"/>
          </a:xfrm>
        </p:spPr>
        <p:txBody>
          <a:bodyPr>
            <a:normAutofit fontScale="92500" lnSpcReduction="10000"/>
          </a:bodyPr>
          <a:lstStyle/>
          <a:p>
            <a:r>
              <a:rPr lang="ru-RU" sz="5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Смысловое чтение на уроках математики</a:t>
            </a:r>
          </a:p>
          <a:p>
            <a:endParaRPr lang="ru-RU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Арустамова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А.Р.</a:t>
            </a:r>
          </a:p>
          <a:p>
            <a:pPr algn="r"/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2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Типы </a:t>
            </a:r>
            <a:r>
              <a:rPr lang="ru-RU" dirty="0">
                <a:solidFill>
                  <a:srgbClr val="C00000"/>
                </a:solidFill>
              </a:rPr>
              <a:t>заданий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</a:pPr>
            <a:r>
              <a:rPr lang="ru-RU" dirty="0"/>
              <a:t> Задания «множественного выбора»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«на соотнесение»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«на дополнение информации»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«на перенос информации»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«на восстановление  текста»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«на аналогию»</a:t>
            </a:r>
          </a:p>
          <a:p>
            <a:pPr>
              <a:buClr>
                <a:srgbClr val="C00000"/>
              </a:buClr>
            </a:pPr>
            <a:r>
              <a:rPr lang="ru-RU" dirty="0"/>
              <a:t>  Задания «выбор информации из текста»</a:t>
            </a:r>
          </a:p>
        </p:txBody>
      </p:sp>
    </p:spTree>
    <p:extLst>
      <p:ext uri="{BB962C8B-B14F-4D97-AF65-F5344CB8AC3E}">
        <p14:creationId xmlns:p14="http://schemas.microsoft.com/office/powerpoint/2010/main" val="31920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Задания «множественного выбора»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 правильного ответа из </a:t>
            </a:r>
            <a:b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предложенных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вариантов</a:t>
            </a: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Параллельные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прямые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две прямые перпендикулярны третьей прямой, то эти две прямые перпендикулярны.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при пересечении двух прямых третьей прямой внутренние накрест лежащие углы равны 70°, то две прямые параллельны.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две параллельные прямые пересечены третьей прямой, то внутренние накрест лежащие углы равны.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при пересечении двух прямых третьей прямой внутренние односторонние углы составляют в сумме 90°, то эти две прямые параллельны.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при пересечении двух прямых третьей прямой соответственные углы равны, то эти две прямые параллельны.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04" y="5013176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Задания «множественного выбора»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rgbClr val="C00000"/>
                </a:solidFill>
              </a:rPr>
              <a:t>Определение вариантов утверждений, </a:t>
            </a:r>
            <a:r>
              <a:rPr lang="ru-RU" sz="2800" dirty="0" smtClean="0">
                <a:solidFill>
                  <a:srgbClr val="C00000"/>
                </a:solidFill>
              </a:rPr>
              <a:t>соответствующих (</a:t>
            </a:r>
            <a:r>
              <a:rPr lang="ru-RU" sz="2800" dirty="0">
                <a:solidFill>
                  <a:srgbClr val="C00000"/>
                </a:solidFill>
              </a:rPr>
              <a:t>не соответствующих) содержанию текста </a:t>
            </a:r>
            <a:r>
              <a:rPr lang="ru-RU" sz="2800" dirty="0" smtClean="0">
                <a:solidFill>
                  <a:srgbClr val="C00000"/>
                </a:solidFill>
              </a:rPr>
              <a:t>(+,-)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Выяснить, какие из предложенных моделей являются параллелограммом? Отметьте знаком «+» наличие указанных признаков.</a:t>
            </a:r>
          </a:p>
          <a:p>
            <a:pPr marL="0" indent="0" algn="ctr">
              <a:buNone/>
            </a:pP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57" y="2852936"/>
            <a:ext cx="8229600" cy="3379685"/>
          </a:xfrm>
          <a:prstGeom prst="rect">
            <a:avLst/>
          </a:prstGeom>
        </p:spPr>
      </p:pic>
      <p:sp>
        <p:nvSpPr>
          <p:cNvPr id="5" name="Полилиния 4"/>
          <p:cNvSpPr/>
          <p:nvPr/>
        </p:nvSpPr>
        <p:spPr>
          <a:xfrm>
            <a:off x="3274698" y="2934562"/>
            <a:ext cx="1091381" cy="840658"/>
          </a:xfrm>
          <a:custGeom>
            <a:avLst/>
            <a:gdLst>
              <a:gd name="connsiteX0" fmla="*/ 870155 w 1091381"/>
              <a:gd name="connsiteY0" fmla="*/ 0 h 840658"/>
              <a:gd name="connsiteX1" fmla="*/ 235974 w 1091381"/>
              <a:gd name="connsiteY1" fmla="*/ 0 h 840658"/>
              <a:gd name="connsiteX2" fmla="*/ 0 w 1091381"/>
              <a:gd name="connsiteY2" fmla="*/ 398207 h 840658"/>
              <a:gd name="connsiteX3" fmla="*/ 206477 w 1091381"/>
              <a:gd name="connsiteY3" fmla="*/ 825910 h 840658"/>
              <a:gd name="connsiteX4" fmla="*/ 825910 w 1091381"/>
              <a:gd name="connsiteY4" fmla="*/ 840658 h 840658"/>
              <a:gd name="connsiteX5" fmla="*/ 1091381 w 1091381"/>
              <a:gd name="connsiteY5" fmla="*/ 412955 h 840658"/>
              <a:gd name="connsiteX6" fmla="*/ 870155 w 1091381"/>
              <a:gd name="connsiteY6" fmla="*/ 0 h 84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1381" h="840658">
                <a:moveTo>
                  <a:pt x="870155" y="0"/>
                </a:moveTo>
                <a:lnTo>
                  <a:pt x="235974" y="0"/>
                </a:lnTo>
                <a:lnTo>
                  <a:pt x="0" y="398207"/>
                </a:lnTo>
                <a:lnTo>
                  <a:pt x="206477" y="825910"/>
                </a:lnTo>
                <a:lnTo>
                  <a:pt x="825910" y="840658"/>
                </a:lnTo>
                <a:lnTo>
                  <a:pt x="1091381" y="412955"/>
                </a:lnTo>
                <a:lnTo>
                  <a:pt x="870155" y="0"/>
                </a:lnTo>
                <a:close/>
              </a:path>
            </a:pathLst>
          </a:cu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2" y="2940695"/>
            <a:ext cx="10366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араллелограмм 5"/>
          <p:cNvSpPr/>
          <p:nvPr/>
        </p:nvSpPr>
        <p:spPr>
          <a:xfrm>
            <a:off x="6151314" y="3176515"/>
            <a:ext cx="877243" cy="468052"/>
          </a:xfrm>
          <a:prstGeom prst="parallelogram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022" y="3206548"/>
            <a:ext cx="95726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27" y="4005064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04" y="4005063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336" y="5661248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192" y="4935468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05" y="4941168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06" y="4005062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55" y="3901282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04" y="5661248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36" y="5661247"/>
            <a:ext cx="3714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770" y="2570793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55" y="2584648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2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Задания «соотнесение»</a:t>
            </a:r>
            <a:b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665" y="476672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Нахождение соответствия между вопросами, знаками, схемами, диаграммами и частями текста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текст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</a:t>
            </a:r>
          </a:p>
          <a:p>
            <a:pPr marL="0" indent="0">
              <a:buNone/>
            </a:pPr>
            <a:r>
              <a:rPr lang="ru-RU" dirty="0" smtClean="0"/>
              <a:t>Ответ: 23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772816"/>
            <a:ext cx="762197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3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Задания «на дополнение информации»</a:t>
            </a:r>
            <a:r>
              <a:rPr lang="ru-RU" dirty="0">
                <a:solidFill>
                  <a:srgbClr val="0000FF"/>
                </a:solidFill>
              </a:rPr>
              <a:t/>
            </a:r>
            <a:br>
              <a:rPr lang="ru-RU" dirty="0">
                <a:solidFill>
                  <a:srgbClr val="0000FF"/>
                </a:solidFill>
              </a:rPr>
            </a:b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Заполнение пропусков в тексте предложениями, словами, формулой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Прочитайте предложения, вставив пропущенные слова: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«от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перемены мест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слагаемых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изменится», </a:t>
            </a:r>
          </a:p>
          <a:p>
            <a:pPr algn="just">
              <a:buClr>
                <a:schemeClr val="tx2"/>
              </a:buClr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«чтобы к числу прибавить сумму, можно к числу прибавить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слагаемое, а потом к полученному результату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слагаемое».</a:t>
            </a:r>
          </a:p>
          <a:p>
            <a:pPr marL="0" indent="0" algn="just">
              <a:buClr>
                <a:srgbClr val="0000FF"/>
              </a:buCl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Точки А,В,С лежат на одной окружности, ∟ АВС = 80°. Лежит ли центр окружности на отрезке АС?</a:t>
            </a:r>
          </a:p>
          <a:p>
            <a:pPr algn="just">
              <a:buClr>
                <a:srgbClr val="0000FF"/>
              </a:buClr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Решение.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Если центр окружности лежит на отрезке АС, то отрезок АС является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диаметром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этой окружности, а дуга АС является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полуокружностью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Тогда вписанный угол АВС опирается на полуокружность, а потому он равен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 по условию задачи ∟АВС=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Следовательно, центр окружности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лежит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отрезке АС.</a:t>
            </a: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806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Задания «аналогии»</a:t>
            </a:r>
            <a:br>
              <a:rPr lang="ru-RU" sz="27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Задание состоит из пяти пар слов. Выделенная жирным шрифтом пара показывает образец отношений между двумя словами. Определите, какие отношения существуют между словами в этой паре, а затем выберите в вариантах ответа пару слов с такими же отношениями</a:t>
            </a:r>
            <a:r>
              <a:rPr lang="ru-RU" dirty="0"/>
              <a:t>.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Порядок слов в выбранном Вами ответе должен быть таким же как и в образце.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4149079"/>
            <a:ext cx="4040188" cy="19770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Рост : высокий</a:t>
            </a:r>
          </a:p>
          <a:p>
            <a:pPr marL="0" indent="0">
              <a:buNone/>
            </a:pPr>
            <a:r>
              <a:rPr lang="ru-RU" dirty="0"/>
              <a:t>(А)  вес : тяжелый</a:t>
            </a:r>
          </a:p>
          <a:p>
            <a:pPr marL="0" indent="0">
              <a:buNone/>
            </a:pPr>
            <a:r>
              <a:rPr lang="ru-RU" dirty="0"/>
              <a:t>(Б)   объем : круглый</a:t>
            </a:r>
          </a:p>
          <a:p>
            <a:pPr marL="0" indent="0">
              <a:buNone/>
            </a:pPr>
            <a:r>
              <a:rPr lang="ru-RU" dirty="0"/>
              <a:t>(В)   ширина : короткий</a:t>
            </a:r>
          </a:p>
          <a:p>
            <a:pPr marL="0" indent="0">
              <a:buNone/>
            </a:pPr>
            <a:r>
              <a:rPr lang="ru-RU" dirty="0"/>
              <a:t>(Г)   длина : узкий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4149081"/>
            <a:ext cx="4041775" cy="19770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1 см : 1 м</a:t>
            </a:r>
          </a:p>
          <a:p>
            <a:pPr marL="0" indent="0">
              <a:buNone/>
            </a:pPr>
            <a:r>
              <a:rPr lang="ru-RU" dirty="0"/>
              <a:t>(А)  1 м : 1 км</a:t>
            </a:r>
          </a:p>
          <a:p>
            <a:pPr marL="0" indent="0">
              <a:buNone/>
            </a:pPr>
            <a:r>
              <a:rPr lang="ru-RU" dirty="0"/>
              <a:t>(Б)   1 а : 1 га</a:t>
            </a:r>
          </a:p>
          <a:p>
            <a:pPr marL="0" indent="0">
              <a:buNone/>
            </a:pPr>
            <a:r>
              <a:rPr lang="ru-RU" dirty="0"/>
              <a:t>(В)   1 мм2 : 1 см2</a:t>
            </a:r>
          </a:p>
          <a:p>
            <a:pPr marL="0" indent="0">
              <a:buNone/>
            </a:pPr>
            <a:r>
              <a:rPr lang="ru-RU" dirty="0"/>
              <a:t>(Г)   1 мм : 1 </a:t>
            </a:r>
            <a:r>
              <a:rPr lang="ru-RU" dirty="0" err="1"/>
              <a:t>дм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06" y="4437112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589240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77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приёмы работы с текстом учебника обеспечивают не только усвоение учебного материала, но и активизирует умственную деятельность учащихся, прививает интерес к изучаемому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397343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ФГОС подчеркивается важность обучения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смысловому чтению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отмечается, что  чтение носит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характер и умения чтения относятся к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 математической грамотности учащихся напрямую связано с развитием навыков смыслового и функционального чтения.</a:t>
            </a:r>
          </a:p>
          <a:p>
            <a:endParaRPr lang="ru-RU" dirty="0"/>
          </a:p>
        </p:txBody>
      </p:sp>
      <p:pic>
        <p:nvPicPr>
          <p:cNvPr id="4" name="Picture 5" descr="http://static.wixstatic.com/media/553f84_42ee5d0c0e534baaa0f721acb01b8d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69160"/>
            <a:ext cx="244951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4006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справиться с решением задачи, учащиеся должны пройти все </a:t>
            </a:r>
            <a:r>
              <a:rPr lang="ru-RU" sz="3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фазы:</a:t>
            </a:r>
          </a:p>
          <a:p>
            <a:pPr>
              <a:buClr>
                <a:srgbClr val="C00000"/>
              </a:buClr>
            </a:pP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осмысленно читать и воспринимать на слух текст задания;</a:t>
            </a:r>
          </a:p>
          <a:p>
            <a:pPr>
              <a:buClr>
                <a:srgbClr val="C00000"/>
              </a:buClr>
            </a:pP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уметь извлекать и анализировать информацию, полученную из текста;</a:t>
            </a:r>
          </a:p>
          <a:p>
            <a:pPr>
              <a:buClr>
                <a:srgbClr val="C00000"/>
              </a:buClr>
            </a:pP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читать таблицы, диаграммы, схемы, условные обозначения.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2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с текстом, относительно текста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математической задачи: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7560840" cy="3129211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ru-RU" dirty="0"/>
              <a:t>п</a:t>
            </a:r>
            <a:r>
              <a:rPr lang="ru-RU" dirty="0" smtClean="0"/>
              <a:t>оиск информации и понимание прочитанного</a:t>
            </a:r>
          </a:p>
          <a:p>
            <a:pPr>
              <a:buClr>
                <a:srgbClr val="C00000"/>
              </a:buClr>
            </a:pPr>
            <a:r>
              <a:rPr lang="ru-RU" dirty="0" smtClean="0"/>
              <a:t>преобразование и интерпретация информации </a:t>
            </a:r>
          </a:p>
          <a:p>
            <a:pPr>
              <a:buClr>
                <a:srgbClr val="C00000"/>
              </a:buClr>
            </a:pPr>
            <a:r>
              <a:rPr lang="ru-RU" dirty="0" smtClean="0"/>
              <a:t>оценка информации</a:t>
            </a: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85184"/>
            <a:ext cx="137001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8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 1.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не вчитываются в задание. 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Шаги по решению проблемы: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Систематическая работа по анализу учебных заданий, инструкций</a:t>
            </a:r>
            <a:r>
              <a:rPr lang="ru-RU" dirty="0" smtClean="0"/>
              <a:t>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7" descr="http://1000dosok.info/s/05-09-6788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"/>
          <a:stretch>
            <a:fillRect/>
          </a:stretch>
        </p:blipFill>
        <p:spPr bwMode="auto">
          <a:xfrm>
            <a:off x="6804248" y="3861048"/>
            <a:ext cx="2087562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0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 2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Узкий круг самостоятельного детского чтения.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Шаги по решению проблемы: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возможности внеурочной деятельности для знакомства детей с текстами математического содержания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 3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Низкий уровень читательской культуры родителей обучающихся.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Шаги по решению проблемы:</a:t>
            </a:r>
          </a:p>
          <a:p>
            <a:pPr marL="0" indent="0">
              <a:buNone/>
            </a:pPr>
            <a:r>
              <a:rPr lang="ru-RU" dirty="0" smtClean="0"/>
              <a:t>Анкетирование родителей, тематические родительские собрания, индивидуальная работа с родителями.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5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 4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Непонимание  математического текста, математического языка, символов.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Шаги по решению проблемы:</a:t>
            </a:r>
          </a:p>
          <a:p>
            <a:pPr marL="0" indent="0" algn="just">
              <a:buNone/>
            </a:pPr>
            <a:r>
              <a:rPr lang="ru-RU" dirty="0" smtClean="0"/>
              <a:t>Роль учителя заключается в разборе условия, «переводе на русский язык», проговаривании действий с пояснением на математическом языке, осмысленное подведение результата работы.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	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Смысловое чтение предполагает владение учеником  </a:t>
            </a:r>
            <a:r>
              <a:rPr lang="ru-RU" dirty="0" smtClean="0">
                <a:solidFill>
                  <a:srgbClr val="0070C0"/>
                </a:solidFill>
              </a:rPr>
              <a:t>ключевыми понятиями</a:t>
            </a:r>
            <a:r>
              <a:rPr lang="ru-RU" dirty="0" smtClean="0"/>
              <a:t>, которыми, прежде всего, являются термины. </a:t>
            </a:r>
          </a:p>
          <a:p>
            <a:pPr marL="0" indent="0" algn="just">
              <a:buNone/>
            </a:pPr>
            <a:r>
              <a:rPr lang="ru-RU" dirty="0" smtClean="0"/>
              <a:t>	Например, никто не может осилить геометрию без знания слов </a:t>
            </a:r>
            <a:r>
              <a:rPr lang="ru-RU" dirty="0" smtClean="0">
                <a:solidFill>
                  <a:srgbClr val="0000FF"/>
                </a:solidFill>
              </a:rPr>
              <a:t>«точка», «прямая», «плоскость», «угол» </a:t>
            </a:r>
            <a:r>
              <a:rPr lang="ru-RU" dirty="0" smtClean="0"/>
              <a:t>и понимания их смысла.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5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409</Words>
  <Application>Microsoft Office PowerPoint</Application>
  <PresentationFormat>Экран (4:3)</PresentationFormat>
  <Paragraphs>78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Формирование и развитие устной речи учащихся на уроках и во внеурочной деятельности</vt:lpstr>
      <vt:lpstr>Презентация PowerPoint</vt:lpstr>
      <vt:lpstr>Презентация PowerPoint</vt:lpstr>
      <vt:lpstr>Этапы работы с текстом, относительно текста  математической задачи:</vt:lpstr>
      <vt:lpstr>Проблема 1.</vt:lpstr>
      <vt:lpstr>Проблема 2</vt:lpstr>
      <vt:lpstr>Проблема 3</vt:lpstr>
      <vt:lpstr>Проблема 4</vt:lpstr>
      <vt:lpstr>Презентация PowerPoint</vt:lpstr>
      <vt:lpstr>Типы заданий</vt:lpstr>
      <vt:lpstr>Презентация PowerPoint</vt:lpstr>
      <vt:lpstr>Презентация PowerPoint</vt:lpstr>
      <vt:lpstr>Задания «соотнесение» </vt:lpstr>
      <vt:lpstr>Задания «на дополнение информации» </vt:lpstr>
      <vt:lpstr>Задания «аналогии» Задание состоит из пяти пар слов. Выделенная жирным шрифтом пара показывает образец отношений между двумя словами. Определите, какие отношения существуют между словами в этой паре, а затем выберите в вариантах ответа пару слов с такими же отношениями. Порядок слов в выбранном Вами ответе должен быть таким же как и в образце.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и развитие устной речи учащихся на уроках и во внеурочной деятельности</dc:title>
  <dc:creator>Кабинет 38</dc:creator>
  <cp:lastModifiedBy>Арустамов</cp:lastModifiedBy>
  <cp:revision>28</cp:revision>
  <dcterms:created xsi:type="dcterms:W3CDTF">2018-12-11T06:24:02Z</dcterms:created>
  <dcterms:modified xsi:type="dcterms:W3CDTF">2019-12-29T11:07:24Z</dcterms:modified>
</cp:coreProperties>
</file>