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62" r:id="rId9"/>
    <p:sldId id="258" r:id="rId10"/>
    <p:sldId id="259" r:id="rId11"/>
    <p:sldId id="260" r:id="rId12"/>
    <p:sldId id="261" r:id="rId13"/>
    <p:sldId id="263" r:id="rId14"/>
    <p:sldId id="267" r:id="rId15"/>
    <p:sldId id="264" r:id="rId16"/>
    <p:sldId id="265" r:id="rId17"/>
    <p:sldId id="284" r:id="rId18"/>
    <p:sldId id="266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8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2" d="100"/>
          <a:sy n="82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6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69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1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45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0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45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0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9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2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1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1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6300-CB1A-49FE-A1AD-DA3BD5931EC5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6488EB-7AEB-4308-9644-32308B32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0%BE%D1%80%D0%B0_%D0%A7%D0%B5%D1%80%D1%81%D0%BA%D0%BE%D0%B3%D0%BE#/maplink/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0449" y="0"/>
            <a:ext cx="8196146" cy="2843561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РУМО учителей географии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Первомайского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района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«Формирование у учащихся социально и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личностнозначимых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качеств средствами учебного предмета «География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СШ 93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620537"/>
            <a:ext cx="8540182" cy="50403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93" y="2620537"/>
            <a:ext cx="8541833" cy="41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410" y="379141"/>
            <a:ext cx="8727592" cy="15512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Основные   принципы   патриотического воспитания на уроках   географии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860" y="1930400"/>
            <a:ext cx="9046530" cy="4704576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99783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Принцип единства мысли и чувства учащихся, заключающихся в эмоциональной  подаче смыслового материала  урока;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Принцип    связи   с   жизнью,   который включает:</a:t>
            </a:r>
          </a:p>
          <a:p>
            <a:pPr algn="ctr"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- краеведческий аспект;</a:t>
            </a:r>
          </a:p>
          <a:p>
            <a:pPr algn="ctr"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- политический  аспект; </a:t>
            </a:r>
          </a:p>
          <a:p>
            <a:pPr algn="ctr"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- научно – проблемный  аспект;</a:t>
            </a:r>
          </a:p>
          <a:p>
            <a:pPr algn="ctr"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- природоохранительный, правовой;</a:t>
            </a:r>
          </a:p>
          <a:p>
            <a:pPr algn="ctr"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-практический (профессиональный);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Принцип   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межпредметных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связей.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981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Патриотизм-любовь  к  Отчизне.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/>
              <a:t>                     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Вл.Даль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Толковый  словарь)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Чувство привязанности к тем местам, где человек родился и вырос;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Заботу об интересах Родины;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Проявление гражданских чувств и сохранение верности Родине;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Гордость за социальные и культурные достижения своей страны;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Гордость за своё Отечество, символы  государства, свой  народ;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Уважительное отношение к историческому прошлому Родины, своего народа, его обычаям и традициям;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Гуманизм, милосердие, общечеловеческие  ценности.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1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Патриотическое воспитание осуществляется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1) в процессе обучения;</a:t>
            </a:r>
          </a:p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2) во внеурочной деятельности;</a:t>
            </a:r>
          </a:p>
          <a:p>
            <a:pPr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3) во внешкольной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8868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ФОРМИРОВАНИЕ ГРАЖДАНСТВЕННОСТИ,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ПАТРИОТИЗМА ЧЕРЕЗ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УРОКИ ГЕОГРАФИИ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Воспитывать человека 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интеллектуаль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-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но,  не  воспитывая  его  нравственно, – 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значит растить угрозу для общества». 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          Теодор Рузвельт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029" y="223024"/>
            <a:ext cx="796197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Географическое образование  направлено на  формирование  у учащихся  любви  к  своей  земле,  своей  стране,  нравственных  норм  поведения  на природе.  На  уроке  воспитательной  целью  для  меня  является  содействие  привитию базовых национальных ценностей : патриотизма, любви к природе, гражданственности.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Воспитание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патриотизма на уроках физической географии начинается с введения, и накопления географических знаний о Земле и о современных исследованиях. Для того чтобы воспитать патриотические чувства учащихся знакомимся с такими исследователями, как Николай Христофор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Радзивилл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(Сиротка), Игнатий Домейко, Иосиф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Гошкевич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Ян (Иван) Черский, Отто Шмидт, Николай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Судзиловский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Константин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Ельский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Михаил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Будыко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50215" algn="just"/>
            <a:endParaRPr lang="ru-RU" sz="2000" dirty="0" smtClean="0">
              <a:latin typeface="Times New Roman" panose="02020603050405020304" pitchFamily="18" charset="0"/>
            </a:endParaRPr>
          </a:p>
          <a:p>
            <a:pPr indent="450215" algn="just"/>
            <a:endParaRPr lang="ru-RU" sz="2000" dirty="0">
              <a:latin typeface="Times New Roman" panose="02020603050405020304" pitchFamily="18" charset="0"/>
            </a:endParaRPr>
          </a:p>
          <a:p>
            <a:pPr indent="450215" algn="just"/>
            <a:endParaRPr lang="ru-RU" sz="2000" dirty="0" smtClean="0">
              <a:latin typeface="Times New Roman" panose="02020603050405020304" pitchFamily="18" charset="0"/>
            </a:endParaRPr>
          </a:p>
          <a:p>
            <a:pPr indent="450215" algn="just"/>
            <a:endParaRPr lang="ru-RU" sz="2000" dirty="0">
              <a:latin typeface="Times New Roman" panose="02020603050405020304" pitchFamily="18" charset="0"/>
            </a:endParaRPr>
          </a:p>
          <a:p>
            <a:pPr indent="450215" algn="just"/>
            <a:endParaRPr lang="ru-RU" sz="2000" dirty="0" smtClean="0">
              <a:latin typeface="Times New Roman" panose="02020603050405020304" pitchFamily="18" charset="0"/>
            </a:endParaRPr>
          </a:p>
          <a:p>
            <a:pPr indent="450215" algn="just"/>
            <a:endParaRPr lang="ru-RU" sz="2000" dirty="0">
              <a:latin typeface="Times New Roman" panose="02020603050405020304" pitchFamily="18" charset="0"/>
            </a:endParaRPr>
          </a:p>
          <a:p>
            <a:pPr indent="450215" algn="just"/>
            <a:endParaRPr lang="ru-RU" sz="2000" dirty="0" smtClean="0">
              <a:latin typeface="Times New Roman" panose="02020603050405020304" pitchFamily="18" charset="0"/>
            </a:endParaRPr>
          </a:p>
          <a:p>
            <a:pPr indent="450215" algn="just"/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66101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585" y="501804"/>
            <a:ext cx="9668108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При изучении раздела «Глобус и географическая карта», можно предложить задания, имеющие познавательную направленность: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Найти объект на карте с географическими координатами - 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2"/>
              </a:rPr>
              <a:t>55°с. ш. 108°в. д.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(Гора Черского — высшая точка Байкальского хребта. Названа в честь учёного Ивана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Дементьевича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Черского, изучал строение берегов озера Байкал. Создал первую геологическую карту побережья Байкала, исследовал бассейны рек Селенга и Нижняя Тунгуска).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6008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423" y="814039"/>
            <a:ext cx="99803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 уроке по теме «Рельеф Земли. Основные формы рельефа суши: равнины, горы» важно использовать все основные методы обучения для создания образа равнин. Познакомить учащихся с разнообразием и неповторимой красотой наших равнин.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При изучении темы «Воды суши. Подземные воды: грунтовые и межпластовые», важно обратить внимание, что страна богата запасами подземных вод, и рассказать про их сохранение для будущих поколений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090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448" y="-78060"/>
            <a:ext cx="5575610" cy="984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Урок можно начать со стихотворения Адама Мицкевича.</a:t>
            </a:r>
          </a:p>
          <a:p>
            <a:pPr fontAlgn="base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Неман! Родная река моя! Где твои воды —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Те, что я черпал когда-то детской рукой,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Те, по которым я после, в кипучие годы,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Плавал, прохлады ища под горячей тоской?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Здесь и Лаура над зеркалом вечной природы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Лик свой венчала цветами, любуясь собой: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Лик ее в зеркале этом в час тихой погоды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Здесь орошал я своею сердечной слезой.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Неман родимый! О, где твои прежние волны?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Где золотые надежды — все блага земли?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Где тот ребяческий возраст, утехами полный?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Милые бури остались в минувшем — вдали.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0156" y="301083"/>
            <a:ext cx="8173844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Таким образом, можно сказать, что начальный курс «Физической географии» обладает довольно большим воспитательным потенциалом, позволяет прививать любовь к родной природе, воспитывать чувство гордости за достижения в науке и технике, позволяющие познать тайны природы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450215" algn="ctr">
              <a:spcAft>
                <a:spcPts val="0"/>
              </a:spcAft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Изучение курса «География Беларуси» обладает наибольшим воспитательным потенциалом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086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Описание: Описание: Описание: https://i.yaklass.by/res/edc35e8c-aab4-4861-909c-abbbbd1a0fba/%D0%93%D0%BB%D1%83%D0%B1%D0%B8%D0%BD%D0%B0%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8" y="1028700"/>
            <a:ext cx="3596072" cy="41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627" y="2800350"/>
            <a:ext cx="5318694" cy="3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45920" y="-353749"/>
            <a:ext cx="1201320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Например, по теме «Поверхностные воды»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в качестве вопросов к кроссворду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 «Синеокая Беларусь» используется карта страны,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на которой цифрами отмечены самые глубокие озера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943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Начало благоустройства школы,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2019г.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97" y="1851103"/>
            <a:ext cx="5716115" cy="5196467"/>
          </a:xfrm>
        </p:spPr>
      </p:pic>
    </p:spTree>
    <p:extLst>
      <p:ext uri="{BB962C8B-B14F-4D97-AF65-F5344CB8AC3E}">
        <p14:creationId xmlns:p14="http://schemas.microsoft.com/office/powerpoint/2010/main" val="20763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2527" y="356840"/>
            <a:ext cx="9630192" cy="1086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 проводят  «географический  разбор»  художественных  текстов, которые подбираются к соответствующим темам (например, при изучении физико-географической провинции Полесье):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Мое Полесье, край родной,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Где поутру туманы низки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И воду пьют, как пес из миски,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Над гладью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наклонясь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речной.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Лесной, озерный, тихий край,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Где почему-то веришь в сказку,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В добро и в солнечную ласку,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В волшебный цвет, в цветущий рай.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Красе твоей не увядать,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Встречая жизнь с зарею новой,                                                   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Мой край, льняной и васильковый,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Что дан рожденьем в благодать.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                                         (Галина Королева)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70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91015"/>
            <a:ext cx="777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урока по теме «Рекреационные ресурсы Беларуси» проходит в форме деловой игры: учащиеся делятся на команды по 3-4 человека, каждая группа ­ это туристическая компания, которая предлагает отдых на территории Беларуси. Учащиеся должны показать плюсы отдыха в нашей стране, как для белорусов, так и для туристов.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Не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зря  говорят : «Патриотизм начинается с глубокого познания своей Родины».        При  изучении  темы  «Природные  ресурсы  Беларуси»  раскрывается природно-ресурсный потенциал нашей страны, что позволяет формировать чувство  уважения  к  своей  стране, осознать  необходимость  бережного  отношения к ее  богатствам.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8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751" y="546410"/>
            <a:ext cx="86421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Испытать настоящую гордость за нашу страну учащимся позволил просмотр видеоролика о преимуществах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МАЗов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на мировом рынке при изучении темы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«Машиностроение Беларуси».  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 изучаемым темам «География хозяйства» используются небольшие видеоролики. По каждой новой отрасли учащиеся просматривают презентацию, в которой я выделяю, какую роль произведённая продукция играет на мировой арене, в какие страны и куда поставляется продукция.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можно применить также многоуровневое домашнее задание по каждой теме желающим я предлагаю создать буклет или плакат «Продукция НПЗ Беларуси» или «Продукция химической промышленности».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790" y="657922"/>
            <a:ext cx="7549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 провести уроки-экскурсии по областям Беларуси и столице. Мною было предложена поделить класс на 7 групп, каждая выбрала себе область. Учащиеся готовили на урок плакат, на котором были отмечены все достопримечательности, промышленные центры данного региона, т.е. все, что необходимо знать каждому гражданину страны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 ребят возникает чувство гордости за необыкновенные уголки нашей страны, а также за себя и проделанную работу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309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196" y="2285146"/>
            <a:ext cx="6096000" cy="3298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«БЕЗ ПРОШЛОГО НЕТ БУДУЩЕГО» - гласит народная мудрость, а будущее – это дети, которых надо воспитывать на героическом прошлом нашего народа.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2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971" y="634482"/>
            <a:ext cx="102804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49580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Заключение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49580"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Проблема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патриотического, воспитания — это важная задача, которую возможно решать на уроках географии и внеклассных мероприятиях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indent="449580" algn="ctr"/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Воспитывать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гражданина – патриота не просто. На этом пути  могут случаться неудачи и ошибки. Мой опыт работы показывает, что патриотические чувства детей воспитывает не только глубокое изучение прошлого своей страны, своего родного края, его природы, достопримечательностей, но и ясное знание и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indent="449580"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выполнение сегодняшних трудовых дел и свершений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1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 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9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Вот так выглядит территория школы летом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5" y="1944048"/>
            <a:ext cx="8374566" cy="4646323"/>
          </a:xfrm>
        </p:spPr>
      </p:pic>
    </p:spTree>
    <p:extLst>
      <p:ext uri="{BB962C8B-B14F-4D97-AF65-F5344CB8AC3E}">
        <p14:creationId xmlns:p14="http://schemas.microsoft.com/office/powerpoint/2010/main" val="82307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Кабинет географии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9" y="1100771"/>
            <a:ext cx="7895063" cy="5110457"/>
          </a:xfrm>
        </p:spPr>
      </p:pic>
    </p:spTree>
    <p:extLst>
      <p:ext uri="{BB962C8B-B14F-4D97-AF65-F5344CB8AC3E}">
        <p14:creationId xmlns:p14="http://schemas.microsoft.com/office/powerpoint/2010/main" val="167257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Кабинет химии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2" y="2160588"/>
            <a:ext cx="7571678" cy="4619353"/>
          </a:xfrm>
        </p:spPr>
      </p:pic>
    </p:spTree>
    <p:extLst>
      <p:ext uri="{BB962C8B-B14F-4D97-AF65-F5344CB8AC3E}">
        <p14:creationId xmlns:p14="http://schemas.microsoft.com/office/powerpoint/2010/main" val="185466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Кабинет физики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4" y="2160588"/>
            <a:ext cx="7449016" cy="4295968"/>
          </a:xfrm>
        </p:spPr>
      </p:pic>
    </p:spTree>
    <p:extLst>
      <p:ext uri="{BB962C8B-B14F-4D97-AF65-F5344CB8AC3E}">
        <p14:creationId xmlns:p14="http://schemas.microsoft.com/office/powerpoint/2010/main" val="311674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В.А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Сухомлинский писал: «Пусть маленький ребенок задумается над судьбой родной земли… пусть события прошлого предстанут перед ним как истоки настоящего»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16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s://bigenc.ru/media/2016/10/27/1235152699/2973.jpg.262x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205" y="1015835"/>
            <a:ext cx="4060735" cy="54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4537" y="763113"/>
            <a:ext cx="58878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В свое время Н. Н. </a:t>
            </a:r>
            <a:r>
              <a:rPr lang="ru-RU" sz="2400" b="1" dirty="0" err="1">
                <a:latin typeface="Arial Black" panose="020B0A04020102020204" pitchFamily="34" charset="0"/>
                <a:cs typeface="Times New Roman" pitchFamily="18" charset="0"/>
              </a:rPr>
              <a:t>Баранский</a:t>
            </a: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 сказал: </a:t>
            </a:r>
            <a:r>
              <a:rPr lang="ru-RU" sz="2400" b="1" dirty="0">
                <a:solidFill>
                  <a:srgbClr val="333333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«Чтобы любить свою Родину, надо хорошо ее знать».</a:t>
            </a:r>
            <a:endParaRPr lang="ru-RU" sz="24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840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Задачи  патриотического воспитания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Воспитывать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бережное  отношение  к природным  богатствам  и  к  тому, что  создано  трудом  человека;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Освещать  героическую  историю  страны, боевые  подвиги  народа  в  годы  Великой  Отечественной и других  войн, знакомить  с  местами боевой  славы;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Широко  использовать  краеведческий  материал;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Знакомить  учащихся   с  новейшими  достижениями  географической, геологической, экономической и другими  науками, с достижениями  НТР;</a:t>
            </a:r>
          </a:p>
        </p:txBody>
      </p:sp>
    </p:spTree>
    <p:extLst>
      <p:ext uri="{BB962C8B-B14F-4D97-AF65-F5344CB8AC3E}">
        <p14:creationId xmlns:p14="http://schemas.microsoft.com/office/powerpoint/2010/main" val="13425371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1029</Words>
  <Application>Microsoft Office PowerPoint</Application>
  <PresentationFormat>Широкоэкранный</PresentationFormat>
  <Paragraphs>161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РУМО учителей географии Первомайского района «Формирование у учащихся социально и личностнозначимых качеств средствами учебного предмета «География» СШ 93 </vt:lpstr>
      <vt:lpstr>Начало благоустройства школы, 2019г.</vt:lpstr>
      <vt:lpstr>Вот так выглядит территория школы летом</vt:lpstr>
      <vt:lpstr>Кабинет географии</vt:lpstr>
      <vt:lpstr>Кабинет химии</vt:lpstr>
      <vt:lpstr>Кабинет физики</vt:lpstr>
      <vt:lpstr>    В.А. Сухомлинский писал: «Пусть маленький ребенок задумается над судьбой родной земли… пусть события прошлого предстанут перед ним как истоки настоящего»</vt:lpstr>
      <vt:lpstr>Презентация PowerPoint</vt:lpstr>
      <vt:lpstr>Задачи  патриотического воспитания</vt:lpstr>
      <vt:lpstr>Основные   принципы   патриотического воспитания на уроках   географии</vt:lpstr>
      <vt:lpstr>Патриотизм-любовь  к  Отчизне.                                (Вл.Даль. Толковый  словарь)</vt:lpstr>
      <vt:lpstr>Патриотическое воспитание осуществляется</vt:lpstr>
      <vt:lpstr>ФОРМИРОВАНИЕ ГРАЖДАНСТВЕННОСТИ, ПАТРИОТИЗМА ЧЕРЕЗ УРОКИ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17</cp:revision>
  <dcterms:created xsi:type="dcterms:W3CDTF">2023-03-27T20:06:37Z</dcterms:created>
  <dcterms:modified xsi:type="dcterms:W3CDTF">2023-03-28T04:46:57Z</dcterms:modified>
</cp:coreProperties>
</file>