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302" r:id="rId2"/>
    <p:sldId id="265" r:id="rId3"/>
    <p:sldId id="316" r:id="rId4"/>
    <p:sldId id="264" r:id="rId5"/>
    <p:sldId id="260" r:id="rId6"/>
    <p:sldId id="300" r:id="rId7"/>
    <p:sldId id="299" r:id="rId8"/>
    <p:sldId id="261" r:id="rId9"/>
    <p:sldId id="278" r:id="rId10"/>
    <p:sldId id="319" r:id="rId11"/>
    <p:sldId id="285" r:id="rId12"/>
    <p:sldId id="272" r:id="rId13"/>
    <p:sldId id="274" r:id="rId14"/>
    <p:sldId id="321" r:id="rId15"/>
    <p:sldId id="322" r:id="rId16"/>
    <p:sldId id="323" r:id="rId17"/>
    <p:sldId id="324" r:id="rId18"/>
    <p:sldId id="325" r:id="rId19"/>
    <p:sldId id="326" r:id="rId20"/>
    <p:sldId id="275" r:id="rId21"/>
    <p:sldId id="287" r:id="rId22"/>
    <p:sldId id="288" r:id="rId23"/>
    <p:sldId id="327" r:id="rId24"/>
    <p:sldId id="328" r:id="rId25"/>
    <p:sldId id="32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лёха" initials="л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84" autoAdjust="0"/>
    <p:restoredTop sz="94670" autoAdjust="0"/>
  </p:normalViewPr>
  <p:slideViewPr>
    <p:cSldViewPr>
      <p:cViewPr varScale="1">
        <p:scale>
          <a:sx n="81" d="100"/>
          <a:sy n="81" d="100"/>
        </p:scale>
        <p:origin x="11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12-01T12:09:29.449" idx="3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B9E10-CB71-4536-A4F9-A3E840368486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478DA-BACC-4035-9E8D-FC475FBC62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45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18628-8BCA-4DDD-A78C-CBF401432F51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FE3B-7472-414F-B03B-E0CF090242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3543317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deouroki.ne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642918"/>
            <a:ext cx="8001056" cy="5286412"/>
          </a:xfrm>
        </p:spPr>
        <p:txBody>
          <a:bodyPr/>
          <a:lstStyle/>
          <a:p>
            <a:pPr marL="182880" indent="0" algn="ctr">
              <a:buNone/>
            </a:pPr>
            <a:br>
              <a:rPr lang="ru-RU" sz="5200" dirty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200" dirty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Изучение, обобщение и распространение передового педагогического опыта </a:t>
            </a:r>
            <a:br>
              <a:rPr lang="ru-RU" sz="4800" dirty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800" dirty="0">
              <a:ln w="381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3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14282" y="285728"/>
            <a:ext cx="8715436" cy="17145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Представление передового педагогического опыта с использованием ИКТ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71472" y="2428868"/>
            <a:ext cx="8072494" cy="321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lang="ru-RU" sz="2800" dirty="0"/>
              <a:t> презентации;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sz="2800" dirty="0"/>
              <a:t>web-страницы;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ru-RU" sz="2800" dirty="0"/>
              <a:t>- web-сайт;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lang="ru-RU" sz="2800" dirty="0"/>
              <a:t>медиаресурсы;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lang="ru-RU" sz="2800" dirty="0"/>
              <a:t> сетевые сообщества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1C32DF-C8B8-4996-92A7-49171F87AF08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8802"/>
          <a:stretch/>
        </p:blipFill>
        <p:spPr bwMode="auto">
          <a:xfrm>
            <a:off x="323528" y="548680"/>
            <a:ext cx="8388424" cy="6178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B89E47-20BC-4E8E-86BE-F0EDAC9A15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88640"/>
            <a:ext cx="8507366" cy="54006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C05E8A-F0FC-4A2C-8A69-E28809905A2B}"/>
              </a:ext>
            </a:extLst>
          </p:cNvPr>
          <p:cNvSpPr/>
          <p:nvPr/>
        </p:nvSpPr>
        <p:spPr>
          <a:xfrm>
            <a:off x="3131840" y="5805264"/>
            <a:ext cx="46805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www.videouroki.net</a:t>
            </a:r>
            <a:endParaRPr lang="ru-RU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31BA78-971F-49B5-BD76-DC45E87ABA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" y="2492896"/>
            <a:ext cx="5386851" cy="3808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429500-38D9-4CB9-9747-A28961AD4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5423"/>
            <a:ext cx="3792303" cy="53642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F8A26-6537-4842-9B7A-E54C0FE5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C19FF57-DB95-4F67-8380-C3A3F70930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74267" y="2132933"/>
            <a:ext cx="5938266" cy="6728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2FA5CD-CA6C-4650-86A6-22293FFD9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867" y="3092577"/>
            <a:ext cx="5938266" cy="6728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2D5C6C-ECDE-49EA-80D4-D52F426155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501" t="6601" r="17529" b="3800"/>
          <a:stretch/>
        </p:blipFill>
        <p:spPr>
          <a:xfrm>
            <a:off x="835843" y="332656"/>
            <a:ext cx="7200800" cy="56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8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6613C-44C6-4E73-9343-308CA641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6F23F7-CC2F-4EC5-8BCA-96BAE3147CC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454" t="5521" r="9845" b="3429"/>
          <a:stretch/>
        </p:blipFill>
        <p:spPr>
          <a:xfrm>
            <a:off x="389967" y="476672"/>
            <a:ext cx="829230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72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7F797-E739-4C76-9424-0FF63E282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80CEF6-F1A6-4362-A7A0-81E001F62AA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145" t="5521" r="12669" b="4809"/>
          <a:stretch/>
        </p:blipFill>
        <p:spPr>
          <a:xfrm>
            <a:off x="539552" y="620688"/>
            <a:ext cx="836548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22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E1F9D-CEC5-4C87-9E48-11C93408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E1CA4BB-FE59-4C5F-9DFB-42B712F0A8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7" r="2437" b="3642"/>
          <a:stretch/>
        </p:blipFill>
        <p:spPr>
          <a:xfrm>
            <a:off x="323528" y="476672"/>
            <a:ext cx="8139110" cy="50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47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20ADF-F0F7-46EC-A86F-A8F7C42A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4BCDBE-2C44-4DE0-A9B4-05EDA79A56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234" t="6617" r="7112" b="-2799"/>
          <a:stretch/>
        </p:blipFill>
        <p:spPr>
          <a:xfrm>
            <a:off x="501603" y="332656"/>
            <a:ext cx="814079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0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5700C-0A10-4546-B6B5-1C6DE9FAB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C50AD63-E6C1-4B42-80F2-FA50E1E3C69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91" t="6997" r="19844" b="3438"/>
          <a:stretch/>
        </p:blipFill>
        <p:spPr>
          <a:xfrm>
            <a:off x="323527" y="836712"/>
            <a:ext cx="8496945" cy="5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1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28596" y="731520"/>
            <a:ext cx="8215370" cy="4840620"/>
          </a:xfrm>
        </p:spPr>
        <p:txBody>
          <a:bodyPr/>
          <a:lstStyle/>
          <a:p>
            <a:pPr>
              <a:buNone/>
            </a:pPr>
            <a:r>
              <a:rPr lang="ru-RU" sz="2800" b="1" dirty="0"/>
              <a:t>«Учитель живет до тех пор, пока учится, как только он перестает учиться, в нём умирает учитель»</a:t>
            </a:r>
          </a:p>
          <a:p>
            <a:pPr algn="r">
              <a:buNone/>
            </a:pPr>
            <a:r>
              <a:rPr lang="ru-RU" sz="2800" dirty="0"/>
              <a:t>К.Д. Ушинский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939CF2-31DC-486A-9C8F-DE9C770B7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3212976"/>
            <a:ext cx="7197715" cy="34549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42968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7858179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428604"/>
            <a:ext cx="835824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472D8-98D9-47D2-BA93-79DD690D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1BADE2-0636-48E2-A2E9-4049148063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79D40BF-1CDF-48DD-8F63-40E0BFF3BD58}"/>
              </a:ext>
            </a:extLst>
          </p:cNvPr>
          <p:cNvSpPr txBox="1">
            <a:spLocks/>
          </p:cNvSpPr>
          <p:nvPr/>
        </p:nvSpPr>
        <p:spPr>
          <a:xfrm>
            <a:off x="1143000" y="601179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FA770C-87A1-49F4-ABCE-8F66C2CB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38" t="8001" r="1176" b="3800"/>
          <a:stretch/>
        </p:blipFill>
        <p:spPr>
          <a:xfrm>
            <a:off x="323528" y="731520"/>
            <a:ext cx="8712968" cy="50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37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9A72A-006E-45F7-B89E-1BD02FD6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C6563EB-7327-442C-A620-605F0EEE7F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988" t="18521" r="5276" b="37197"/>
          <a:stretch/>
        </p:blipFill>
        <p:spPr>
          <a:xfrm>
            <a:off x="0" y="33849"/>
            <a:ext cx="6459907" cy="22430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6765F6-ABE1-46B2-8972-12DC3F02BC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012" t="19200" r="8264" b="38800"/>
          <a:stretch/>
        </p:blipFill>
        <p:spPr>
          <a:xfrm>
            <a:off x="1475656" y="2193977"/>
            <a:ext cx="6372200" cy="22228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192C48-C3BD-435D-86E3-FD956671FB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438" t="25651" r="24801" b="34600"/>
          <a:stretch/>
        </p:blipFill>
        <p:spPr>
          <a:xfrm>
            <a:off x="3563888" y="4416837"/>
            <a:ext cx="5580112" cy="24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5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955A1-F712-483E-8A68-BD6B07A2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47B7B9F-F87D-4129-93F5-829581358F8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7626622"/>
              </p:ext>
            </p:extLst>
          </p:nvPr>
        </p:nvGraphicFramePr>
        <p:xfrm>
          <a:off x="323528" y="1634268"/>
          <a:ext cx="8280920" cy="4332415"/>
        </p:xfrm>
        <a:graphic>
          <a:graphicData uri="http://schemas.openxmlformats.org/drawingml/2006/table">
            <a:tbl>
              <a:tblPr firstRow="1" firstCol="1" bandRow="1"/>
              <a:tblGrid>
                <a:gridCol w="4140017">
                  <a:extLst>
                    <a:ext uri="{9D8B030D-6E8A-4147-A177-3AD203B41FA5}">
                      <a16:colId xmlns:a16="http://schemas.microsoft.com/office/drawing/2014/main" val="2160481448"/>
                    </a:ext>
                  </a:extLst>
                </a:gridCol>
                <a:gridCol w="4140903">
                  <a:extLst>
                    <a:ext uri="{9D8B030D-6E8A-4147-A177-3AD203B41FA5}">
                      <a16:colId xmlns:a16="http://schemas.microsoft.com/office/drawing/2014/main" val="26599365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www.videouroki.net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www.proshkolu.ru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www.nsportal.ru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www.zavuch.info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www.prodlenka.org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www.novaya-shkola.su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www.pedmir.ru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www.pedgazeta.ru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www.pedsovet.org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www.metodisty.ru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www.metodsovet.su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www.uchportal.ru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festival.1september.ru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www.katti.ucoz.ru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https://infourok.ru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515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95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00034" y="1428736"/>
            <a:ext cx="8286808" cy="32861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/>
              <a:t>Передовой педагогический опыт </a:t>
            </a:r>
            <a:r>
              <a:rPr lang="ru-RU" sz="3200" dirty="0"/>
              <a:t>означает высокое мастерство педагога, т.е. такую практику, которая дает высокий устойчивый педагогический результат.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28596" y="1571612"/>
            <a:ext cx="8286808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/>
              <a:t>Передовой педагогический опыт  </a:t>
            </a:r>
            <a:r>
              <a:rPr lang="ru-RU" sz="3200" dirty="0"/>
              <a:t>–  это практика, содержащая в себе элементы творческого поиска, новизны, оригинальности.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238336"/>
            <a:ext cx="864096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ШИРОКИЙ СМЫСЛ                 УЗКИЙ СМЫСЛ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1619672" y="1052736"/>
            <a:ext cx="1080120" cy="20162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732240" y="1196752"/>
            <a:ext cx="1008112" cy="187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3429000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Высокое профессиональное мастерство педагога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0192" y="3645024"/>
            <a:ext cx="2376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Элементы творческого поиска, новизны, оригинальности Рассматривается как новаторство</a:t>
            </a:r>
          </a:p>
        </p:txBody>
      </p:sp>
      <p:pic>
        <p:nvPicPr>
          <p:cNvPr id="8" name="Picture 7" descr="http://klub-drug.ru/wp-content/uploads/2011/04/books-150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054867"/>
            <a:ext cx="2592288" cy="278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6512511" cy="928694"/>
          </a:xfrm>
        </p:spPr>
        <p:txBody>
          <a:bodyPr/>
          <a:lstStyle/>
          <a:p>
            <a:pPr algn="ctr">
              <a:buNone/>
            </a:pPr>
            <a:r>
              <a:rPr lang="ru-RU" sz="4000" dirty="0"/>
              <a:t>Учителя - новаторы</a:t>
            </a:r>
          </a:p>
        </p:txBody>
      </p:sp>
      <p:pic>
        <p:nvPicPr>
          <p:cNvPr id="4" name="Picture 8" descr="http://upload.wikimedia.org/wikipedia/commons/3/3e/MIBF_2011_Shalva_Amonashvili_07.JPG?uselang=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3429024" cy="3429024"/>
          </a:xfrm>
          <a:prstGeom prst="rect">
            <a:avLst/>
          </a:prstGeom>
          <a:noFill/>
        </p:spPr>
      </p:pic>
      <p:pic>
        <p:nvPicPr>
          <p:cNvPr id="5" name="Picture 2" descr="http://shatalovschools.ru/pedagogs/gallery/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714488"/>
            <a:ext cx="4310093" cy="32325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535782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Ш.А. </a:t>
            </a:r>
            <a:r>
              <a:rPr lang="ru-RU" dirty="0" err="1"/>
              <a:t>Амонашвили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528638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С.Н. </a:t>
            </a:r>
            <a:r>
              <a:rPr lang="ru-RU" dirty="0" err="1"/>
              <a:t>Лысенкова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42"/>
            <a:ext cx="6512511" cy="1143000"/>
          </a:xfrm>
        </p:spPr>
        <p:txBody>
          <a:bodyPr/>
          <a:lstStyle/>
          <a:p>
            <a:pPr algn="ctr">
              <a:buNone/>
            </a:pPr>
            <a:r>
              <a:rPr lang="ru-RU" sz="3200" dirty="0"/>
              <a:t>В.Ф. Шаталов</a:t>
            </a:r>
          </a:p>
        </p:txBody>
      </p:sp>
      <p:pic>
        <p:nvPicPr>
          <p:cNvPr id="41986" name="Picture 2" descr="http://shatalovschools.ru/pedagogs/gallery/p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630" y="1357298"/>
            <a:ext cx="7220068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91640"/>
            <a:ext cx="7344816" cy="3474720"/>
          </a:xfrm>
        </p:spPr>
        <p:txBody>
          <a:bodyPr>
            <a:normAutofit fontScale="85000" lnSpcReduction="10000"/>
          </a:bodyPr>
          <a:lstStyle/>
          <a:p>
            <a:pPr marL="624078" indent="-5143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(элементы технологии);</a:t>
            </a:r>
          </a:p>
          <a:p>
            <a:pPr marL="624078" indent="-5143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Авторские программы;</a:t>
            </a:r>
          </a:p>
          <a:p>
            <a:pPr marL="624078" indent="-5143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методических приемов;</a:t>
            </a:r>
          </a:p>
          <a:p>
            <a:pPr marL="624078" indent="-5143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Эффективные средства обучения (пособия, карточки, тренажеры);</a:t>
            </a:r>
          </a:p>
          <a:p>
            <a:pPr marL="624078" indent="-5143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Эффективная система оценки знаний.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60760"/>
            <a:ext cx="6512511" cy="1143000"/>
          </a:xfrm>
        </p:spPr>
        <p:txBody>
          <a:bodyPr>
            <a:normAutofit fontScale="90000"/>
          </a:bodyPr>
          <a:lstStyle/>
          <a:p>
            <a:pPr marL="742950" indent="-742950"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В качестве опыта могут выступать:</a:t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7" descr="http://klub-drug.ru/wp-content/uploads/2011/04/books-150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5734" y="4493069"/>
            <a:ext cx="2016224" cy="212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J00791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29586" y="285728"/>
            <a:ext cx="968375" cy="219551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4282" y="285728"/>
            <a:ext cx="8572560" cy="114300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Методика обобщения и распространения передового педагогического опыта</a:t>
            </a:r>
          </a:p>
        </p:txBody>
      </p:sp>
      <p:graphicFrame>
        <p:nvGraphicFramePr>
          <p:cNvPr id="9" name="Group 2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1516317"/>
              </p:ext>
            </p:extLst>
          </p:nvPr>
        </p:nvGraphicFramePr>
        <p:xfrm>
          <a:off x="611560" y="1428736"/>
          <a:ext cx="8175282" cy="5120640"/>
        </p:xfrm>
        <a:graphic>
          <a:graphicData uri="http://schemas.openxmlformats.org/drawingml/2006/table">
            <a:tbl>
              <a:tblPr/>
              <a:tblGrid>
                <a:gridCol w="3025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3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09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Организационные единицы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42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Методические объединения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Открытые занятия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Наблюдения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Научно-педагогический</a:t>
                      </a:r>
                      <a:b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семинар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Научно-практическая конференция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2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Проблемная лаборатория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 педагогов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Анкетирование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7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Школа передового опыта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чтения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Анализ документации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Школа педагогического мастерства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Педагогическая выставка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Хронометрирование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42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Спецкурс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Диспуты и дискуссии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т.д.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т.д.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Самообразование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8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Семинарские занятия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Практикумы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Консультации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508</TotalTime>
  <Words>309</Words>
  <Application>Microsoft Office PowerPoint</Application>
  <PresentationFormat>Экран (4:3)</PresentationFormat>
  <Paragraphs>67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 Изучение, обобщение и распространение передового педагогического опыта  </vt:lpstr>
      <vt:lpstr>Презентация PowerPoint</vt:lpstr>
      <vt:lpstr>Презентация PowerPoint</vt:lpstr>
      <vt:lpstr>Презентация PowerPoint</vt:lpstr>
      <vt:lpstr>ШИРОКИЙ СМЫСЛ                 УЗКИЙ СМЫСЛ</vt:lpstr>
      <vt:lpstr>Учителя - новаторы</vt:lpstr>
      <vt:lpstr>В.Ф. Шаталов</vt:lpstr>
      <vt:lpstr>В качестве опыта могут выступать: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предметно-развивающей среды кабинета</dc:title>
  <dc:creator>лёха</dc:creator>
  <cp:lastModifiedBy>User</cp:lastModifiedBy>
  <cp:revision>68</cp:revision>
  <dcterms:created xsi:type="dcterms:W3CDTF">2013-12-01T08:44:00Z</dcterms:created>
  <dcterms:modified xsi:type="dcterms:W3CDTF">2023-05-17T07:35:19Z</dcterms:modified>
</cp:coreProperties>
</file>