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8" r:id="rId2"/>
    <p:sldId id="299" r:id="rId3"/>
    <p:sldId id="256" r:id="rId4"/>
    <p:sldId id="301" r:id="rId5"/>
    <p:sldId id="300" r:id="rId6"/>
    <p:sldId id="302" r:id="rId7"/>
    <p:sldId id="257" r:id="rId8"/>
    <p:sldId id="274" r:id="rId9"/>
    <p:sldId id="258" r:id="rId10"/>
    <p:sldId id="275" r:id="rId11"/>
    <p:sldId id="294" r:id="rId12"/>
    <p:sldId id="276" r:id="rId13"/>
    <p:sldId id="259" r:id="rId14"/>
    <p:sldId id="278" r:id="rId15"/>
    <p:sldId id="260" r:id="rId16"/>
    <p:sldId id="280" r:id="rId17"/>
    <p:sldId id="261" r:id="rId18"/>
    <p:sldId id="282" r:id="rId19"/>
    <p:sldId id="262" r:id="rId20"/>
    <p:sldId id="284" r:id="rId21"/>
    <p:sldId id="263" r:id="rId22"/>
    <p:sldId id="285" r:id="rId23"/>
    <p:sldId id="265" r:id="rId24"/>
    <p:sldId id="287" r:id="rId25"/>
    <p:sldId id="266" r:id="rId26"/>
    <p:sldId id="289" r:id="rId27"/>
    <p:sldId id="267" r:id="rId28"/>
    <p:sldId id="290" r:id="rId29"/>
    <p:sldId id="268" r:id="rId30"/>
    <p:sldId id="291" r:id="rId31"/>
    <p:sldId id="269" r:id="rId32"/>
    <p:sldId id="306" r:id="rId33"/>
    <p:sldId id="308" r:id="rId34"/>
    <p:sldId id="309" r:id="rId35"/>
    <p:sldId id="307" r:id="rId36"/>
    <p:sldId id="297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DB2B920-ADD8-4A24-AAC3-AA6ABF788D07}">
          <p14:sldIdLst>
            <p14:sldId id="298"/>
          </p14:sldIdLst>
        </p14:section>
        <p14:section name="Раздел без заголовка" id="{D1B92161-C414-46AA-922F-A8CBEFB29F5A}">
          <p14:sldIdLst>
            <p14:sldId id="299"/>
            <p14:sldId id="256"/>
            <p14:sldId id="301"/>
            <p14:sldId id="300"/>
            <p14:sldId id="302"/>
            <p14:sldId id="257"/>
            <p14:sldId id="274"/>
            <p14:sldId id="258"/>
            <p14:sldId id="275"/>
            <p14:sldId id="294"/>
            <p14:sldId id="276"/>
            <p14:sldId id="259"/>
            <p14:sldId id="278"/>
            <p14:sldId id="260"/>
            <p14:sldId id="280"/>
            <p14:sldId id="261"/>
            <p14:sldId id="282"/>
            <p14:sldId id="262"/>
            <p14:sldId id="284"/>
            <p14:sldId id="263"/>
            <p14:sldId id="285"/>
            <p14:sldId id="265"/>
            <p14:sldId id="287"/>
            <p14:sldId id="266"/>
            <p14:sldId id="289"/>
            <p14:sldId id="267"/>
            <p14:sldId id="290"/>
            <p14:sldId id="268"/>
            <p14:sldId id="291"/>
          </p14:sldIdLst>
        </p14:section>
        <p14:section name="Раздел без заголовка" id="{8E9D816E-160B-4438-8317-99A0051FAA1D}">
          <p14:sldIdLst>
            <p14:sldId id="269"/>
            <p14:sldId id="306"/>
            <p14:sldId id="308"/>
            <p14:sldId id="309"/>
            <p14:sldId id="307"/>
            <p14:sldId id="297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660"/>
  </p:normalViewPr>
  <p:slideViewPr>
    <p:cSldViewPr>
      <p:cViewPr>
        <p:scale>
          <a:sx n="66" d="100"/>
          <a:sy n="66" d="100"/>
        </p:scale>
        <p:origin x="-1278" y="-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97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714488"/>
          </a:xfrm>
        </p:spPr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Писатели, </a:t>
            </a:r>
            <a:b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прославившие Донецкий край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88" y="3318407"/>
            <a:ext cx="1197281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9" y="3303878"/>
            <a:ext cx="1123323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7" y="1442652"/>
            <a:ext cx="1341620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29" y="3303878"/>
            <a:ext cx="2031347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66" y="3287358"/>
            <a:ext cx="1080120" cy="1447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50" y="1484784"/>
            <a:ext cx="1131100" cy="14804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56" y="3286124"/>
            <a:ext cx="1003120" cy="1498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63" y="1411865"/>
            <a:ext cx="1276650" cy="1440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76" y="5229199"/>
            <a:ext cx="1008112" cy="1291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03" y="5229198"/>
            <a:ext cx="1177299" cy="1290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66" y="1454217"/>
            <a:ext cx="1296144" cy="1477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rulit.me/data/developer/images/zharikov-leonid-mihajlovic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11865"/>
            <a:ext cx="936103" cy="1430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37" r="25609"/>
          <a:stretch/>
        </p:blipFill>
        <p:spPr bwMode="auto">
          <a:xfrm>
            <a:off x="4608692" y="5229199"/>
            <a:ext cx="892002" cy="1291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36" r="23768"/>
          <a:stretch/>
        </p:blipFill>
        <p:spPr bwMode="auto">
          <a:xfrm>
            <a:off x="6003782" y="5229198"/>
            <a:ext cx="997110" cy="12911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4" y="1338799"/>
            <a:ext cx="2037744" cy="2312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75" y="3929639"/>
            <a:ext cx="162424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7441"/>
            <a:ext cx="1551863" cy="23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06434"/>
            <a:ext cx="1772410" cy="220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58" y="3910858"/>
            <a:ext cx="1905000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87" y="1399391"/>
            <a:ext cx="1712683" cy="2283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13" y="1338799"/>
            <a:ext cx="1866693" cy="233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1351" y="273422"/>
            <a:ext cx="630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</a:t>
            </a:r>
            <a:r>
              <a:rPr lang="ru-RU" sz="5400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Пляцковского</a:t>
            </a:r>
            <a:endParaRPr lang="ru-RU" sz="5400" b="1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263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М.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Пляцковский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написал множество песен к мультфильмам. </a:t>
            </a:r>
            <a:endParaRPr lang="ru-RU" sz="3200" dirty="0"/>
          </a:p>
        </p:txBody>
      </p:sp>
      <p:pic>
        <p:nvPicPr>
          <p:cNvPr id="1026" name="Picture 2" descr="Бюро находок. Фильм перв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700808"/>
            <a:ext cx="1944215" cy="1454561"/>
          </a:xfrm>
          <a:prstGeom prst="rect">
            <a:avLst/>
          </a:prstGeom>
          <a:noFill/>
        </p:spPr>
      </p:pic>
      <p:pic>
        <p:nvPicPr>
          <p:cNvPr id="1028" name="Picture 4" descr="День рождения Леополь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96952"/>
            <a:ext cx="1872208" cy="1400689"/>
          </a:xfrm>
          <a:prstGeom prst="rect">
            <a:avLst/>
          </a:prstGeom>
          <a:noFill/>
        </p:spPr>
      </p:pic>
      <p:pic>
        <p:nvPicPr>
          <p:cNvPr id="1030" name="Picture 6" descr="Крошка ено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221088"/>
            <a:ext cx="1800200" cy="1346817"/>
          </a:xfrm>
          <a:prstGeom prst="rect">
            <a:avLst/>
          </a:prstGeom>
          <a:noFill/>
        </p:spPr>
      </p:pic>
      <p:pic>
        <p:nvPicPr>
          <p:cNvPr id="1032" name="Picture 8" descr="Кто придет на Новый го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9395" y="5191168"/>
            <a:ext cx="1800200" cy="1346817"/>
          </a:xfrm>
          <a:prstGeom prst="rect">
            <a:avLst/>
          </a:prstGeom>
          <a:noFill/>
        </p:spPr>
      </p:pic>
      <p:pic>
        <p:nvPicPr>
          <p:cNvPr id="1034" name="Picture 10" descr="Листопадниче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700809"/>
            <a:ext cx="1728192" cy="1292944"/>
          </a:xfrm>
          <a:prstGeom prst="rect">
            <a:avLst/>
          </a:prstGeom>
          <a:noFill/>
        </p:spPr>
      </p:pic>
      <p:pic>
        <p:nvPicPr>
          <p:cNvPr id="1036" name="Picture 12" descr="Незнайка в Солнечном городе. Снова вмест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852936"/>
            <a:ext cx="1872208" cy="1400689"/>
          </a:xfrm>
          <a:prstGeom prst="rect">
            <a:avLst/>
          </a:prstGeom>
          <a:noFill/>
        </p:spPr>
      </p:pic>
      <p:pic>
        <p:nvPicPr>
          <p:cNvPr id="1038" name="Picture 14" descr="Однажды утром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4149080"/>
            <a:ext cx="1800200" cy="1346817"/>
          </a:xfrm>
          <a:prstGeom prst="rect">
            <a:avLst/>
          </a:prstGeom>
          <a:noFill/>
        </p:spPr>
      </p:pic>
      <p:pic>
        <p:nvPicPr>
          <p:cNvPr id="1040" name="Picture 16" descr="Перемен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1628800"/>
            <a:ext cx="1860649" cy="1392041"/>
          </a:xfrm>
          <a:prstGeom prst="rect">
            <a:avLst/>
          </a:prstGeom>
          <a:noFill/>
        </p:spPr>
      </p:pic>
      <p:pic>
        <p:nvPicPr>
          <p:cNvPr id="1042" name="Picture 18" descr="Приключения кузнечика Кузи (история вторая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2924944"/>
            <a:ext cx="1872208" cy="1400689"/>
          </a:xfrm>
          <a:prstGeom prst="rect">
            <a:avLst/>
          </a:prstGeom>
          <a:noFill/>
        </p:spPr>
      </p:pic>
      <p:pic>
        <p:nvPicPr>
          <p:cNvPr id="1044" name="Picture 20" descr="Приключения кузнечика Кузи (история первая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4293096"/>
            <a:ext cx="1872208" cy="1400689"/>
          </a:xfrm>
          <a:prstGeom prst="rect">
            <a:avLst/>
          </a:prstGeom>
          <a:noFill/>
        </p:spPr>
      </p:pic>
      <p:pic>
        <p:nvPicPr>
          <p:cNvPr id="1046" name="Picture 22" descr="Салют, олимпиада!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3785" y="5267785"/>
            <a:ext cx="1684701" cy="1236777"/>
          </a:xfrm>
          <a:prstGeom prst="rect">
            <a:avLst/>
          </a:prstGeom>
          <a:noFill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4" cstate="print"/>
          <a:srcRect l="29051" t="27188" r="31655" b="24578"/>
          <a:stretch>
            <a:fillRect/>
          </a:stretch>
        </p:blipFill>
        <p:spPr bwMode="auto">
          <a:xfrm>
            <a:off x="6948264" y="5489848"/>
            <a:ext cx="1982424" cy="118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948264" y="6304002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ТИМКА  И ДИМКА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51" name="Picture 27" descr="Шапка-невидимка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5191168"/>
            <a:ext cx="1728191" cy="129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124" y="260649"/>
            <a:ext cx="7809676" cy="4680520"/>
          </a:xfrm>
        </p:spPr>
        <p:txBody>
          <a:bodyPr>
            <a:noAutofit/>
          </a:bodyPr>
          <a:lstStyle/>
          <a:p>
            <a:r>
              <a:rPr lang="ru-RU" sz="1800" dirty="0"/>
              <a:t>Творческий взлет </a:t>
            </a:r>
            <a:r>
              <a:rPr lang="ru-RU" sz="1800" dirty="0" err="1"/>
              <a:t>Пляцковского</a:t>
            </a:r>
            <a:r>
              <a:rPr lang="ru-RU" sz="1800" dirty="0"/>
              <a:t> был стремительным. Он очень быстро становится одним из ведущих поэтов-песенников. Часто песни рождались в совместных поездках. Так цикл песен с композитором М. Фрадкиным был написан после их совместной поездки на Крайний Север: «Морзянка», «Ищи меня по карте», «Увезу тебя я в тундру», «Красный конь» и др. После поездки по БАМу в 1968 году вместе с В. </a:t>
            </a:r>
            <a:r>
              <a:rPr lang="ru-RU" sz="1800" dirty="0" err="1"/>
              <a:t>Шаинским</a:t>
            </a:r>
            <a:r>
              <a:rPr lang="ru-RU" sz="1800" dirty="0"/>
              <a:t> - «Дорога железная», «Лада», «Улыбка», "Есть посёлок такой", "Сердце горячим останется " и </a:t>
            </a:r>
            <a:r>
              <a:rPr lang="ru-RU" sz="1800" dirty="0" err="1" smtClean="0"/>
              <a:t>д</a:t>
            </a:r>
            <a:endParaRPr lang="ru-RU" sz="1800" dirty="0"/>
          </a:p>
          <a:p>
            <a:r>
              <a:rPr lang="ru-RU" sz="1800" dirty="0" smtClean="0"/>
              <a:t>Его </a:t>
            </a:r>
            <a:r>
              <a:rPr lang="ru-RU" sz="1800" dirty="0"/>
              <a:t>песни входили и входят в репертуар ведущих эстрадных исполнителей – И.Кобзона, </a:t>
            </a:r>
            <a:r>
              <a:rPr lang="ru-RU" sz="1800" dirty="0" err="1"/>
              <a:t>В.Толкуновой</a:t>
            </a:r>
            <a:r>
              <a:rPr lang="ru-RU" sz="1800" dirty="0"/>
              <a:t>, Е.Мартынова, с которым он работал и как с композитором, </a:t>
            </a:r>
            <a:r>
              <a:rPr lang="ru-RU" sz="1800" dirty="0" err="1"/>
              <a:t>В.Легкоступовой</a:t>
            </a:r>
            <a:r>
              <a:rPr lang="ru-RU" sz="1800" dirty="0"/>
              <a:t> и мн.др.; вокально-инструментальных ансамблей «Пламя», «</a:t>
            </a:r>
            <a:r>
              <a:rPr lang="ru-RU" sz="1800" dirty="0" err="1"/>
              <a:t>Сябры</a:t>
            </a:r>
            <a:r>
              <a:rPr lang="ru-RU" sz="1800" dirty="0"/>
              <a:t>», «Самоцветы» и др. Он является автором музыкальных комедий - «Бабий бунт» с Е. Птичкиным, «Не бей девчонок» с </a:t>
            </a:r>
            <a:r>
              <a:rPr lang="ru-RU" sz="1800" dirty="0" err="1"/>
              <a:t>Заславским</a:t>
            </a:r>
            <a:r>
              <a:rPr lang="ru-RU" sz="1800" dirty="0"/>
              <a:t>, нескольких поэтических сборников – «Любимые женщины». М., 1987; «</a:t>
            </a:r>
            <a:r>
              <a:rPr lang="ru-RU" sz="1800" dirty="0" err="1"/>
              <a:t>Семиструнка</a:t>
            </a:r>
            <a:r>
              <a:rPr lang="ru-RU" sz="1800" dirty="0"/>
              <a:t>». М., 1983 и др. и многих книг для детей.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2442894" cy="196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5301208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26 января 1991 года Михаила Спартаковича </a:t>
            </a:r>
            <a:r>
              <a:rPr lang="ru-RU" sz="2000" dirty="0" err="1"/>
              <a:t>Пляцковского</a:t>
            </a:r>
            <a:r>
              <a:rPr lang="ru-RU" sz="2000" dirty="0"/>
              <a:t> не стало. Похоронен в Москве на </a:t>
            </a:r>
            <a:r>
              <a:rPr lang="ru-RU" sz="2000" dirty="0" err="1"/>
              <a:t>Троекуровском</a:t>
            </a:r>
            <a:r>
              <a:rPr lang="ru-RU" sz="2000" dirty="0"/>
              <a:t> </a:t>
            </a:r>
            <a:r>
              <a:rPr lang="ru-RU" sz="2000" dirty="0" smtClean="0"/>
              <a:t>кладбище.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021876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4400" y="1196752"/>
            <a:ext cx="5300088" cy="51125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Иван Сергеевич родился в Днепропетровской области, а писать начал в Киеве, учась в мединституте. Но главные свои произведения создал на донецкой земле. Восемь лет он проработал в Горловке врачом - сначала педиатром, потом детским психиатром. Наконец, с головой ушёл в творчество. Он подарил нам «Сказку о солнечных братьях», «Как зверята ума набирались». И, конечно, - «Думы о Донбассе», где причудливо переплелись легенды, шахтёрские сказы, были, реальные факты. Именно </a:t>
            </a:r>
            <a:r>
              <a:rPr lang="ru-RU" dirty="0" err="1"/>
              <a:t>Костыря</a:t>
            </a:r>
            <a:r>
              <a:rPr lang="ru-RU" dirty="0"/>
              <a:t> был инициатором письма учёным, результатом которого стало присвоение малой планете №19916, открытой в 1976 году, имени Донбасс.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85" y="1918732"/>
            <a:ext cx="2814164" cy="302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2656"/>
            <a:ext cx="6167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Сказочный </a:t>
            </a:r>
            <a:r>
              <a:rPr lang="ru-RU" sz="5400" b="1" cap="none" spc="0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Костыря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392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8" y="1196752"/>
            <a:ext cx="2194269" cy="287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79" y="1433206"/>
            <a:ext cx="2251645" cy="36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24944"/>
            <a:ext cx="2209288" cy="355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63" y="3313397"/>
            <a:ext cx="251891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4489" y="250422"/>
            <a:ext cx="6699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Ивана </a:t>
            </a:r>
            <a:r>
              <a:rPr lang="ru-RU" sz="5400" b="1" cap="none" spc="0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5400" b="1" cap="none" spc="0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остыри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439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600200"/>
            <a:ext cx="5410944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Мало кто знает, но родившийся на </a:t>
            </a:r>
            <a:r>
              <a:rPr lang="ru-RU" dirty="0" err="1"/>
              <a:t>Житомирщине</a:t>
            </a:r>
            <a:r>
              <a:rPr lang="ru-RU" dirty="0"/>
              <a:t> создатель великого романа «Жизнь и судьба» тоже соприкоснулся с шахтёрским краем. С 1929 по 1932 годы Василий Семёнович жил в Донецке. Работал химиком-ассистентом в областном институте патологии и гигиены труда, а также был ассистентом кафедры общей химии в мединституте. Спустя два года после отъезда в Москву </a:t>
            </a:r>
            <a:r>
              <a:rPr lang="ru-RU" dirty="0" err="1"/>
              <a:t>Гроссман</a:t>
            </a:r>
            <a:r>
              <a:rPr lang="ru-RU" dirty="0"/>
              <a:t> опубликовал повесть из жизни шахтёров и заводской интеллигенции - «</a:t>
            </a:r>
            <a:r>
              <a:rPr lang="ru-RU" dirty="0" err="1"/>
              <a:t>Глюкауф</a:t>
            </a:r>
            <a:r>
              <a:rPr lang="ru-RU" dirty="0"/>
              <a:t>». Вышла она в газете «Литературный Донбасс» при поддержке Максима Горького.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9" y="2276872"/>
            <a:ext cx="3098149" cy="219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332656"/>
            <a:ext cx="742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Медицинский </a:t>
            </a:r>
            <a:r>
              <a:rPr lang="ru-RU" sz="5400" b="1" cap="none" spc="0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Гроссман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780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475" t="41667" r="57930" b="38542"/>
          <a:stretch/>
        </p:blipFill>
        <p:spPr bwMode="auto">
          <a:xfrm>
            <a:off x="5220072" y="4165424"/>
            <a:ext cx="1656184" cy="2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68" t="41667" r="65993" b="38542"/>
          <a:stretch/>
        </p:blipFill>
        <p:spPr bwMode="auto">
          <a:xfrm>
            <a:off x="2334346" y="4008739"/>
            <a:ext cx="1661590" cy="25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43" t="41667" r="73411" b="38542"/>
          <a:stretch/>
        </p:blipFill>
        <p:spPr bwMode="auto">
          <a:xfrm>
            <a:off x="1187623" y="1340768"/>
            <a:ext cx="174832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1512168" cy="240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410" y="1512867"/>
            <a:ext cx="159175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1340" y="347143"/>
            <a:ext cx="7629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Василия </a:t>
            </a:r>
            <a:r>
              <a:rPr lang="ru-RU" sz="5400" b="1" cap="none" spc="0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Гросмана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054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600200"/>
            <a:ext cx="5482952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Классик украинского исторического романа («Наливайко», «Богдан Хмельницкий») Иван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Ле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(на самом деле его фамилия Мойся - от родного села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Мойсенцы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что на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Черкасщине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) приехал в Артёмовск в 1929-м уже маститым писателем. Ему в ту пору было 35, изданы сборники рассказов, пишется «Роман межгорья». Но и в нашем крае, где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Ле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два года редактировал журнал «Забой»,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ему нашёлся простор для творчества. О Донбассе его «Ритмы шахтёрки», «Интеграл» (в этой повести он даёт как бы собственный вариант окончания «Молоха», перенося действие, а с ним и часть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купринских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героев, в годы первой пятилетки), «Два дня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Новокраматорске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»...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61417"/>
            <a:ext cx="24719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332656"/>
            <a:ext cx="7056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Исторический </a:t>
            </a:r>
            <a:r>
              <a:rPr lang="ru-RU" sz="5400" b="1" cap="none" spc="0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900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840" y="274638"/>
            <a:ext cx="7744959" cy="77809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Ивана </a:t>
            </a:r>
            <a:r>
              <a:rPr lang="ru-RU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1" y="1930486"/>
            <a:ext cx="2004009" cy="279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06" y="2924944"/>
            <a:ext cx="1905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54989"/>
            <a:ext cx="180020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01" y="1772816"/>
            <a:ext cx="1722282" cy="265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08681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600200"/>
            <a:ext cx="5410944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Поэт и прозаик, защитник Ленинграда от оккупантов, а наших героев - от забвения, почётный гражданин Донецка. Всё это - Виктор Шутов. Он оставил нам богатое наследство: стихотворные сборники, романы, книги для детей, повести, очерки о Донецке. И, конечно, песни о нашем крае - «Шахтёрская лирическая», «Город синих терриконов», «Любимый Донбасс»,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Саур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-Могила». Благодаря его упорству, боевому характеру, жажде справедливости появились книги «Смерти смотрели в лицо», «Рядовые подполья» и другие, открывающие правду о деятельности донецких подпольщиков в годы оккупации. Именем Шутова названа улица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города,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также литературная премия.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Справедливый Шутов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0" y="2060848"/>
            <a:ext cx="26407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2353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058" y="1412776"/>
            <a:ext cx="8229600" cy="2616987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>
            <a:prstTxWarp prst="textCanUp">
              <a:avLst>
                <a:gd name="adj" fmla="val 98358"/>
              </a:avLst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flatTx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открываю эту тему, потому что  безумно люблю Донбасс</a:t>
            </a:r>
            <a:endParaRPr lang="ru-RU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0631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692696"/>
            <a:ext cx="58326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за морями-океанами -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Передо мной мой шар земной,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 его судьбы меридианами,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 его рабочей широтой.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Мой шар земной - планета малая,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Отцовский край - родной Донбасс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 его делами небывалыми,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 его житьем - не на показ.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 ладу с вселенскими законами,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нарушая ход планет,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Мой край, вздымаясь терриконами,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Берет из недр тепло и свет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algn="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Виктор  Шутов</a:t>
            </a:r>
          </a:p>
          <a:p>
            <a:pPr algn="r"/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33355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600200"/>
            <a:ext cx="5482952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Фронтовик, получивший три ордена Красной Звезды и потерявший зрение после ранения в феврале 45-го на </a:t>
            </a:r>
            <a:r>
              <a:rPr lang="ru-RU" dirty="0" err="1"/>
              <a:t>Одерском</a:t>
            </a:r>
            <a:r>
              <a:rPr lang="ru-RU" dirty="0"/>
              <a:t> плацдарме, прославил Краматорск, почётным жителем которого стал. Начиная с 50-х годов, он издал 25 сборников поэзии, став в 1968-м лауреатом республиканской комсомольской премии им. Николая Островского (за «Дорогу на высоту»), а в 1985-м - лауреатом </a:t>
            </a:r>
            <a:r>
              <a:rPr lang="ru-RU" dirty="0" err="1"/>
              <a:t>госпремии</a:t>
            </a:r>
            <a:r>
              <a:rPr lang="ru-RU" dirty="0"/>
              <a:t> Украины им. Шевченко (за книгу «Незакатная звезда»). Название одного из сборников - «Глазами сердца» - объясняет, почему поэзия Николая Александровича была так популярна (письма ему шли со всех уголков СССР). Песня Александра </a:t>
            </a:r>
            <a:r>
              <a:rPr lang="ru-RU" dirty="0" err="1"/>
              <a:t>Билаша</a:t>
            </a:r>
            <a:r>
              <a:rPr lang="ru-RU" dirty="0"/>
              <a:t> на стихи Рыбалко «Я жил в такие времена» стала лауреатом всесоюзного </a:t>
            </a:r>
            <a:r>
              <a:rPr lang="ru-RU" dirty="0" err="1"/>
              <a:t>телеконкурса</a:t>
            </a:r>
            <a:r>
              <a:rPr lang="ru-RU" dirty="0"/>
              <a:t> «Песня-75».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Сердечный Рыбалко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261533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372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83978"/>
            <a:ext cx="1779720" cy="25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49" y="3827827"/>
            <a:ext cx="1818913" cy="2690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46" y="3932012"/>
            <a:ext cx="1763308" cy="259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45" y="1266557"/>
            <a:ext cx="1695561" cy="25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70633"/>
            <a:ext cx="1817872" cy="254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346314"/>
            <a:ext cx="1584176" cy="24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0330" y="260648"/>
            <a:ext cx="7484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Николая Рыбалко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1315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0298" y="1571612"/>
            <a:ext cx="6300192" cy="4525963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Уроженец Дебальцева начинал как агроном. Хлебнул шахтёрского труда, гражданской войны (причём бился сначала на стороне УНР, затем уже - за Красную армию), в годы Великой Отечественной был военным корреспондентом, в 51-м стал объектом травли после статьи в газете «Правда», которая обвиняла его в «буржуазном национализме» за знаменитое стихотворение «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Любіть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Україну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». Славу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принесла революционно-романтическая поэма «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Червона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зима», написанная в 1922-м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),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стал лауреатом Сталинской премии, был награждён двумя орденами Ленина.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>
                <a:gd name="adj" fmla="val 0"/>
              </a:avLst>
            </a:prstTxWarp>
            <a:normAutofit/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Волнительный </a:t>
            </a:r>
            <a:r>
              <a:rPr lang="ru-RU" b="1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Сосюра</a:t>
            </a:r>
            <a:endParaRPr lang="ru-RU" b="1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240026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0301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086" y="289152"/>
            <a:ext cx="7715200" cy="1143000"/>
          </a:xfrm>
        </p:spPr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</a:t>
            </a:r>
            <a:r>
              <a:rPr lang="ru-RU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Володимира</a:t>
            </a:r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осюри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4" y="1700808"/>
            <a:ext cx="164658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91" y="1784524"/>
            <a:ext cx="1460785" cy="243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01" y="3573016"/>
            <a:ext cx="154577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64286"/>
            <a:ext cx="1576063" cy="247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163314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9737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600200"/>
            <a:ext cx="6408712" cy="4525963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Соавтор сценариев к телефильмам «Это было в Донбассе», «Непокорённые» и «Донецкие шахтёры», один из создателей объединения пролетарских писателей Донбасса «Забой», отец знаменитого романа «Донбасс» - родом с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Луганщины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Большую часть жизни провёл в Москве, где и похоронен на Новодевичьем кладбище. Но и в нашем крае, а именно в Артёмовске (тогда -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Бахмут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) - провёл немало времени. Здесь Борис Леонтьевич окончил школу, нашёл своё призвание, начал печататься. В 14 лет он уже был рабкором губернской «Кочегарки». Некоторое время трудился строгальщиком по металлу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краматорском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заводе, а потом с головой ушёл в журналистику. Первые повести и роман («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Наш город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») Горбатов создал на донецкой земле.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Артёмовский Горбатов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13155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244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88640"/>
            <a:ext cx="6347048" cy="31249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Первый том Собрания сочинений Бориса Леонтьевича Горбатова включает автобиографию, роман "Мое поколение", очерки, корреспонденции 1932-1936 гг. Во второй том Собрания сочинений вошли романы "Алексей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Гайдаш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" и "Обыкновенная Арктика", а также рассказы. Третий том Собрания сочинений включает "Произведения военных лет", "В Японии и на Филиппинах", очерки, корреспонденцию 1941-1952 гг. В четвертый том включен роман "Донбасс", главы неоконченного романа "Перед войной" и текст выступления по радио "Как я писал "Донбасс".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05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7784" y="3356992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сборник советского писателя Бориса Горбатова (1908 - 1954) включены такие произведения, как: "Обыкновенная Арктика" (1940) - рассказы о мужественных буднях и романтике строительства нового общества, "Алексей Куликов, боец" и "Непокоренные" (1943) - о патриотизме советских людей в тылу врага.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195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600200"/>
            <a:ext cx="5626968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Эта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дончанка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сейчас входит в топ-10 самых издаваемых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писателей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Победительница трёх национальных конкурсов «Коронация слова», обладатель международной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литературной премии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им. князя Юрия Долгорукова. По произведениям нашей землячки сняты полнометражные фильмы и сериалы «Пуговица», «Осенние цветы», «Таинственный остров», «Ловушка». Как призналась она «Донбассу», её детские воспоминания, связанные с жизнью в Калининском районе Донецка, нашли отображение в романах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Якби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(«Если…»), «Шестая дверь».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Экранизируемая </a:t>
            </a:r>
            <a:r>
              <a:rPr lang="ru-RU" b="1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Роздобудько</a:t>
            </a:r>
            <a:endParaRPr lang="ru-RU" b="1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239135" cy="33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2739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63" r="22324"/>
          <a:stretch>
            <a:fillRect/>
          </a:stretch>
        </p:blipFill>
        <p:spPr bwMode="auto">
          <a:xfrm>
            <a:off x="971600" y="1394249"/>
            <a:ext cx="1584176" cy="20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4617"/>
            <a:ext cx="1728192" cy="22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74" y="1394249"/>
            <a:ext cx="1583582" cy="20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95" y="3784616"/>
            <a:ext cx="1704465" cy="22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57" y="3784617"/>
            <a:ext cx="1600235" cy="22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7488"/>
            <a:ext cx="1334263" cy="203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54" y="3770370"/>
            <a:ext cx="1387283" cy="227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7488"/>
            <a:ext cx="1377372" cy="20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7218" y="130810"/>
            <a:ext cx="74888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</a:t>
            </a:r>
            <a:r>
              <a:rPr lang="ru-RU" sz="5400" b="1" cap="none" spc="0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И.Роздобудько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3292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412776"/>
            <a:ext cx="5616624" cy="5257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Есть у нас и творцы параллельных реальностей да иных миров.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Дончанин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Фёдор Березин, служивший офицером-ракетчиком в Казахстане, а затем на Дальнем Востоке, уволившись в запас в звании капитана, вернулся в родной город. Был предпринимателем, проходчиком. А 15 лет назад занялся писательством. Да не шутейно - в 2001-м он основал в столице края клуб любителей фантастики «Странник», а также взял первое место на международном фестивале фантастики «Звёздный мост» в номинации «Лучший дебют» (за роман «Пепел»). Свой жанр Березин определяет как «фантастико-философский технотриллер». Его книги печатают московские издательства.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68" y="476672"/>
            <a:ext cx="7756263" cy="1054250"/>
          </a:xfrm>
        </p:spPr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Фантастический Березин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2830780" cy="239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2762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776864" cy="316835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4600" b="1" dirty="0">
                <a:solidFill>
                  <a:schemeClr val="accent1">
                    <a:lumMod val="75000"/>
                  </a:schemeClr>
                </a:solidFill>
              </a:rPr>
              <a:t>Накануне Всемирного дня писателей, который празднуется 3 марта, мы предлагаем вспомнить наиболее громкие имена этих творцов, которые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родились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в Донецком крае </a:t>
            </a: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</a:rPr>
              <a:t>или некоторое время жили здесь и создавали известные произведения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1750" name="Picture 6" descr="Zimmerman Juror B37's book deal squashed by Twitter's Cocky McSwagsalot - Don?t Mess With Texa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69696"/>
            <a:ext cx="3131840" cy="2453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526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1" cy="1143000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Федора Березина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45627"/>
            <a:ext cx="1421630" cy="21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77" y="1845627"/>
            <a:ext cx="1434592" cy="21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5" y="1819333"/>
            <a:ext cx="1599583" cy="21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72" y="4137528"/>
            <a:ext cx="1358609" cy="202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72" y="4150940"/>
            <a:ext cx="1510773" cy="201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70936"/>
            <a:ext cx="1293710" cy="210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80" y="1811136"/>
            <a:ext cx="1386934" cy="217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69" y="4154124"/>
            <a:ext cx="1276533" cy="199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37" y="4145341"/>
            <a:ext cx="1352260" cy="199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201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92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18457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Среди тех, кто прославлял наш край, были автор трилогии «Повесть о суровом друге», «Судьба Илюши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Барабанова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» и «Красные сабли», а также множества рассказов, повестей и очерков, посвящённых нашему краю («Огни Донбасса», «Шахтёрские сказки», «Битва на реке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Кальмиус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»)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Леонид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Жарико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поднимавший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после освобождения Донбасса местную писательскую организацию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Павел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Байдебура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; великолепный лирик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Наталья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Хаткина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(с 2010 года в память о ней в Донецке проводится литературный конкурс); лауреаты Госпремии СССР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Сергей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Борзенков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и Владимир Попов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лауреаты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Госпремии Украины -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Леонид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Талалай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и Иван Дзюба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Поэтическое творчество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Анатолия Кравченко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оценено всеукраинской премией им. Ушакова и международной им. Винниченко.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Последнюю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получили также поэт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Владимир Калиниченко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и прозаик, многолетний «рулевой» литературного журнала «Донбасс»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Виктор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Логачёв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писательской организации региона, автор юмористической прозы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Павел Кущ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является единственным нашим земляком, отмеченным премией им. Остапа Вишни.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Дончанин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Олег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Завязкин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со сборником «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Малява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 Стихи о смерти и любви» в 2007 году победил в международном конкурсе «Русская премия».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b="1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Талантам несть числа!</a:t>
            </a:r>
          </a:p>
        </p:txBody>
      </p:sp>
    </p:spTree>
    <p:extLst>
      <p:ext uri="{BB962C8B-B14F-4D97-AF65-F5344CB8AC3E}">
        <p14:creationId xmlns="" xmlns:p14="http://schemas.microsoft.com/office/powerpoint/2010/main" val="3210920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09520" cy="4525963"/>
          </a:xfrm>
        </p:spPr>
        <p:txBody>
          <a:bodyPr>
            <a:noAutofit/>
          </a:bodyPr>
          <a:lstStyle/>
          <a:p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«Вы    нам   писали»</a:t>
            </a:r>
            <a:endParaRPr lang="ru-RU" sz="4800" b="1" i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/>
          <a:lstStyle/>
          <a:p>
            <a:pPr algn="l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Страница 3.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807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5231" y="260648"/>
            <a:ext cx="8588769" cy="62688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                        </a:t>
            </a:r>
          </a:p>
          <a:p>
            <a:r>
              <a:rPr lang="ru-RU" dirty="0" smtClean="0"/>
              <a:t>Иван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                                   </a:t>
            </a:r>
            <a:r>
              <a:rPr lang="ru-RU" sz="1600" dirty="0" smtClean="0"/>
              <a:t>А. </a:t>
            </a:r>
            <a:r>
              <a:rPr lang="ru-RU" sz="1600" dirty="0" err="1" smtClean="0"/>
              <a:t>Селивановский</a:t>
            </a:r>
            <a:r>
              <a:rPr lang="ru-RU" sz="1600" dirty="0" smtClean="0"/>
              <a:t> (крайний слева)</a:t>
            </a:r>
          </a:p>
          <a:p>
            <a:pPr algn="ctr"/>
            <a:r>
              <a:rPr lang="ru-RU" sz="1600" dirty="0" smtClean="0"/>
              <a:t>                               с группой литераторов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</a:t>
            </a:r>
            <a:r>
              <a:rPr lang="ru-RU" sz="1800" dirty="0" smtClean="0"/>
              <a:t>М. Слонимский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r>
              <a:rPr lang="ru-RU" dirty="0" smtClean="0"/>
              <a:t>                                                     </a:t>
            </a:r>
            <a:r>
              <a:rPr lang="ru-RU" sz="1800" dirty="0" smtClean="0"/>
              <a:t>Иван </a:t>
            </a:r>
            <a:r>
              <a:rPr lang="ru-RU" sz="1800" dirty="0" err="1" smtClean="0"/>
              <a:t>Ле</a:t>
            </a:r>
            <a:endParaRPr lang="ru-RU" dirty="0"/>
          </a:p>
          <a:p>
            <a:pPr algn="r"/>
            <a:r>
              <a:rPr lang="ru-RU" dirty="0" smtClean="0"/>
              <a:t>                                                                                             </a:t>
            </a:r>
          </a:p>
        </p:txBody>
      </p:sp>
      <p:pic>
        <p:nvPicPr>
          <p:cNvPr id="2050" name="Picture 2" descr="http://megabook.ru/stream/mediapreview?Key=%D0%A1%D0%BB%D0%BE%D0%BD%D0%B8%D0%BC%D1%81%D0%BA%D0%B8%D0%B9%20%D0%9C%D0%B8%D1%85%D0%B0%D0%B8%D0%BB%20%D0%9B%D0%B5%D0%BE%D0%BD%D0%B8%D0%B4%D0%BE%D0%B2%D0%B8%D1%87%20(%D0%BF%D0%BE%D1%80%D1%82%D1%80%D0%B5%D1%82)&amp;Width=654&amp;Height=6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38" y="3861048"/>
            <a:ext cx="1771650" cy="1971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1091"/>
            <a:ext cx="3528392" cy="467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55" y="3573016"/>
            <a:ext cx="1266825" cy="17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15" y="692696"/>
            <a:ext cx="2870547" cy="168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26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60648"/>
            <a:ext cx="8892480" cy="6268825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 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Писатели Донбасса – наши современники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 smtClean="0"/>
              <a:t>    И. Быковская        </a:t>
            </a:r>
            <a:r>
              <a:rPr lang="ru-RU" sz="1600" dirty="0" err="1" smtClean="0"/>
              <a:t>Д.Трибушный</a:t>
            </a:r>
            <a:r>
              <a:rPr lang="ru-RU" sz="1600" dirty="0" smtClean="0"/>
              <a:t>          А. Ревякина         В. </a:t>
            </a:r>
            <a:r>
              <a:rPr lang="ru-RU" sz="1600" dirty="0" err="1" smtClean="0"/>
              <a:t>Русанов</a:t>
            </a:r>
            <a:r>
              <a:rPr lang="ru-RU" sz="1600" dirty="0" smtClean="0"/>
              <a:t>           В. </a:t>
            </a:r>
            <a:r>
              <a:rPr lang="ru-RU" sz="1600" dirty="0" err="1" smtClean="0"/>
              <a:t>Скобцов</a:t>
            </a:r>
            <a:r>
              <a:rPr lang="ru-RU" sz="1600" dirty="0" smtClean="0"/>
              <a:t>   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(Вязовая)</a:t>
            </a:r>
            <a:endParaRPr lang="ru-RU" sz="1600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1600" dirty="0" smtClean="0"/>
              <a:t>      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        А. Фёдорова            </a:t>
            </a:r>
            <a:r>
              <a:rPr lang="ru-RU" sz="1600" dirty="0" err="1" smtClean="0"/>
              <a:t>Е.Ромащук</a:t>
            </a:r>
            <a:r>
              <a:rPr lang="ru-RU" sz="1600" dirty="0" smtClean="0"/>
              <a:t>          А. Александров         Никита А. Дмитренко</a:t>
            </a:r>
            <a:endParaRPr lang="ru-RU" sz="1600" dirty="0"/>
          </a:p>
          <a:p>
            <a:pPr algn="r"/>
            <a:r>
              <a:rPr lang="ru-RU" dirty="0" smtClean="0"/>
              <a:t>                                                                                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91" r="31483"/>
          <a:stretch/>
        </p:blipFill>
        <p:spPr bwMode="auto">
          <a:xfrm>
            <a:off x="538131" y="1412776"/>
            <a:ext cx="1215782" cy="179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51" r="23314"/>
          <a:stretch/>
        </p:blipFill>
        <p:spPr bwMode="auto">
          <a:xfrm>
            <a:off x="2123729" y="1412776"/>
            <a:ext cx="1224136" cy="179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20" r="24475"/>
          <a:stretch/>
        </p:blipFill>
        <p:spPr bwMode="auto">
          <a:xfrm>
            <a:off x="3707904" y="1412776"/>
            <a:ext cx="1156345" cy="175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60" r="24861"/>
          <a:stretch/>
        </p:blipFill>
        <p:spPr bwMode="auto">
          <a:xfrm>
            <a:off x="5220072" y="1412776"/>
            <a:ext cx="1156345" cy="173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83" r="23768" b="-859"/>
          <a:stretch/>
        </p:blipFill>
        <p:spPr bwMode="auto">
          <a:xfrm>
            <a:off x="6732240" y="1412776"/>
            <a:ext cx="1368152" cy="183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25" r="24153"/>
          <a:stretch/>
        </p:blipFill>
        <p:spPr bwMode="auto">
          <a:xfrm>
            <a:off x="1210162" y="3789040"/>
            <a:ext cx="1017090" cy="15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36" r="24153"/>
          <a:stretch/>
        </p:blipFill>
        <p:spPr bwMode="auto">
          <a:xfrm>
            <a:off x="2911328" y="3768576"/>
            <a:ext cx="873074" cy="15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96" r="24475"/>
          <a:stretch/>
        </p:blipFill>
        <p:spPr bwMode="auto">
          <a:xfrm>
            <a:off x="4568056" y="3797041"/>
            <a:ext cx="982474" cy="15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36" r="23768"/>
          <a:stretch/>
        </p:blipFill>
        <p:spPr bwMode="auto">
          <a:xfrm>
            <a:off x="6229238" y="3797040"/>
            <a:ext cx="1006004" cy="146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09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2606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09520" cy="4525963"/>
          </a:xfrm>
        </p:spPr>
        <p:txBody>
          <a:bodyPr>
            <a:noAutofit/>
          </a:bodyPr>
          <a:lstStyle/>
          <a:p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 Занимательная»</a:t>
            </a:r>
            <a:endParaRPr lang="ru-RU" sz="4800" b="1" i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/>
          <a:lstStyle/>
          <a:p>
            <a:pPr algn="l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Страница 4.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164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340768"/>
            <a:ext cx="7837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  <a:endParaRPr lang="ru-RU" sz="5400" b="1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Почему нужно читать книги."/>
          <p:cNvPicPr>
            <a:picLocks noChangeAspect="1" noChangeArrowheads="1"/>
          </p:cNvPicPr>
          <p:nvPr/>
        </p:nvPicPr>
        <p:blipFill>
          <a:blip r:embed="rId3" cstate="print"/>
          <a:srcRect l="3522" t="3553" r="2567" b="22883"/>
          <a:stretch>
            <a:fillRect/>
          </a:stretch>
        </p:blipFill>
        <p:spPr bwMode="auto">
          <a:xfrm>
            <a:off x="1547664" y="2636912"/>
            <a:ext cx="5760640" cy="3384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ИСПОЛЬЗУЕМЫЕ САЙТЫ</a:t>
            </a:r>
            <a:r>
              <a:rPr 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endParaRPr lang="ru-RU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54978" y="1916832"/>
            <a:ext cx="3803904" cy="3877056"/>
          </a:xfrm>
        </p:spPr>
        <p:txBody>
          <a:bodyPr>
            <a:normAutofit fontScale="85000" lnSpcReduction="10000"/>
          </a:bodyPr>
          <a:lstStyle/>
          <a:p>
            <a:r>
              <a:rPr lang="en-US" sz="1600" dirty="0" smtClean="0"/>
              <a:t>donbass.ua›</a:t>
            </a:r>
            <a:r>
              <a:rPr lang="ru-RU" sz="1600" dirty="0" smtClean="0"/>
              <a:t>Новости Донбасса</a:t>
            </a:r>
          </a:p>
          <a:p>
            <a:r>
              <a:rPr lang="en-US" sz="1600" dirty="0" smtClean="0"/>
              <a:t>donbassrus.livejournal.com›708554.html</a:t>
            </a:r>
            <a:endParaRPr lang="ru-RU" sz="1600" dirty="0" smtClean="0"/>
          </a:p>
          <a:p>
            <a:r>
              <a:rPr lang="en-US" sz="1600" dirty="0" smtClean="0"/>
              <a:t>donbassrus.livejournal.com›708554.html</a:t>
            </a:r>
            <a:endParaRPr lang="ru-RU" sz="1600" dirty="0" smtClean="0"/>
          </a:p>
          <a:p>
            <a:r>
              <a:rPr lang="en-US" sz="1600" dirty="0" err="1" smtClean="0"/>
              <a:t>livelib.ru›author</a:t>
            </a:r>
            <a:r>
              <a:rPr lang="en-US" sz="1600" dirty="0" smtClean="0"/>
              <a:t>/14445/latest</a:t>
            </a:r>
            <a:endParaRPr lang="ru-RU" sz="1600" dirty="0" smtClean="0"/>
          </a:p>
          <a:p>
            <a:r>
              <a:rPr lang="en-US" sz="1600" dirty="0" err="1" smtClean="0"/>
              <a:t>enakievets.info›publ</a:t>
            </a:r>
            <a:r>
              <a:rPr lang="en-US" sz="1600" dirty="0" smtClean="0"/>
              <a:t>/</a:t>
            </a:r>
            <a:r>
              <a:rPr lang="en-US" sz="1600" dirty="0" err="1" smtClean="0"/>
              <a:t>enakievo_kak_na_ladoni</a:t>
            </a:r>
            <a:r>
              <a:rPr lang="en-US" sz="1600" dirty="0" smtClean="0"/>
              <a:t>/</a:t>
            </a:r>
            <a:endParaRPr lang="ru-RU" sz="1600" dirty="0" smtClean="0"/>
          </a:p>
          <a:p>
            <a:r>
              <a:rPr lang="en-US" sz="1600" dirty="0" err="1" smtClean="0"/>
              <a:t>velib.com›biography</a:t>
            </a:r>
            <a:r>
              <a:rPr lang="en-US" sz="1600" dirty="0" smtClean="0"/>
              <a:t>/</a:t>
            </a:r>
            <a:r>
              <a:rPr lang="en-US" sz="1600" dirty="0" err="1" smtClean="0"/>
              <a:t>grossman_vasilijj</a:t>
            </a:r>
            <a:endParaRPr lang="ru-RU" sz="1600" dirty="0" smtClean="0"/>
          </a:p>
          <a:p>
            <a:r>
              <a:rPr lang="en-US" sz="1600" dirty="0" err="1" smtClean="0"/>
              <a:t>velib.com›biography</a:t>
            </a:r>
            <a:r>
              <a:rPr lang="en-US" sz="1600" dirty="0" smtClean="0"/>
              <a:t>/</a:t>
            </a:r>
            <a:r>
              <a:rPr lang="en-US" sz="1600" dirty="0" err="1" smtClean="0"/>
              <a:t>grossman_vasilijj</a:t>
            </a:r>
            <a:endParaRPr lang="ru-RU" sz="1600" dirty="0" smtClean="0"/>
          </a:p>
          <a:p>
            <a:r>
              <a:rPr lang="en-US" sz="1600" dirty="0" smtClean="0"/>
              <a:t>ru.wikipedia.org/wiki/</a:t>
            </a:r>
            <a:endParaRPr lang="ru-RU" sz="1600" dirty="0" smtClean="0"/>
          </a:p>
          <a:p>
            <a:r>
              <a:rPr lang="en-US" sz="1600" dirty="0" err="1" smtClean="0"/>
              <a:t>biblus.ru›Default.aspx?book</a:t>
            </a:r>
            <a:r>
              <a:rPr lang="en-US" sz="1600" dirty="0" smtClean="0"/>
              <a:t>=1967h15f8</a:t>
            </a:r>
            <a:endParaRPr lang="ru-RU" sz="1600" dirty="0" smtClean="0"/>
          </a:p>
          <a:p>
            <a:r>
              <a:rPr lang="en-US" sz="1600" dirty="0" err="1" smtClean="0"/>
              <a:t>dobro-biblio.ucoz.ru›publ</a:t>
            </a:r>
            <a:r>
              <a:rPr lang="en-US" sz="1600" dirty="0" smtClean="0"/>
              <a:t>/</a:t>
            </a:r>
            <a:r>
              <a:rPr lang="en-US" sz="1600" dirty="0" err="1" smtClean="0"/>
              <a:t>donbass</a:t>
            </a:r>
            <a:r>
              <a:rPr lang="en-US" sz="1600" dirty="0" smtClean="0"/>
              <a:t>/</a:t>
            </a:r>
            <a:r>
              <a:rPr lang="en-US" sz="1600" dirty="0" err="1" smtClean="0"/>
              <a:t>ljudi</a:t>
            </a:r>
            <a:endParaRPr lang="ru-RU" sz="1600" dirty="0" smtClean="0"/>
          </a:p>
          <a:p>
            <a:r>
              <a:rPr lang="en-US" sz="1600" dirty="0" err="1" smtClean="0"/>
              <a:t>livelib.ru›author</a:t>
            </a:r>
            <a:r>
              <a:rPr lang="en-US" sz="1600" dirty="0" smtClean="0"/>
              <a:t>/122983/</a:t>
            </a:r>
            <a:r>
              <a:rPr lang="en-US" sz="1600" dirty="0" err="1" smtClean="0"/>
              <a:t>lates</a:t>
            </a:r>
            <a:endParaRPr lang="ru-RU" sz="1600" dirty="0" smtClean="0"/>
          </a:p>
          <a:p>
            <a:r>
              <a:rPr lang="en-US" sz="1600" dirty="0" smtClean="0"/>
              <a:t>images.yandex.ua</a:t>
            </a:r>
            <a:endParaRPr lang="ru-RU" sz="1600" dirty="0" smtClean="0"/>
          </a:p>
          <a:p>
            <a:r>
              <a:rPr lang="en-US" sz="1600" dirty="0" smtClean="0"/>
              <a:t>http://bayun.ru/mult/authors/Plyatskovskii_Mihail_Spartakovich/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549034" y="1988840"/>
            <a:ext cx="3803904" cy="612656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http://donbass.name/1838-ya-donbassom-zhivu-i-dyshu-pavel-besposhhadnyj.html</a:t>
            </a: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7776864" cy="3168352"/>
          </a:xfrm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txBody>
          <a:bodyPr>
            <a:normAutofit/>
            <a:sp3d extrusionH="57150">
              <a:bevelT w="38100" h="38100" prst="relaxedInset"/>
            </a:sp3d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Страница 1.</a:t>
            </a:r>
          </a:p>
          <a:p>
            <a:pPr algn="l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Донбасса в художественной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литературе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0" name="Picture 6" descr="Zimmerman Juror B37's book deal squashed by Twitter's Cocky McSwagsalot - Don?t Mess With Texa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69696"/>
            <a:ext cx="3131840" cy="2453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4344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25" r="34352" b="28128"/>
          <a:stretch/>
        </p:blipFill>
        <p:spPr bwMode="auto">
          <a:xfrm>
            <a:off x="6624927" y="1005675"/>
            <a:ext cx="1823028" cy="2324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6" y="3562806"/>
            <a:ext cx="1303783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071546"/>
            <a:ext cx="1548730" cy="2003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214422"/>
            <a:ext cx="1335782" cy="1773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1728192" cy="234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56422"/>
            <a:ext cx="9036496" cy="5884946"/>
          </a:xfrm>
        </p:spPr>
        <p:txBody>
          <a:bodyPr>
            <a:normAutofit/>
          </a:bodyPr>
          <a:lstStyle/>
          <a:p>
            <a:pPr algn="l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А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ru-RU" sz="2000" b="1" dirty="0" smtClean="0">
                <a:solidFill>
                  <a:srgbClr val="FF0000"/>
                </a:solidFill>
              </a:rPr>
              <a:t>Куприн           </a:t>
            </a:r>
            <a:r>
              <a:rPr lang="ru-RU" sz="2000" b="1" dirty="0" smtClean="0">
                <a:solidFill>
                  <a:srgbClr val="FF0000"/>
                </a:solidFill>
              </a:rPr>
              <a:t>     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ru-RU" sz="2000" b="1" smtClean="0">
                <a:solidFill>
                  <a:srgbClr val="FF0000"/>
                </a:solidFill>
              </a:rPr>
              <a:t>А.Серафимович           Б.Горбатов                         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Л. Черкашина                                                      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  </a:t>
            </a:r>
            <a:endParaRPr lang="ru-RU" sz="2000" b="1" dirty="0">
              <a:solidFill>
                <a:srgbClr val="FF0000"/>
              </a:solidFill>
            </a:endParaRPr>
          </a:p>
          <a:p>
            <a:pPr algn="l"/>
            <a:endParaRPr lang="ru-RU" sz="2000" b="1" dirty="0" smtClean="0">
              <a:solidFill>
                <a:srgbClr val="FF0000"/>
              </a:solidFill>
            </a:endParaRPr>
          </a:p>
          <a:p>
            <a:pPr algn="l"/>
            <a:endParaRPr lang="ru-RU" sz="2000" b="1" dirty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   </a:t>
            </a:r>
            <a:r>
              <a:rPr lang="ru-RU" sz="2000" b="1" dirty="0" err="1" smtClean="0">
                <a:solidFill>
                  <a:srgbClr val="FF0000"/>
                </a:solidFill>
              </a:rPr>
              <a:t>Л.Жариков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И. </a:t>
            </a:r>
            <a:r>
              <a:rPr lang="ru-RU" sz="2000" b="1" dirty="0" err="1" smtClean="0">
                <a:solidFill>
                  <a:srgbClr val="FF0000"/>
                </a:solidFill>
              </a:rPr>
              <a:t>Гонимов</a:t>
            </a:r>
            <a:r>
              <a:rPr lang="ru-RU" sz="2000" b="1" dirty="0" smtClean="0">
                <a:solidFill>
                  <a:srgbClr val="FF0000"/>
                </a:solidFill>
              </a:rPr>
              <a:t>             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                    Г. Володин</a:t>
            </a:r>
            <a:endParaRPr lang="ru-RU" sz="2000" b="1" dirty="0">
              <a:solidFill>
                <a:srgbClr val="FF0000"/>
              </a:solidFill>
            </a:endParaRPr>
          </a:p>
          <a:p>
            <a:pPr algn="l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43" y="3589829"/>
            <a:ext cx="1421904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25" y="3589829"/>
            <a:ext cx="1479798" cy="1960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0088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1052736"/>
            <a:ext cx="7745505" cy="387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Страница 2.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«Жизнь замечательных людей»</a:t>
            </a:r>
            <a:endParaRPr lang="ru-RU" sz="4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9902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6024" y="2098520"/>
            <a:ext cx="5832648" cy="4525963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Автор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знаменитых строк «Донбасс никто не ставил на колени и никому поставить не дано» Павел Иванов (Беспощадный - псевдоним, ставший потом фамилией, - уж очень жёстко клеймил в стихотворениях буржуев) родился в Смоленской губернии. Потом семья перебралась в наш край. Выпустил сборники «Каменная книга», «Горный пламень», «Над шахтой летят журавли», «Шахтёрские поэмы», «Донецкие просторы»... Он очень помогал - как советом, так и делом - начинающим писателям. В мае исполнится 45 лет со дня смерти этого светлого человека, именем которого названы улицы в Горловке и Донецке.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7056"/>
            <a:ext cx="2426126" cy="370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29816"/>
            <a:ext cx="1381365" cy="184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7763" y="524018"/>
            <a:ext cx="67192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Легендарный Беспощадный</a:t>
            </a:r>
          </a:p>
        </p:txBody>
      </p:sp>
    </p:spTree>
    <p:extLst>
      <p:ext uri="{BB962C8B-B14F-4D97-AF65-F5344CB8AC3E}">
        <p14:creationId xmlns="" xmlns:p14="http://schemas.microsoft.com/office/powerpoint/2010/main" val="1408627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038600" cy="5937523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  <a:t>ДОНБАССУ ЖИТЬ!</a:t>
            </a:r>
          </a:p>
          <a:p>
            <a:pPr algn="ctr">
              <a:buNone/>
            </a:pPr>
            <a:r>
              <a:rPr lang="ru-RU" dirty="0"/>
              <a:t> (Клятва)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Пока в груди шахтерской сердце живо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в сердце кровь сыновняя тепла,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Хочу, чтоб песня с врубовкой дружила,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Варила сталь и в глубь ствола вела,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Клепала клети, и вздымала зданья,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на лесах большого созиданья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Примером высшей доблести была.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Донбассу жить!.. Сирена шлет сирене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Горняцкой дружбы благовест стальной: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Донбасс никто не ставил на колени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никому поставить не дано!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нет земли прекрасней, вдохновенней,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Где все творцом-народом создано.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Донбасс никто не ставил на колени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никому поставить не дано!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нет Отчизны чище и священней,—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Где все сердца сливаются в одно...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И это сердце осеняет Ленин — </a:t>
            </a:r>
          </a:p>
          <a:p>
            <a:pPr>
              <a:buNone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</a:rPr>
              <a:t> Великий светоч партии родной!</a:t>
            </a:r>
          </a:p>
          <a:p>
            <a:endParaRPr lang="ru-RU" sz="29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8200" y="188640"/>
            <a:ext cx="4038600" cy="5937523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>
              <a:buNone/>
            </a:pPr>
            <a:r>
              <a:rPr lang="ru-RU" dirty="0"/>
              <a:t> </a:t>
            </a:r>
            <a: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  <a:t>СЛОВО О </a:t>
            </a: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</a:rPr>
              <a:t>РОДИНЕ</a:t>
            </a:r>
          </a:p>
          <a:p>
            <a:pPr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Друзья мои! Я не из сказки вышел,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Не из поверий древних и легенд,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Работал я в хозяйской шахте-нише,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Сегодняшний поэт-интеллигент.</a:t>
            </a:r>
          </a:p>
          <a:p>
            <a:pPr>
              <a:buNone/>
            </a:pPr>
            <a:endParaRPr lang="ru-RU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Страна меня растила, поднимала,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Учила петь и двигала вперед,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Страна меня, как сына, окрыляла,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Как сокола, готовила в полет. </a:t>
            </a:r>
          </a:p>
          <a:p>
            <a:pPr>
              <a:buNone/>
            </a:pPr>
            <a:endParaRPr lang="ru-RU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И я Советской Родиной любимой,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Как совестью, как жизнью, дорожу,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И потому ее святое имя </a:t>
            </a:r>
          </a:p>
          <a:p>
            <a:pPr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 С благоговением произношу. </a:t>
            </a:r>
          </a:p>
          <a:p>
            <a:pPr>
              <a:buNone/>
            </a:pPr>
            <a:endParaRPr lang="ru-RU" sz="29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855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Temp\Rar$DI05.105\3-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07" y="32097"/>
            <a:ext cx="9144000" cy="6825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600200"/>
            <a:ext cx="5616624" cy="45259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 smtClean="0"/>
              <a:t>    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Енакиевец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Михаил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Пляцковский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одно время трудился в местной заводской многотиражке «За металл». Описывал красоты родного края, романтизировал работу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метзавода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 И уже тогда, по словам бывшего председателя Донецкой областной организации Национального союза писателей Украины Станислава Жуковского, который дружил с автором будущих шлягеров «Лада», «Крыша дома твоего», «Мамины глаза», «Через две зимы», пытался напевать свои стихотворения. Потом уехал покорять Москву. А покорил весь Союз.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56792"/>
            <a:ext cx="24891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12738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Песенный </a:t>
            </a:r>
            <a:r>
              <a:rPr lang="ru-RU" sz="5400" b="1" cap="none" spc="0" dirty="0" err="1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Пляцковский</a:t>
            </a:r>
            <a:endParaRPr lang="ru-RU" sz="5400" b="1" cap="none" spc="0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02128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AutoShape 2" descr="http://www.tvoyrebenok.ru/images/presentation/school/b/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tvoyrebenok.ru/images/presentation/school/b/0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529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1386</TotalTime>
  <Words>2244</Words>
  <Application>Microsoft Office PowerPoint</Application>
  <PresentationFormat>Екран (4:3)</PresentationFormat>
  <Paragraphs>180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38" baseType="lpstr">
      <vt:lpstr>Твердый переплет</vt:lpstr>
      <vt:lpstr>Писатели,  прославившие Донецкий край </vt:lpstr>
      <vt:lpstr> Я открываю эту тему, потому что  безумно люблю Донбасс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М. Пляцковский написал множество песен к мультфильмам. </vt:lpstr>
      <vt:lpstr>Слайд 12</vt:lpstr>
      <vt:lpstr>Слайд 13</vt:lpstr>
      <vt:lpstr>Слайд 14</vt:lpstr>
      <vt:lpstr>Слайд 15</vt:lpstr>
      <vt:lpstr>Слайд 16</vt:lpstr>
      <vt:lpstr>Слайд 17</vt:lpstr>
      <vt:lpstr>Книги Ивана Ле</vt:lpstr>
      <vt:lpstr>Справедливый Шутов</vt:lpstr>
      <vt:lpstr>Слайд 20</vt:lpstr>
      <vt:lpstr>Сердечный Рыбалко</vt:lpstr>
      <vt:lpstr>Слайд 22</vt:lpstr>
      <vt:lpstr>Волнительный Сосюра</vt:lpstr>
      <vt:lpstr>Книги Володимира Сосюри</vt:lpstr>
      <vt:lpstr>Артёмовский Горбатов</vt:lpstr>
      <vt:lpstr>Слайд 26</vt:lpstr>
      <vt:lpstr>Экранизируемая Роздобудько</vt:lpstr>
      <vt:lpstr>Слайд 28</vt:lpstr>
      <vt:lpstr>Фантастический Березин</vt:lpstr>
      <vt:lpstr>Книги Федора Березина</vt:lpstr>
      <vt:lpstr>Талантам несть числа!</vt:lpstr>
      <vt:lpstr>Страница 3.</vt:lpstr>
      <vt:lpstr>Слайд 33</vt:lpstr>
      <vt:lpstr>Слайд 34</vt:lpstr>
      <vt:lpstr>Страница 4.</vt:lpstr>
      <vt:lpstr>Слайд 36</vt:lpstr>
      <vt:lpstr>ИСПОЛЬЗУЕМЫЕ САЙТЫ: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Двенадцать писателей, прославивших донецкий край</dc:title>
  <dc:creator>ASUS</dc:creator>
  <cp:lastModifiedBy>Ученик </cp:lastModifiedBy>
  <cp:revision>91</cp:revision>
  <dcterms:created xsi:type="dcterms:W3CDTF">2014-02-11T11:30:37Z</dcterms:created>
  <dcterms:modified xsi:type="dcterms:W3CDTF">2017-06-20T15:58:02Z</dcterms:modified>
</cp:coreProperties>
</file>