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29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3399"/>
    <a:srgbClr val="FF0066"/>
    <a:srgbClr val="33CC33"/>
    <a:srgbClr val="0000FF"/>
    <a:srgbClr val="352D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4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F00AB-1FB9-4DB5-8328-B0079BEF1EB3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C7EB1-62B9-42AC-A9D6-800AD529E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51288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51288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51288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5588" y="-11796713"/>
            <a:ext cx="16651288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AF961-FF45-4EDF-8385-6D3B4B9BA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B84BF-9E30-4766-B2C8-78C8BE9A6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EBCA-AC42-4FA6-BE66-3321AC8A2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7250" cy="4699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9250" cy="4699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7250" cy="469900"/>
          </a:xfrm>
        </p:spPr>
        <p:txBody>
          <a:bodyPr/>
          <a:lstStyle>
            <a:lvl1pPr>
              <a:defRPr/>
            </a:lvl1pPr>
          </a:lstStyle>
          <a:p>
            <a:fld id="{19E48B93-6B31-4E61-AB21-F800D14AB4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7250" cy="4699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9250" cy="4699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7250" cy="469900"/>
          </a:xfrm>
        </p:spPr>
        <p:txBody>
          <a:bodyPr/>
          <a:lstStyle>
            <a:lvl1pPr>
              <a:defRPr/>
            </a:lvl1pPr>
          </a:lstStyle>
          <a:p>
            <a:fld id="{338A6054-3406-4A49-8D94-8325C84001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600200"/>
            <a:ext cx="4035425" cy="2182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5025" y="3935413"/>
            <a:ext cx="4035425" cy="218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7250" cy="4699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9250" cy="4699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7250" cy="469900"/>
          </a:xfrm>
        </p:spPr>
        <p:txBody>
          <a:bodyPr/>
          <a:lstStyle>
            <a:lvl1pPr>
              <a:defRPr/>
            </a:lvl1pPr>
          </a:lstStyle>
          <a:p>
            <a:fld id="{82A1B7D3-9F60-49CB-8C0F-A9C0D9119D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CE62-AAE0-42BF-88DD-88FEE1C56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8DB97-2ADB-4DEE-82FD-6CC1BFC72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E9B0F-5837-4913-9DB3-81BB95446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7DFE0-D4C1-4274-A6F2-30E6693EF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69C-E828-40B4-A277-829B6BCCB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97ADA-F519-4A6C-83AB-F9A778C41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01C64-4499-4776-BF22-4C06F829E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21B26-9B13-4CA7-B93D-023B90E2A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7CE959-7F91-4F29-9214-BB0793F1D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jpeg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jpeg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idx="1"/>
          </p:nvPr>
        </p:nvSpPr>
        <p:spPr>
          <a:xfrm>
            <a:off x="179388" y="360363"/>
            <a:ext cx="8963025" cy="6237287"/>
          </a:xfrm>
          <a:ln/>
        </p:spPr>
        <p:txBody>
          <a:bodyPr anchor="t"/>
          <a:lstStyle/>
          <a:p>
            <a:pPr marL="342900" indent="-342900" algn="l">
              <a:spcBef>
                <a:spcPts val="1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marL="342900" indent="-342900" algn="ctr">
              <a:spcBef>
                <a:spcPts val="1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          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Графология</a:t>
            </a:r>
          </a:p>
          <a:p>
            <a:pPr marL="342900" indent="-342900" algn="ctr">
              <a:spcBef>
                <a:spcPts val="1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как инструмент 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</a:t>
            </a:r>
          </a:p>
          <a:p>
            <a:pPr marL="342900" indent="-342900" algn="ctr">
              <a:spcBef>
                <a:spcPts val="1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кадрового </a:t>
            </a: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менеджмента.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652963"/>
            <a:ext cx="2520950" cy="198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6425" cy="14351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Признаки ума выше среднего уровня в почерке.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22788"/>
          </a:xfrm>
          <a:ln/>
        </p:spPr>
        <p:txBody>
          <a:bodyPr/>
          <a:lstStyle/>
          <a:p>
            <a:pPr algn="just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Times New Roman" pitchFamily="18" charset="0"/>
              </a:rPr>
              <a:t>     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2205038"/>
            <a:ext cx="8675688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850" y="1916113"/>
            <a:ext cx="4319588" cy="344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3333CC"/>
                </a:solidFill>
                <a:latin typeface="Comic Sans MS" pitchFamily="66" charset="0"/>
              </a:rPr>
              <a:t>   Прежде всего, почерк должен быть не банальным: не обязательно уж излишне оригинальным, но безусловно – несущим свои, индивидуальные черты. </a:t>
            </a:r>
            <a:r>
              <a:rPr lang="en-US" sz="2000" dirty="0">
                <a:solidFill>
                  <a:srgbClr val="3333CC"/>
                </a:solidFill>
                <a:latin typeface="Comic Sans MS" pitchFamily="66" charset="0"/>
              </a:rPr>
              <a:t>  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3333CC"/>
                </a:solidFill>
                <a:latin typeface="Comic Sans MS" pitchFamily="66" charset="0"/>
              </a:rPr>
              <a:t>    </a:t>
            </a:r>
            <a:r>
              <a:rPr lang="ru-RU" sz="2000" dirty="0">
                <a:solidFill>
                  <a:srgbClr val="3333CC"/>
                </a:solidFill>
                <a:latin typeface="Comic Sans MS" pitchFamily="66" charset="0"/>
              </a:rPr>
              <a:t>Отдельным признаком истинно умного человека является </a:t>
            </a:r>
            <a:r>
              <a:rPr lang="ru-RU" sz="20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спонтанность, беглость письма,</a:t>
            </a:r>
            <a:r>
              <a:rPr lang="ru-RU" sz="2000" dirty="0">
                <a:solidFill>
                  <a:srgbClr val="3333CC"/>
                </a:solidFill>
                <a:latin typeface="Comic Sans MS" pitchFamily="66" charset="0"/>
              </a:rPr>
              <a:t> (т.е. хорошая скорость почерка). 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276475"/>
            <a:ext cx="4037012" cy="322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6425" cy="143351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Рассмотрим наглядно почерки людей с разными умственными способностями.</a:t>
            </a:r>
            <a:r>
              <a:rPr lang="ru-RU"/>
              <a:t>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845" y="1773238"/>
            <a:ext cx="5450941" cy="38160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508625" y="1916113"/>
            <a:ext cx="3455988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508625" y="1557338"/>
            <a:ext cx="3348038" cy="420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 выше среднего</a:t>
            </a:r>
            <a:r>
              <a:rPr lang="ru-RU" sz="2400">
                <a:solidFill>
                  <a:srgbClr val="3333CC"/>
                </a:solidFill>
              </a:rPr>
              <a:t>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3333CC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333CC"/>
                </a:solidFill>
              </a:rPr>
              <a:t> первое - оригинальные формы,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333CC"/>
                </a:solidFill>
              </a:rPr>
              <a:t>  второе - легкость, беглость, скорость,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333CC"/>
                </a:solidFill>
              </a:rPr>
              <a:t>  Минимализируя время и усилия с одной стороны, лично «изобретенные» человеком формы и связки букв позволяют сохранять оптимальную узнаваемость и читаемость. </a:t>
            </a:r>
          </a:p>
          <a:p>
            <a:pPr>
              <a:lnSpc>
                <a:spcPct val="8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8532813" cy="3382963"/>
          </a:xfrm>
          <a:ln/>
        </p:spPr>
        <p:txBody>
          <a:bodyPr anchor="t"/>
          <a:lstStyle/>
          <a:p>
            <a:pPr marL="342900" indent="-342900" algn="l">
              <a:spcBef>
                <a:spcPts val="7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latin typeface="Times New Roman" pitchFamily="18" charset="0"/>
              </a:rPr>
              <a:t>              </a:t>
            </a:r>
            <a:r>
              <a:rPr lang="ru-RU" sz="2800" dirty="0" smtClean="0">
                <a:solidFill>
                  <a:srgbClr val="D60093"/>
                </a:solidFill>
                <a:latin typeface="Comic Sans MS" pitchFamily="66" charset="0"/>
              </a:rPr>
              <a:t>Ум </a:t>
            </a:r>
            <a:r>
              <a:rPr lang="ru-RU" sz="2800" dirty="0">
                <a:solidFill>
                  <a:srgbClr val="D60093"/>
                </a:solidFill>
                <a:latin typeface="Comic Sans MS" pitchFamily="66" charset="0"/>
              </a:rPr>
              <a:t>ниже среднего </a:t>
            </a:r>
          </a:p>
          <a:p>
            <a:pPr marL="342900" indent="-342900" algn="just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3333CC"/>
                </a:solidFill>
                <a:latin typeface="Comic Sans MS" pitchFamily="66" charset="0"/>
              </a:rPr>
              <a:t>     </a:t>
            </a:r>
            <a:r>
              <a:rPr lang="ru-RU" sz="2400" dirty="0">
                <a:solidFill>
                  <a:srgbClr val="3333CC"/>
                </a:solidFill>
                <a:latin typeface="Comic Sans MS" pitchFamily="66" charset="0"/>
              </a:rPr>
              <a:t>Формы банальны, в них нет ничего «от себя»,очень сниженная скорость, статичность, несмотря на обе указанные особенности – это не делает почерк продуктивным. </a:t>
            </a:r>
          </a:p>
          <a:p>
            <a:pPr marL="342900" indent="-342900" algn="just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3333CC"/>
                </a:solidFill>
                <a:latin typeface="Comic Sans MS" pitchFamily="66" charset="0"/>
              </a:rPr>
              <a:t>       Организованности и хорошей формы букв нет.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56992"/>
            <a:ext cx="6625555" cy="3259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6425" cy="143351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Щедрость и бережливость по почерку.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89138"/>
            <a:ext cx="7920037" cy="5184775"/>
          </a:xfrm>
          <a:ln/>
        </p:spPr>
        <p:txBody>
          <a:bodyPr/>
          <a:lstStyle/>
          <a:p>
            <a:pPr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latin typeface="Times New Roman" pitchFamily="18" charset="0"/>
              </a:rPr>
              <a:t>                  </a:t>
            </a:r>
            <a:r>
              <a:rPr lang="ru-RU" sz="2000">
                <a:solidFill>
                  <a:srgbClr val="3333CC"/>
                </a:solidFill>
                <a:latin typeface="Comic Sans MS" pitchFamily="66" charset="0"/>
              </a:rPr>
              <a:t>В почерке проявляется и тенденция к расточительству или скупости . Это можно узнать по расстоянию между словами и строками , а также по величине полей . Почти нет расстояния между словами . Строки явно наползают друг на друга . Это – явный признак бережливости . </a:t>
            </a:r>
            <a:r>
              <a:rPr lang="ru-RU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Чем меньше расстояния между словами и строками , тем более бережлив человек</a:t>
            </a:r>
            <a:r>
              <a:rPr lang="ru-RU" sz="2000">
                <a:solidFill>
                  <a:srgbClr val="3333CC"/>
                </a:solidFill>
                <a:latin typeface="Comic Sans MS" pitchFamily="66" charset="0"/>
              </a:rPr>
              <a:t> . </a:t>
            </a:r>
          </a:p>
          <a:p>
            <a:pPr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3333CC"/>
                </a:solidFill>
                <a:latin typeface="Comic Sans MS" pitchFamily="66" charset="0"/>
              </a:rPr>
              <a:t>        Большие расстояния между словам и строками показывают щедрость человека . Чем больше эти расстояния , тем больше усиливается тенденция к расточительству , пока растраты не становятся непрактичными и экстравагантными .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4868863"/>
            <a:ext cx="1590675" cy="151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1524000" cy="133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CC0066"/>
                </a:solidFill>
                <a:latin typeface="Comic Sans MS" pitchFamily="66" charset="0"/>
              </a:rPr>
              <a:t>Наклон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59113" y="1268413"/>
            <a:ext cx="5834062" cy="3168650"/>
          </a:xfrm>
          <a:ln/>
        </p:spPr>
        <p:txBody>
          <a:bodyPr/>
          <a:lstStyle/>
          <a:p>
            <a:pPr algn="just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CC0066"/>
                </a:solidFill>
              </a:rPr>
              <a:t>       </a:t>
            </a:r>
            <a:r>
              <a:rPr lang="ru-RU" sz="2400">
                <a:solidFill>
                  <a:srgbClr val="CC0066"/>
                </a:solidFill>
                <a:latin typeface="Comic Sans MS" pitchFamily="66" charset="0"/>
              </a:rPr>
              <a:t>Около 20-30 градусов вправо</a:t>
            </a:r>
            <a:r>
              <a:rPr lang="ru-RU" sz="2400">
                <a:solidFill>
                  <a:srgbClr val="333399"/>
                </a:solidFill>
                <a:latin typeface="Comic Sans MS" pitchFamily="66" charset="0"/>
              </a:rPr>
              <a:t>. Это наиболее часто встречающийся наклон почерка. Такого человека можно охарактеризовать как открыто выражающего чувства.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333399"/>
                </a:solidFill>
                <a:latin typeface="Comic Sans MS" pitchFamily="66" charset="0"/>
              </a:rPr>
              <a:t>        В то же время его нельзя назвать импульсивной личностью. 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31799" y="1268760"/>
          <a:ext cx="3009429" cy="2304256"/>
        </p:xfrm>
        <a:graphic>
          <a:graphicData uri="http://schemas.openxmlformats.org/presentationml/2006/ole">
            <p:oleObj spid="_x0000_s41986" r:id="rId4" imgW="1800476" imgH="1504762" progId="PBrush">
              <p:embed/>
            </p:oleObj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9750" y="4149725"/>
            <a:ext cx="8135938" cy="2295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33399"/>
                </a:solidFill>
              </a:rPr>
              <a:t>   </a:t>
            </a:r>
            <a:r>
              <a:rPr lang="ru-RU" sz="2400">
                <a:solidFill>
                  <a:srgbClr val="333399"/>
                </a:solidFill>
                <a:latin typeface="Comic Sans MS" pitchFamily="66" charset="0"/>
              </a:rPr>
              <a:t>Для него все же свойственно умение контролировать свои эмоции в напряженных ситуациях. Такой человек обычно имеет хорошо развитые потребности в общении и одиночество его обычно тяготит.</a:t>
            </a:r>
          </a:p>
          <a:p>
            <a:pPr algn="just"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33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4968875" cy="5473700"/>
          </a:xfrm>
          <a:ln/>
        </p:spPr>
        <p:txBody>
          <a:bodyPr anchor="t"/>
          <a:lstStyle/>
          <a:p>
            <a:pPr marL="342900" indent="-342900" algn="l">
              <a:lnSpc>
                <a:spcPct val="8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/>
              <a:t>      </a:t>
            </a:r>
          </a:p>
          <a:p>
            <a:pPr marL="342900" indent="-342900" algn="just">
              <a:lnSpc>
                <a:spcPct val="8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/>
              <a:t>        </a:t>
            </a:r>
            <a:r>
              <a:rPr lang="ru-RU" sz="20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Около 50-60 градусов вправо</a:t>
            </a:r>
            <a:r>
              <a:rPr lang="ru-RU" sz="2000" dirty="0">
                <a:solidFill>
                  <a:srgbClr val="333399"/>
                </a:solidFill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333399"/>
                </a:solidFill>
                <a:latin typeface="Comic Sans MS" pitchFamily="66" charset="0"/>
              </a:rPr>
              <a:t>       </a:t>
            </a:r>
            <a:r>
              <a:rPr lang="ru-RU" sz="20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Сильный наклон</a:t>
            </a:r>
            <a:r>
              <a:rPr lang="ru-RU" sz="2000" dirty="0">
                <a:solidFill>
                  <a:srgbClr val="333399"/>
                </a:solidFill>
                <a:latin typeface="Comic Sans MS" pitchFamily="66" charset="0"/>
              </a:rPr>
              <a:t> вправо свидетельствует о любвеобильной натуре и сильном стремлении к общению. Такой человек более вероятно будет стремиться выставить свои чувства напоказ, чем подавлять их внутри себя. </a:t>
            </a:r>
          </a:p>
          <a:p>
            <a:pPr marL="342900" indent="-342900" algn="just">
              <a:lnSpc>
                <a:spcPct val="800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333399"/>
                </a:solidFill>
                <a:latin typeface="Comic Sans MS" pitchFamily="66" charset="0"/>
              </a:rPr>
              <a:t>      Человек с таким почерком </a:t>
            </a:r>
            <a:r>
              <a:rPr lang="ru-RU" sz="2000" dirty="0">
                <a:solidFill>
                  <a:srgbClr val="CC00CC"/>
                </a:solidFill>
                <a:latin typeface="Comic Sans MS" pitchFamily="66" charset="0"/>
              </a:rPr>
              <a:t>более восприимчив к новым идеям и начинаниям и отличается большой жизненной энергией.</a:t>
            </a:r>
          </a:p>
          <a:p>
            <a:pPr marL="342900" indent="-342900" algn="just">
              <a:lnSpc>
                <a:spcPct val="8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CC00CC"/>
                </a:solidFill>
                <a:latin typeface="Comic Sans MS" pitchFamily="66" charset="0"/>
              </a:rPr>
              <a:t>        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403648" y="4725144"/>
          <a:ext cx="5975573" cy="1479018"/>
        </p:xfrm>
        <a:graphic>
          <a:graphicData uri="http://schemas.openxmlformats.org/presentationml/2006/ole">
            <p:oleObj spid="_x0000_s43010" r:id="rId4" imgW="1809524" imgH="447856" progId="PBrush">
              <p:embed/>
            </p:oleObj>
          </a:graphicData>
        </a:graphic>
      </p:graphicFrame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404813"/>
            <a:ext cx="3228975" cy="324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9600" cy="14351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Незначительный наклон влево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003800" cy="5068888"/>
          </a:xfrm>
          <a:ln/>
        </p:spPr>
        <p:txBody>
          <a:bodyPr/>
          <a:lstStyle/>
          <a:p>
            <a:pPr algn="just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/>
              <a:t>      </a:t>
            </a:r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О таком человеке с большой долей вероятности можно утверждать, что для него характерно преобладание контроля разума над эмоциями.  </a:t>
            </a:r>
          </a:p>
          <a:p>
            <a:pPr algn="just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33399"/>
                </a:solidFill>
                <a:latin typeface="Comic Sans MS" pitchFamily="66" charset="0"/>
              </a:rPr>
              <a:t>     Этот </a:t>
            </a:r>
            <a:r>
              <a:rPr lang="ru-RU" sz="280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человек более скрытен и старается рационально оценивать свои поступки.</a:t>
            </a:r>
          </a:p>
          <a:p>
            <a:pPr algn="just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708275"/>
            <a:ext cx="3551238" cy="244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Значительный наклон влево.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56100" y="1052513"/>
            <a:ext cx="4614863" cy="4741862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333399"/>
                </a:solidFill>
                <a:latin typeface="Comic Sans MS" pitchFamily="66" charset="0"/>
              </a:rPr>
              <a:t>        Такой почерк часто свойственен для левшей. Здесь имеет место </a:t>
            </a:r>
            <a:r>
              <a:rPr lang="ru-RU" sz="200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больший контроль за своими эмоциями. Скрытность</a:t>
            </a:r>
            <a:r>
              <a:rPr lang="ru-RU" sz="2000">
                <a:solidFill>
                  <a:srgbClr val="333399"/>
                </a:solidFill>
                <a:latin typeface="Comic Sans MS" pitchFamily="66" charset="0"/>
              </a:rPr>
              <a:t>, характерная для этого человека, может сочетаться с большой чувственностью, которая может быть открыта только самым близким людям. В стрессовых ситуациях такой человек может неожиданно для окружающих взорваться бурей эмоциональных проявлений.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solidFill>
                <a:srgbClr val="333399"/>
              </a:solidFill>
              <a:latin typeface="Comic Sans MS" pitchFamily="66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755650" y="3716338"/>
          <a:ext cx="3529013" cy="784225"/>
        </p:xfrm>
        <a:graphic>
          <a:graphicData uri="http://schemas.openxmlformats.org/presentationml/2006/ole">
            <p:oleObj spid="_x0000_s44034" r:id="rId4" imgW="1800476" imgH="400000" progId="PBrush">
              <p:embed/>
            </p:oleObj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68313" y="5013325"/>
            <a:ext cx="8351837" cy="127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333399"/>
                </a:solidFill>
              </a:rPr>
              <a:t>   </a:t>
            </a:r>
            <a:r>
              <a:rPr lang="ru-RU" sz="2400" dirty="0">
                <a:solidFill>
                  <a:srgbClr val="333399"/>
                </a:solidFill>
                <a:latin typeface="Comic Sans MS" pitchFamily="66" charset="0"/>
              </a:rPr>
              <a:t>Если </a:t>
            </a:r>
            <a:r>
              <a:rPr lang="ru-RU" sz="2400" u="sng" dirty="0">
                <a:solidFill>
                  <a:srgbClr val="333399"/>
                </a:solidFill>
                <a:latin typeface="Comic Sans MS" pitchFamily="66" charset="0"/>
              </a:rPr>
              <a:t>почерк вертикальный</a:t>
            </a:r>
            <a:r>
              <a:rPr lang="ru-RU" sz="2400" dirty="0">
                <a:solidFill>
                  <a:srgbClr val="333399"/>
                </a:solidFill>
                <a:latin typeface="Comic Sans MS" pitchFamily="66" charset="0"/>
              </a:rPr>
              <a:t>, то это значит, что для личности характерен баланс рациональности и эмоциональности. Для такого человека свойственен анализ ситуации и взвешенное принятие решений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484313"/>
            <a:ext cx="2540000" cy="203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4465638" cy="5327650"/>
          </a:xfrm>
          <a:ln/>
        </p:spPr>
        <p:txBody>
          <a:bodyPr anchor="t"/>
          <a:lstStyle/>
          <a:p>
            <a:pPr marL="342900" indent="-342900" algn="just">
              <a:lnSpc>
                <a:spcPct val="900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333399"/>
                </a:solidFill>
                <a:latin typeface="Comic Sans MS" pitchFamily="66" charset="0"/>
              </a:rPr>
              <a:t>              </a:t>
            </a:r>
          </a:p>
          <a:p>
            <a:pPr marL="342900" indent="-342900" algn="just">
              <a:lnSpc>
                <a:spcPct val="900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333399"/>
                </a:solidFill>
                <a:latin typeface="Comic Sans MS" pitchFamily="66" charset="0"/>
              </a:rPr>
              <a:t>           </a:t>
            </a:r>
            <a:r>
              <a:rPr lang="ru-RU" sz="1800">
                <a:solidFill>
                  <a:srgbClr val="333399"/>
                </a:solidFill>
                <a:latin typeface="Comic Sans MS" pitchFamily="66" charset="0"/>
              </a:rPr>
              <a:t>Если при анализе почерка вы обнаружили периодические или </a:t>
            </a:r>
            <a:r>
              <a:rPr lang="ru-RU" sz="180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бессистемные изменения наклона почерка, то</a:t>
            </a:r>
            <a:r>
              <a:rPr lang="ru-RU" sz="1800">
                <a:solidFill>
                  <a:srgbClr val="333399"/>
                </a:solidFill>
                <a:latin typeface="Comic Sans MS" pitchFamily="66" charset="0"/>
              </a:rPr>
              <a:t> это может свидетельствовать о низкой психологической устойчивости человека, о резкой смене его настроения..</a:t>
            </a:r>
          </a:p>
          <a:p>
            <a:pPr marL="342900" indent="-342900" algn="just">
              <a:lnSpc>
                <a:spcPct val="900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>
                <a:solidFill>
                  <a:srgbClr val="333399"/>
                </a:solidFill>
                <a:latin typeface="Comic Sans MS" pitchFamily="66" charset="0"/>
              </a:rPr>
              <a:t>          </a:t>
            </a:r>
            <a:r>
              <a:rPr lang="ru-RU" sz="180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Почерк без наклона букв</a:t>
            </a:r>
            <a:r>
              <a:rPr lang="ru-RU" sz="1800">
                <a:solidFill>
                  <a:srgbClr val="333399"/>
                </a:solidFill>
                <a:latin typeface="Comic Sans MS" pitchFamily="66" charset="0"/>
              </a:rPr>
              <a:t> свидетельствует о том, что у человека имеются принципиальные соображения, которые в корне отличаются от мнения окружающих.</a:t>
            </a:r>
          </a:p>
          <a:p>
            <a:pPr marL="342900" indent="-342900" algn="just">
              <a:lnSpc>
                <a:spcPct val="900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>
                <a:solidFill>
                  <a:srgbClr val="333399"/>
                </a:solidFill>
                <a:latin typeface="Comic Sans MS" pitchFamily="66" charset="0"/>
              </a:rPr>
              <a:t>          </a:t>
            </a:r>
            <a:r>
              <a:rPr lang="ru-RU" sz="180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Наклон букв вправо</a:t>
            </a:r>
            <a:r>
              <a:rPr lang="ru-RU" sz="1800">
                <a:solidFill>
                  <a:srgbClr val="333399"/>
                </a:solidFill>
                <a:latin typeface="Comic Sans MS" pitchFamily="66" charset="0"/>
              </a:rPr>
              <a:t> говорит об исполнительности, влево - о негативизме, склонности к сопротивлению.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57563"/>
            <a:ext cx="3816350" cy="255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620713"/>
            <a:ext cx="3086100" cy="218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80975"/>
            <a:ext cx="8229600" cy="21653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CC0066"/>
                </a:solidFill>
                <a:latin typeface="Comic Sans MS" pitchFamily="66" charset="0"/>
              </a:rPr>
              <a:t>Использование печатных букв вместо письменных</a:t>
            </a:r>
            <a:br>
              <a:rPr lang="ru-RU" sz="2800">
                <a:solidFill>
                  <a:srgbClr val="CC0066"/>
                </a:solidFill>
                <a:latin typeface="Comic Sans MS" pitchFamily="66" charset="0"/>
              </a:rPr>
            </a:br>
            <a:r>
              <a:rPr lang="ru-RU" sz="4000">
                <a:solidFill>
                  <a:srgbClr val="CC0066"/>
                </a:solidFill>
                <a:latin typeface="Comic Sans MS" pitchFamily="66" charset="0"/>
              </a:rPr>
              <a:t/>
            </a:r>
            <a:br>
              <a:rPr lang="ru-RU" sz="4000">
                <a:solidFill>
                  <a:srgbClr val="CC0066"/>
                </a:solidFill>
                <a:latin typeface="Comic Sans MS" pitchFamily="66" charset="0"/>
              </a:rPr>
            </a:br>
            <a:endParaRPr lang="ru-RU" sz="4000">
              <a:solidFill>
                <a:srgbClr val="CC0066"/>
              </a:solidFill>
              <a:latin typeface="Comic Sans MS" pitchFamily="66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3268663"/>
          </a:xfrm>
          <a:ln/>
        </p:spPr>
        <p:txBody>
          <a:bodyPr/>
          <a:lstStyle/>
          <a:p>
            <a:pPr algn="just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   означает движение к новым взглядам.</a:t>
            </a:r>
          </a:p>
          <a:p>
            <a:pPr algn="just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333399"/>
                </a:solidFill>
                <a:latin typeface="Monotype Corsiva" pitchFamily="66" charset="0"/>
              </a:rPr>
              <a:t>       Если человек меняет стиль почерка, начинает писать печатными буквами, он находится в состоянии перехода от традиционных к современным идеям.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859338" y="4159250"/>
          <a:ext cx="4103687" cy="2201863"/>
        </p:xfrm>
        <a:graphic>
          <a:graphicData uri="http://schemas.openxmlformats.org/presentationml/2006/ole">
            <p:oleObj spid="_x0000_s45058" r:id="rId4" imgW="3495238" imgH="1542857" progId="PBrush">
              <p:embed/>
            </p:oleObj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11188" y="4581525"/>
            <a:ext cx="223202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221163"/>
            <a:ext cx="4037013" cy="208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6425" cy="143351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dirty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ru-RU" sz="36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Актуальность </a:t>
            </a:r>
            <a: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исследуемой</a:t>
            </a:r>
            <a:r>
              <a:rPr lang="ru-RU" sz="36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темы</a:t>
            </a:r>
            <a:r>
              <a:rPr lang="ru-RU" sz="36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36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sz="36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ru-RU" sz="3600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41425"/>
            <a:ext cx="5003800" cy="5616575"/>
          </a:xfrm>
          <a:ln/>
        </p:spPr>
        <p:txBody>
          <a:bodyPr/>
          <a:lstStyle/>
          <a:p>
            <a:pPr algn="just">
              <a:spcBef>
                <a:spcPts val="9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Анализ почерка отличается быстротой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 удобством, обеспечивает точность и объективность заключений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невозможно заранее подготовиться, улучшить результат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 </a:t>
            </a:r>
          </a:p>
          <a:p>
            <a:pPr algn="just">
              <a:spcBef>
                <a:spcPts val="9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       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Графологическая экспертиза почерка эффективный метод  оценки кандидата на вакантную должность, в продвижении на руководящую позицию или при отборе в кадровый резерв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2000" dirty="0">
              <a:solidFill>
                <a:schemeClr val="tx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0038" y="1628775"/>
            <a:ext cx="3570287" cy="403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6425" cy="143351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CC0066"/>
                </a:solidFill>
                <a:latin typeface="Comic Sans MS" pitchFamily="66" charset="0"/>
              </a:rPr>
              <a:t>Нажим письма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73238"/>
            <a:ext cx="4824413" cy="5589587"/>
          </a:xfrm>
          <a:ln/>
        </p:spPr>
        <p:txBody>
          <a:bodyPr/>
          <a:lstStyle/>
          <a:p>
            <a:pPr algn="just">
              <a:lnSpc>
                <a:spcPct val="90000"/>
              </a:lnSpc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333399"/>
                </a:solidFill>
                <a:latin typeface="Comic Sans MS" pitchFamily="66" charset="0"/>
              </a:rPr>
              <a:t>       </a:t>
            </a:r>
            <a:r>
              <a:rPr lang="ru-RU" sz="200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Сильный нажим с высокой вероятностью говорит об энергичности</a:t>
            </a:r>
            <a:r>
              <a:rPr lang="ru-RU" sz="2000">
                <a:solidFill>
                  <a:srgbClr val="333399"/>
                </a:solidFill>
                <a:latin typeface="Comic Sans MS" pitchFamily="66" charset="0"/>
              </a:rPr>
              <a:t>, настойчивости и неплохой работоспособности, стремлении всегда занимать чем-то себя, в том числе физическими занятиями.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333399"/>
                </a:solidFill>
                <a:latin typeface="Comic Sans MS" pitchFamily="66" charset="0"/>
              </a:rPr>
              <a:t>          Это преимущественно общительный человек, он любит работу, связанную с человеческими контактами. Он стремится удовлетворить материальную сторону своей жизни. 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628775"/>
            <a:ext cx="2952750" cy="221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292600"/>
            <a:ext cx="2857500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5627688" cy="2592388"/>
          </a:xfrm>
          <a:ln/>
        </p:spPr>
        <p:txBody>
          <a:bodyPr anchor="t"/>
          <a:lstStyle/>
          <a:p>
            <a:pPr marL="342900" indent="-342900" algn="just">
              <a:lnSpc>
                <a:spcPct val="90000"/>
              </a:lnSpc>
              <a:spcBef>
                <a:spcPts val="7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dirty="0">
                <a:latin typeface="Times New Roman" pitchFamily="18" charset="0"/>
              </a:rPr>
              <a:t>         </a:t>
            </a:r>
            <a:r>
              <a:rPr lang="ru-RU" sz="16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Легкий, поверхностный нажим.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dirty="0">
                <a:solidFill>
                  <a:srgbClr val="333399"/>
                </a:solidFill>
                <a:latin typeface="Comic Sans MS" pitchFamily="66" charset="0"/>
              </a:rPr>
              <a:t>Человек с таким почерком является тонкой и чувствительной натурой.</a:t>
            </a:r>
          </a:p>
          <a:p>
            <a:pPr marL="342900" indent="-342900" algn="just">
              <a:lnSpc>
                <a:spcPct val="90000"/>
              </a:lnSpc>
              <a:spcBef>
                <a:spcPts val="7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1600" dirty="0">
                <a:solidFill>
                  <a:srgbClr val="333399"/>
                </a:solidFill>
                <a:latin typeface="Comic Sans MS" pitchFamily="66" charset="0"/>
              </a:rPr>
              <a:t>        Это в большей степени </a:t>
            </a:r>
            <a:r>
              <a:rPr lang="ru-RU" sz="16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интроверты</a:t>
            </a:r>
            <a:r>
              <a:rPr lang="ru-RU" sz="1600" dirty="0" smtClean="0">
                <a:solidFill>
                  <a:srgbClr val="333399"/>
                </a:solidFill>
                <a:latin typeface="Comic Sans MS" pitchFamily="66" charset="0"/>
              </a:rPr>
              <a:t>. </a:t>
            </a:r>
            <a:r>
              <a:rPr lang="ru-RU" sz="1600" dirty="0">
                <a:solidFill>
                  <a:srgbClr val="333399"/>
                </a:solidFill>
                <a:latin typeface="Comic Sans MS" pitchFamily="66" charset="0"/>
              </a:rPr>
              <a:t>Критический ум и высокий самоконтроль позволяют ему справляться с задачами большой важности. Однако это требует от него удвоенной энергии и напряжения.</a:t>
            </a:r>
          </a:p>
          <a:p>
            <a:pPr marL="342900" indent="-342900" algn="just">
              <a:lnSpc>
                <a:spcPct val="90000"/>
              </a:lnSpc>
              <a:spcBef>
                <a:spcPts val="700"/>
              </a:spcBef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1600" dirty="0" smtClean="0">
                <a:latin typeface="Times New Roman" pitchFamily="18" charset="0"/>
              </a:rPr>
              <a:t>    </a:t>
            </a:r>
            <a:endParaRPr lang="ru-RU" sz="1600" dirty="0">
              <a:latin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941888"/>
            <a:ext cx="1646237" cy="165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836613"/>
            <a:ext cx="2233613" cy="1674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276600" y="2924175"/>
            <a:ext cx="5399088" cy="297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Средний нажим.</a:t>
            </a: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333399"/>
                </a:solidFill>
              </a:rPr>
              <a:t>Такой почерк встречается наиболее часто, и его обычно имеют </a:t>
            </a:r>
            <a:r>
              <a:rPr lang="ru-RU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амбиверты</a:t>
            </a:r>
            <a:r>
              <a:rPr lang="ru-RU">
                <a:solidFill>
                  <a:srgbClr val="333399"/>
                </a:solidFill>
              </a:rPr>
              <a:t> (люди, которые направлены на познание внешнего мира, но одновременно придающие большую значимость внутренним, личностным ценностям).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333399"/>
                </a:solidFill>
              </a:rPr>
              <a:t>        Их легче понять и они более предсказуемы.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333399"/>
              </a:solidFill>
            </a:endParaRPr>
          </a:p>
          <a:p>
            <a:pPr algn="just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708275"/>
            <a:ext cx="2879725" cy="19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25963"/>
          </a:xfrm>
          <a:ln/>
        </p:spPr>
        <p:txBody>
          <a:bodyPr anchor="t"/>
          <a:lstStyle/>
          <a:p>
            <a:pPr marL="342900" indent="-342900" algn="just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CC00CC"/>
                </a:solidFill>
                <a:latin typeface="Comic Sans MS" pitchFamily="66" charset="0"/>
              </a:rPr>
              <a:t>     </a:t>
            </a:r>
            <a:r>
              <a:rPr lang="ru-RU" sz="2800" b="1">
                <a:solidFill>
                  <a:srgbClr val="CC00CC"/>
                </a:solidFill>
                <a:latin typeface="Comic Sans MS" pitchFamily="66" charset="0"/>
              </a:rPr>
              <a:t>Стандартная, незамысловатая подпись</a:t>
            </a:r>
            <a:r>
              <a:rPr lang="ru-RU" sz="2800" b="1">
                <a:solidFill>
                  <a:srgbClr val="6600CC"/>
                </a:solidFill>
                <a:latin typeface="Comic Sans MS" pitchFamily="66" charset="0"/>
              </a:rPr>
              <a:t> указывает на уверенность в себе и смелость.  </a:t>
            </a:r>
          </a:p>
          <a:p>
            <a:pPr marL="342900" indent="-342900" algn="just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6600CC"/>
                </a:solidFill>
                <a:latin typeface="Comic Sans MS" pitchFamily="66" charset="0"/>
              </a:rPr>
              <a:t>    </a:t>
            </a:r>
            <a:r>
              <a:rPr lang="ru-RU" sz="2800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Подпись, состоящая из петель,</a:t>
            </a:r>
            <a:r>
              <a:rPr lang="ru-RU" sz="2800" b="1">
                <a:solidFill>
                  <a:srgbClr val="6600CC"/>
                </a:solidFill>
                <a:latin typeface="Comic Sans MS" pitchFamily="66" charset="0"/>
              </a:rPr>
              <a:t> встречается у хитрых и наблюдательных людей.</a:t>
            </a:r>
          </a:p>
          <a:p>
            <a:pPr marL="342900" indent="-342900" algn="l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>
              <a:solidFill>
                <a:srgbClr val="6600CC"/>
              </a:solidFill>
              <a:latin typeface="Comic Sans MS" pitchFamily="66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68313" y="4508500"/>
          <a:ext cx="4038600" cy="2032000"/>
        </p:xfrm>
        <a:graphic>
          <a:graphicData uri="http://schemas.openxmlformats.org/presentationml/2006/ole">
            <p:oleObj spid="_x0000_s46082" r:id="rId4" imgW="9561905" imgH="4809524" progId="PBrush">
              <p:embed/>
            </p:oleObj>
          </a:graphicData>
        </a:graphic>
      </p:graphicFrame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835150" y="620713"/>
            <a:ext cx="6913563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 чем расскажет подпись?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940425" y="4005263"/>
            <a:ext cx="115252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787900" y="4508500"/>
          <a:ext cx="4038600" cy="1417638"/>
        </p:xfrm>
        <a:graphic>
          <a:graphicData uri="http://schemas.openxmlformats.org/presentationml/2006/ole">
            <p:oleObj spid="_x0000_s46083" r:id="rId5" imgW="9554909" imgH="3352381" progId="PBrush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/>
          </p:nvPr>
        </p:nvSpPr>
        <p:spPr>
          <a:xfrm>
            <a:off x="107950" y="836613"/>
            <a:ext cx="5543550" cy="5761037"/>
          </a:xfrm>
          <a:ln/>
        </p:spPr>
        <p:txBody>
          <a:bodyPr anchor="t"/>
          <a:lstStyle/>
          <a:p>
            <a:pPr marL="342900" indent="-342900" algn="l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CC00CC"/>
                </a:solidFill>
                <a:latin typeface="Comic Sans MS" pitchFamily="66" charset="0"/>
              </a:rPr>
              <a:t>     Зачеркнутая подпись говорит</a:t>
            </a:r>
            <a:r>
              <a:rPr lang="ru-RU" sz="2800" b="1">
                <a:solidFill>
                  <a:srgbClr val="6600CC"/>
                </a:solidFill>
                <a:latin typeface="Comic Sans MS" pitchFamily="66" charset="0"/>
              </a:rPr>
              <a:t> об импульсивности и энергичности, а подчеркнутая – о предприимчивости.</a:t>
            </a:r>
          </a:p>
          <a:p>
            <a:pPr marL="342900" indent="-342900" algn="l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6600CC"/>
                </a:solidFill>
                <a:latin typeface="Comic Sans MS" pitchFamily="66" charset="0"/>
              </a:rPr>
              <a:t>     </a:t>
            </a:r>
            <a:r>
              <a:rPr lang="ru-RU" sz="2800" b="1">
                <a:solidFill>
                  <a:srgbClr val="CC00CC"/>
                </a:solidFill>
                <a:latin typeface="Comic Sans MS" pitchFamily="66" charset="0"/>
              </a:rPr>
              <a:t>Робкий и замкнутый человек</a:t>
            </a:r>
            <a:r>
              <a:rPr lang="ru-RU" sz="2800" b="1">
                <a:solidFill>
                  <a:srgbClr val="6600CC"/>
                </a:solidFill>
                <a:latin typeface="Comic Sans MS" pitchFamily="66" charset="0"/>
              </a:rPr>
              <a:t> обводит подпись или несколько ее букв в кружок. </a:t>
            </a:r>
          </a:p>
          <a:p>
            <a:pPr marL="342900" indent="-342900" algn="l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>
              <a:solidFill>
                <a:srgbClr val="6600CC"/>
              </a:solidFill>
              <a:latin typeface="Comic Sans MS" pitchFamily="66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940425" y="4437063"/>
          <a:ext cx="2592388" cy="1481137"/>
        </p:xfrm>
        <a:graphic>
          <a:graphicData uri="http://schemas.openxmlformats.org/presentationml/2006/ole">
            <p:oleObj spid="_x0000_s47106" r:id="rId4" imgW="1933333" imgH="1104762" progId="PBrush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5795963" y="1628775"/>
          <a:ext cx="2700337" cy="1833563"/>
        </p:xfrm>
        <a:graphic>
          <a:graphicData uri="http://schemas.openxmlformats.org/presentationml/2006/ole">
            <p:oleObj spid="_x0000_s47107" r:id="rId5" imgW="1276190" imgH="866896" progId="PBrush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0"/>
            <a:ext cx="6840537" cy="674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 descr="is5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628800"/>
            <a:ext cx="3960440" cy="482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5" name="WordArt 5"/>
          <p:cNvSpPr>
            <a:spLocks noChangeArrowheads="1" noChangeShapeType="1" noTextEdit="1"/>
          </p:cNvSpPr>
          <p:nvPr/>
        </p:nvSpPr>
        <p:spPr bwMode="auto">
          <a:xfrm>
            <a:off x="2916238" y="620713"/>
            <a:ext cx="57594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772400" cy="7207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>
                <a:solidFill>
                  <a:srgbClr val="CC0066"/>
                </a:solidFill>
                <a:latin typeface="Comic Sans MS" pitchFamily="66" charset="0"/>
              </a:rPr>
              <a:t>Графология -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1268413"/>
            <a:ext cx="5761038" cy="5329237"/>
          </a:xfrm>
          <a:prstGeom prst="rect">
            <a:avLst/>
          </a:prstGeom>
          <a:noFill/>
          <a:ln/>
        </p:spPr>
        <p:txBody>
          <a:bodyPr lIns="90000" tIns="46800" rIns="90000" bIns="46800"/>
          <a:lstStyle/>
          <a:p>
            <a:pPr marL="0" indent="0" algn="just">
              <a:lnSpc>
                <a:spcPct val="90000"/>
              </a:lnSpc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/>
              <a:t> 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это наука, изучающая законы зависимости между почерком и личностью, характером человека.</a:t>
            </a:r>
          </a:p>
          <a:p>
            <a:pPr marL="0" indent="0" algn="just">
              <a:lnSpc>
                <a:spcPct val="90000"/>
              </a:lnSpc>
              <a:spcBef>
                <a:spcPts val="6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latin typeface="Comic Sans MS" pitchFamily="66" charset="0"/>
            </a:endParaRPr>
          </a:p>
          <a:p>
            <a:pPr marL="0" indent="0" algn="just">
              <a:lnSpc>
                <a:spcPct val="90000"/>
              </a:lnSpc>
              <a:spcBef>
                <a:spcPts val="6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latin typeface="Comic Sans MS" pitchFamily="66" charset="0"/>
              </a:rPr>
              <a:t>Графология </a:t>
            </a:r>
            <a:r>
              <a:rPr lang="ru-RU" dirty="0">
                <a:latin typeface="Comic Sans MS" pitchFamily="66" charset="0"/>
              </a:rPr>
              <a:t>является одним из методов отбора персонала.</a:t>
            </a:r>
          </a:p>
          <a:p>
            <a:pPr marL="0" indent="0" algn="just">
              <a:lnSpc>
                <a:spcPct val="90000"/>
              </a:lnSpc>
              <a:spcBef>
                <a:spcPts val="60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508500"/>
            <a:ext cx="2808287" cy="210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412875"/>
            <a:ext cx="2857500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7778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>
                <a:solidFill>
                  <a:srgbClr val="CC0066"/>
                </a:solidFill>
                <a:latin typeface="Comic Sans MS" pitchFamily="66" charset="0"/>
              </a:rPr>
              <a:t>Достоинства  графологии.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843213" y="1412875"/>
            <a:ext cx="6049962" cy="4781550"/>
          </a:xfrm>
          <a:ln/>
        </p:spPr>
        <p:txBody>
          <a:bodyPr/>
          <a:lstStyle/>
          <a:p>
            <a:pPr marL="338138" indent="-338138" algn="just">
              <a:spcBef>
                <a:spcPts val="500"/>
              </a:spcBef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ru-RU" sz="2000" b="1" dirty="0">
              <a:solidFill>
                <a:srgbClr val="333399"/>
              </a:solidFill>
              <a:latin typeface="Comic Sans MS" pitchFamily="66" charset="0"/>
            </a:endParaRPr>
          </a:p>
          <a:p>
            <a:pPr marL="338138" indent="-338138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0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349500"/>
            <a:ext cx="2592387" cy="184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55650" y="4868863"/>
            <a:ext cx="48244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635896" y="1196752"/>
            <a:ext cx="4752528" cy="4852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Таким образом, экспертиза почерка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позволяет </a:t>
            </a:r>
            <a:r>
              <a:rPr lang="ru-RU" sz="2800" b="1" dirty="0">
                <a:latin typeface="Comic Sans MS" pitchFamily="66" charset="0"/>
              </a:rPr>
              <a:t> установить психофизиологические, характерологические, профессиональные, образовательные, интеллектуальные и иные свойства кандидата.</a:t>
            </a:r>
          </a:p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CC00CC"/>
                </a:solidFill>
                <a:latin typeface="Comic Sans MS" pitchFamily="66" charset="0"/>
              </a:rPr>
              <a:t>Размер почерка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600200"/>
            <a:ext cx="5111750" cy="5567363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dirty="0">
                <a:solidFill>
                  <a:srgbClr val="CC00CC"/>
                </a:solidFill>
                <a:latin typeface="Comic Sans MS" pitchFamily="66" charset="0"/>
              </a:rPr>
              <a:t>     </a:t>
            </a:r>
            <a:r>
              <a:rPr lang="ru-RU" sz="2000" b="1" dirty="0">
                <a:solidFill>
                  <a:srgbClr val="CC00CC"/>
                </a:solidFill>
                <a:latin typeface="Comic Sans MS" pitchFamily="66" charset="0"/>
              </a:rPr>
              <a:t>Размер почерка говорит об общительности человека</a:t>
            </a:r>
            <a:r>
              <a:rPr lang="ru-RU" sz="2000" b="1" dirty="0">
                <a:solidFill>
                  <a:srgbClr val="6600CC"/>
                </a:solidFill>
                <a:latin typeface="Comic Sans MS" pitchFamily="66" charset="0"/>
              </a:rPr>
              <a:t>. Так, обладатель </a:t>
            </a:r>
            <a:r>
              <a:rPr lang="ru-RU" sz="2000" b="1" dirty="0">
                <a:solidFill>
                  <a:srgbClr val="CC00CC"/>
                </a:solidFill>
                <a:latin typeface="Comic Sans MS" pitchFamily="66" charset="0"/>
              </a:rPr>
              <a:t>крупного почерка</a:t>
            </a:r>
            <a:r>
              <a:rPr lang="ru-RU" sz="2000" b="1" dirty="0">
                <a:solidFill>
                  <a:srgbClr val="6600CC"/>
                </a:solidFill>
                <a:latin typeface="Comic Sans MS" pitchFamily="66" charset="0"/>
              </a:rPr>
              <a:t> легко находит общий язык с разными людьми и имеет много друзей. </a:t>
            </a:r>
            <a:r>
              <a:rPr lang="ru-RU" sz="2000" b="1" dirty="0">
                <a:solidFill>
                  <a:srgbClr val="CC00CC"/>
                </a:solidFill>
                <a:latin typeface="Comic Sans MS" pitchFamily="66" charset="0"/>
              </a:rPr>
              <a:t>Мелкий же почерк</a:t>
            </a:r>
            <a:r>
              <a:rPr lang="ru-RU" sz="2000" b="1" dirty="0">
                <a:solidFill>
                  <a:srgbClr val="6600CC"/>
                </a:solidFill>
                <a:latin typeface="Comic Sans MS" pitchFamily="66" charset="0"/>
              </a:rPr>
              <a:t> указывает на замкнутость и скрытность.</a:t>
            </a: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6600CC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6600CC"/>
                </a:solidFill>
              </a:rPr>
              <a:t>       </a:t>
            </a:r>
            <a:r>
              <a:rPr lang="ru-RU" sz="2000" b="1" dirty="0">
                <a:solidFill>
                  <a:srgbClr val="CC00CC"/>
                </a:solidFill>
                <a:latin typeface="Comic Sans MS" pitchFamily="66" charset="0"/>
              </a:rPr>
              <a:t>Зигзагообразный почерк</a:t>
            </a:r>
            <a:r>
              <a:rPr lang="ru-RU" sz="2000" b="1" dirty="0">
                <a:solidFill>
                  <a:srgbClr val="6600CC"/>
                </a:solidFill>
                <a:latin typeface="Comic Sans MS" pitchFamily="66" charset="0"/>
              </a:rPr>
              <a:t> говорит о неуравновешенности. Росчерк в виде черты – признак эмоциональности. А если росчерк отсутствует, то это характеризует человека как умного и расчетливого</a:t>
            </a: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6600CC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6600CC"/>
                </a:solidFill>
                <a:latin typeface="Comic Sans MS" pitchFamily="66" charset="0"/>
              </a:rPr>
              <a:t>      </a:t>
            </a:r>
            <a:endParaRPr lang="ru-RU" sz="2000" b="1" dirty="0">
              <a:solidFill>
                <a:srgbClr val="6600CC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914900" y="1556792"/>
          <a:ext cx="3873940" cy="2073821"/>
        </p:xfrm>
        <a:graphic>
          <a:graphicData uri="http://schemas.openxmlformats.org/presentationml/2006/ole">
            <p:oleObj spid="_x0000_s37890" r:id="rId4" imgW="3505689" imgH="1876190" progId="PBrush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538788" y="4308474"/>
          <a:ext cx="3232014" cy="2072853"/>
        </p:xfrm>
        <a:graphic>
          <a:graphicData uri="http://schemas.openxmlformats.org/presentationml/2006/ole">
            <p:oleObj spid="_x0000_s37891" r:id="rId5" imgW="2257740" imgH="1448002" progId="PBrush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CC0066"/>
                </a:solidFill>
                <a:latin typeface="Comic Sans MS" pitchFamily="66" charset="0"/>
              </a:rPr>
              <a:t>Характер почерка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12875"/>
            <a:ext cx="4537075" cy="4103688"/>
          </a:xfrm>
          <a:ln/>
        </p:spPr>
        <p:txBody>
          <a:bodyPr/>
          <a:lstStyle/>
          <a:p>
            <a:pPr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CC00CC"/>
                </a:solidFill>
                <a:latin typeface="Comic Sans MS" pitchFamily="66" charset="0"/>
              </a:rPr>
              <a:t>     </a:t>
            </a:r>
            <a:r>
              <a:rPr lang="ru-RU" sz="2400" b="1">
                <a:solidFill>
                  <a:srgbClr val="CC00CC"/>
                </a:solidFill>
                <a:latin typeface="Comic Sans MS" pitchFamily="66" charset="0"/>
              </a:rPr>
              <a:t>Неразборчивый почерк</a:t>
            </a:r>
            <a:r>
              <a:rPr lang="ru-RU" sz="2400" b="1">
                <a:solidFill>
                  <a:srgbClr val="6600CC"/>
                </a:solidFill>
                <a:latin typeface="Comic Sans MS" pitchFamily="66" charset="0"/>
              </a:rPr>
              <a:t> говорит об энергичности, беззаботности, а также о нервозности.</a:t>
            </a:r>
          </a:p>
          <a:p>
            <a:pPr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6600CC"/>
              </a:solidFill>
              <a:latin typeface="Comic Sans MS" pitchFamily="66" charset="0"/>
            </a:endParaRPr>
          </a:p>
          <a:p>
            <a:pPr algn="just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6600CC"/>
              </a:solidFill>
              <a:latin typeface="Comic Sans MS" pitchFamily="66" charset="0"/>
            </a:endParaRPr>
          </a:p>
          <a:p>
            <a:pPr algn="just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6600CC"/>
              </a:solidFill>
              <a:latin typeface="Comic Sans MS" pitchFamily="66" charset="0"/>
            </a:endParaRPr>
          </a:p>
          <a:p>
            <a:pPr algn="just"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6600CC"/>
                </a:solidFill>
                <a:latin typeface="Comic Sans MS" pitchFamily="66" charset="0"/>
              </a:rPr>
              <a:t>   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611188" y="4076700"/>
          <a:ext cx="2032000" cy="2185988"/>
        </p:xfrm>
        <a:graphic>
          <a:graphicData uri="http://schemas.openxmlformats.org/presentationml/2006/ole">
            <p:oleObj spid="_x0000_s38914" r:id="rId4" imgW="2266667" imgH="2438095" progId="PBrush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867400" y="4005263"/>
          <a:ext cx="2535238" cy="1944687"/>
        </p:xfrm>
        <a:graphic>
          <a:graphicData uri="http://schemas.openxmlformats.org/presentationml/2006/ole">
            <p:oleObj spid="_x0000_s38915" r:id="rId5" imgW="3543795" imgH="1467055" progId="PBrush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132138" y="4076700"/>
          <a:ext cx="2524125" cy="1704975"/>
        </p:xfrm>
        <a:graphic>
          <a:graphicData uri="http://schemas.openxmlformats.org/presentationml/2006/ole">
            <p:oleObj spid="_x0000_s38916" r:id="rId6" imgW="2523810" imgH="1704762" progId="PBrush">
              <p:embed/>
            </p:oleObj>
          </a:graphicData>
        </a:graphic>
      </p:graphicFrame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1700213"/>
            <a:ext cx="2520950" cy="167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5194300" cy="6264275"/>
          </a:xfrm>
          <a:ln/>
        </p:spPr>
        <p:txBody>
          <a:bodyPr anchor="t"/>
          <a:lstStyle/>
          <a:p>
            <a:pPr marL="342900" indent="-342900" algn="l">
              <a:spcBef>
                <a:spcPts val="4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>
              <a:solidFill>
                <a:srgbClr val="CC00CC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CC00CC"/>
                </a:solidFill>
                <a:latin typeface="Comic Sans MS" pitchFamily="66" charset="0"/>
              </a:rPr>
              <a:t>       </a:t>
            </a:r>
            <a:r>
              <a:rPr lang="ru-RU" sz="2400" b="1" dirty="0">
                <a:solidFill>
                  <a:srgbClr val="CC00CC"/>
                </a:solidFill>
                <a:latin typeface="Comic Sans MS" pitchFamily="66" charset="0"/>
              </a:rPr>
              <a:t>Каллиграфический почерк</a:t>
            </a:r>
            <a:r>
              <a:rPr lang="ru-RU" sz="2400" b="1" dirty="0">
                <a:solidFill>
                  <a:srgbClr val="6600CC"/>
                </a:solidFill>
                <a:latin typeface="Comic Sans MS" pitchFamily="66" charset="0"/>
              </a:rPr>
              <a:t> характеризует человека как обязательного, аккуратного, но несамостоятельного. </a:t>
            </a:r>
            <a:br>
              <a:rPr lang="ru-RU" sz="2400" b="1" dirty="0">
                <a:solidFill>
                  <a:srgbClr val="6600CC"/>
                </a:solidFill>
                <a:latin typeface="Comic Sans MS" pitchFamily="66" charset="0"/>
              </a:rPr>
            </a:br>
            <a:endParaRPr lang="ru-RU" sz="2400" b="1" dirty="0">
              <a:solidFill>
                <a:srgbClr val="6600CC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6600CC"/>
                </a:solidFill>
                <a:latin typeface="Comic Sans MS" pitchFamily="66" charset="0"/>
              </a:rPr>
              <a:t>      </a:t>
            </a:r>
            <a:r>
              <a:rPr lang="ru-RU" sz="2400" b="1" dirty="0">
                <a:solidFill>
                  <a:srgbClr val="CC00CC"/>
                </a:solidFill>
                <a:latin typeface="Comic Sans MS" pitchFamily="66" charset="0"/>
              </a:rPr>
              <a:t>Правильный почерк</a:t>
            </a:r>
            <a:r>
              <a:rPr lang="ru-RU" sz="2400" b="1" dirty="0">
                <a:solidFill>
                  <a:srgbClr val="6600CC"/>
                </a:solidFill>
                <a:latin typeface="Comic Sans MS" pitchFamily="66" charset="0"/>
              </a:rPr>
              <a:t/>
            </a:r>
            <a:br>
              <a:rPr lang="ru-RU" sz="2400" b="1" dirty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6600CC"/>
                </a:solidFill>
                <a:latin typeface="Comic Sans MS" pitchFamily="66" charset="0"/>
              </a:rPr>
              <a:t>указывает на спокойствие и уравновешенность.  </a:t>
            </a:r>
            <a:br>
              <a:rPr lang="ru-RU" sz="2400" b="1" dirty="0">
                <a:solidFill>
                  <a:srgbClr val="6600CC"/>
                </a:solidFill>
                <a:latin typeface="Comic Sans MS" pitchFamily="66" charset="0"/>
              </a:rPr>
            </a:br>
            <a:endParaRPr lang="ru-RU" sz="2400" b="1" dirty="0">
              <a:solidFill>
                <a:srgbClr val="6600CC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6600CC"/>
                </a:solidFill>
                <a:latin typeface="Comic Sans MS" pitchFamily="66" charset="0"/>
              </a:rPr>
              <a:t>      </a:t>
            </a:r>
            <a:r>
              <a:rPr lang="ru-RU" sz="2400" b="1" dirty="0">
                <a:solidFill>
                  <a:srgbClr val="CC00CC"/>
                </a:solidFill>
                <a:latin typeface="Comic Sans MS" pitchFamily="66" charset="0"/>
              </a:rPr>
              <a:t>Размашистый почерк</a:t>
            </a:r>
            <a:r>
              <a:rPr lang="ru-RU" sz="2400" b="1" dirty="0">
                <a:solidFill>
                  <a:srgbClr val="6600CC"/>
                </a:solidFill>
                <a:latin typeface="Comic Sans MS" pitchFamily="66" charset="0"/>
              </a:rPr>
              <a:t> бывает у людей активных, любознательных, с веселым нравом.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084888" y="1125538"/>
          <a:ext cx="2514600" cy="1752600"/>
        </p:xfrm>
        <a:graphic>
          <a:graphicData uri="http://schemas.openxmlformats.org/presentationml/2006/ole">
            <p:oleObj spid="_x0000_s39938" r:id="rId4" imgW="2514286" imgH="1752381" progId="PBrush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6156325" y="3644900"/>
          <a:ext cx="2627313" cy="2187575"/>
        </p:xfrm>
        <a:graphic>
          <a:graphicData uri="http://schemas.openxmlformats.org/presentationml/2006/ole">
            <p:oleObj spid="_x0000_s39939" r:id="rId5" imgW="3247619" imgH="2704762" progId="PBrush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5888"/>
            <a:ext cx="5256708" cy="6553200"/>
          </a:xfrm>
          <a:ln/>
        </p:spPr>
        <p:txBody>
          <a:bodyPr anchor="t">
            <a:normAutofit lnSpcReduction="10000"/>
          </a:bodyPr>
          <a:lstStyle/>
          <a:p>
            <a:pPr marL="342900" indent="-342900" algn="l">
              <a:lnSpc>
                <a:spcPct val="80000"/>
              </a:lnSpc>
              <a:spcBef>
                <a:spcPts val="4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</a:t>
            </a:r>
            <a:endParaRPr lang="ru-RU" sz="1600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algn="l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</a:t>
            </a: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 эмоционально неустойчивых субъектов </a:t>
            </a:r>
            <a:r>
              <a:rPr lang="ru-RU" sz="2400" dirty="0">
                <a:solidFill>
                  <a:srgbClr val="333399"/>
                </a:solidFill>
                <a:latin typeface="Comic Sans MS" pitchFamily="66" charset="0"/>
              </a:rPr>
              <a:t>или лиц, злоупотребляющих алкоголем, наблюдается </a:t>
            </a:r>
            <a:r>
              <a:rPr lang="ru-RU" sz="2400" dirty="0">
                <a:solidFill>
                  <a:srgbClr val="CC0066"/>
                </a:solidFill>
                <a:latin typeface="Comic Sans MS" pitchFamily="66" charset="0"/>
              </a:rPr>
              <a:t>дрожащий почерк.</a:t>
            </a:r>
          </a:p>
          <a:p>
            <a:pPr marL="342900" indent="-342900" algn="l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CC0066"/>
              </a:solidFill>
              <a:latin typeface="Comic Sans MS" pitchFamily="66" charset="0"/>
            </a:endParaRPr>
          </a:p>
          <a:p>
            <a:pPr marL="342900" indent="-342900" algn="l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333399"/>
                </a:solidFill>
                <a:latin typeface="Comic Sans MS" pitchFamily="66" charset="0"/>
              </a:rPr>
              <a:t>       </a:t>
            </a: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Маниакальные больные пишут размашисто</a:t>
            </a:r>
            <a:r>
              <a:rPr lang="ru-RU" sz="2400" dirty="0">
                <a:solidFill>
                  <a:srgbClr val="333399"/>
                </a:solidFill>
                <a:latin typeface="Comic Sans MS" pitchFamily="66" charset="0"/>
              </a:rPr>
              <a:t>, причем величина букв возрастает по мере письма.</a:t>
            </a:r>
          </a:p>
          <a:p>
            <a:pPr marL="342900" indent="-342900" algn="l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333399"/>
              </a:solidFill>
              <a:latin typeface="Comic Sans MS" pitchFamily="66" charset="0"/>
            </a:endParaRPr>
          </a:p>
          <a:p>
            <a:pPr marL="342900" indent="-342900" algn="l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333399"/>
                </a:solidFill>
                <a:latin typeface="Comic Sans MS" pitchFamily="66" charset="0"/>
              </a:rPr>
              <a:t>       </a:t>
            </a:r>
            <a:r>
              <a:rPr lang="ru-RU" sz="24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 психически ненормальных больных письменная речь, так же как и устная, отрывочна и бессвязна</a:t>
            </a:r>
            <a:r>
              <a:rPr lang="ru-RU" sz="24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ru-RU" sz="2400" dirty="0">
                <a:solidFill>
                  <a:srgbClr val="333399"/>
                </a:solidFill>
                <a:latin typeface="Comic Sans MS" pitchFamily="66" charset="0"/>
              </a:rPr>
              <a:t> У них наблюдаются особые обороты, обилие уменьшительных слов, многословие, отсутствие или своеобразная расстановка знаков препинания.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292080" y="260648"/>
          <a:ext cx="3672408" cy="6408712"/>
        </p:xfrm>
        <a:graphic>
          <a:graphicData uri="http://schemas.openxmlformats.org/presentationml/2006/ole">
            <p:oleObj spid="_x0000_s40962" r:id="rId4" imgW="2381582" imgH="4476190" progId="PBrush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88913"/>
            <a:ext cx="5328592" cy="6192837"/>
          </a:xfrm>
          <a:ln/>
        </p:spPr>
        <p:txBody>
          <a:bodyPr anchor="t">
            <a:normAutofit/>
          </a:bodyPr>
          <a:lstStyle/>
          <a:p>
            <a:pPr marL="341313" indent="-341313" algn="just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1800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 интровертов </a:t>
            </a:r>
            <a:r>
              <a:rPr lang="ru-RU" sz="1800" dirty="0" smtClean="0">
                <a:latin typeface="Comic Sans MS" pitchFamily="66" charset="0"/>
              </a:rPr>
              <a:t>(</a:t>
            </a:r>
            <a:r>
              <a:rPr lang="ru-RU" sz="1800" dirty="0" smtClean="0"/>
              <a:t>человек</a:t>
            </a:r>
            <a:r>
              <a:rPr lang="ru-RU" sz="1800" dirty="0"/>
              <a:t>, который погружен в себя. И тем не менее при необходимости он может общаться с людьми, но ровно настолько, насколько это </a:t>
            </a:r>
            <a:r>
              <a:rPr lang="ru-RU" sz="1800" dirty="0" smtClean="0"/>
              <a:t>нужно) </a:t>
            </a:r>
            <a:r>
              <a:rPr lang="ru-RU" sz="1800" dirty="0" smtClean="0">
                <a:solidFill>
                  <a:srgbClr val="3333CC"/>
                </a:solidFill>
                <a:latin typeface="Comic Sans MS" pitchFamily="66" charset="0"/>
              </a:rPr>
              <a:t>компактный </a:t>
            </a:r>
            <a:r>
              <a:rPr lang="ru-RU" sz="1800" dirty="0">
                <a:solidFill>
                  <a:srgbClr val="3333CC"/>
                </a:solidFill>
                <a:latin typeface="Comic Sans MS" pitchFamily="66" charset="0"/>
              </a:rPr>
              <a:t>и аккуратный </a:t>
            </a:r>
            <a:r>
              <a:rPr lang="ru-RU" sz="1800" dirty="0" smtClean="0">
                <a:solidFill>
                  <a:srgbClr val="3333CC"/>
                </a:solidFill>
                <a:latin typeface="Comic Sans MS" pitchFamily="66" charset="0"/>
              </a:rPr>
              <a:t>почерк</a:t>
            </a:r>
            <a:endParaRPr lang="ru-RU" sz="1800" dirty="0">
              <a:solidFill>
                <a:srgbClr val="3333CC"/>
              </a:solidFill>
              <a:latin typeface="Comic Sans MS" pitchFamily="66" charset="0"/>
            </a:endParaRPr>
          </a:p>
          <a:p>
            <a:pPr marL="341313" indent="-341313" algn="just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 экстравертов</a:t>
            </a:r>
            <a:r>
              <a:rPr lang="ru-RU" sz="2000" dirty="0" smtClean="0"/>
              <a:t> (человек</a:t>
            </a:r>
            <a:r>
              <a:rPr lang="ru-RU" sz="2000" dirty="0"/>
              <a:t>, который очень любит общаться. У него может быть богатый внутренний мир, но он не очень обращает на него внимание, а только если это необходимо для достижения какой-то </a:t>
            </a:r>
            <a:r>
              <a:rPr lang="ru-RU" sz="2000" dirty="0" smtClean="0"/>
              <a:t>цели) </a:t>
            </a:r>
            <a:r>
              <a:rPr lang="ru-RU" sz="2000" dirty="0" smtClean="0">
                <a:solidFill>
                  <a:srgbClr val="3333CC"/>
                </a:solidFill>
                <a:latin typeface="Comic Sans MS" pitchFamily="66" charset="0"/>
              </a:rPr>
              <a:t>пишут </a:t>
            </a:r>
            <a:r>
              <a:rPr lang="ru-RU" sz="2000" dirty="0">
                <a:solidFill>
                  <a:srgbClr val="3333CC"/>
                </a:solidFill>
                <a:latin typeface="Comic Sans MS" pitchFamily="66" charset="0"/>
              </a:rPr>
              <a:t>большими, размашистыми буквами</a:t>
            </a:r>
            <a:r>
              <a:rPr lang="ru-RU" sz="2000" dirty="0" smtClean="0">
                <a:solidFill>
                  <a:srgbClr val="3333CC"/>
                </a:solidFill>
                <a:latin typeface="Comic Sans MS" pitchFamily="66" charset="0"/>
              </a:rPr>
              <a:t>.</a:t>
            </a:r>
            <a:endParaRPr lang="ru-RU" sz="2000" dirty="0">
              <a:solidFill>
                <a:srgbClr val="3333CC"/>
              </a:solidFill>
              <a:latin typeface="Comic Sans MS" pitchFamily="66" charset="0"/>
            </a:endParaRPr>
          </a:p>
          <a:p>
            <a:pPr marL="341313" indent="-341313" algn="just">
              <a:spcBef>
                <a:spcPts val="700"/>
              </a:spcBef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3333CC"/>
                </a:solidFill>
                <a:latin typeface="Comic Sans MS" pitchFamily="66" charset="0"/>
              </a:rPr>
              <a:t>          </a:t>
            </a:r>
            <a:r>
              <a:rPr lang="ru-RU" sz="20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Замечено,</a:t>
            </a:r>
            <a:r>
              <a:rPr lang="ru-RU" sz="2000" dirty="0">
                <a:solidFill>
                  <a:srgbClr val="3333CC"/>
                </a:solidFill>
                <a:latin typeface="Comic Sans MS" pitchFamily="66" charset="0"/>
              </a:rPr>
              <a:t> кто пишет буквы то грубо, то красиво, возможно и в жизни ведет себя неодинаково.</a:t>
            </a:r>
          </a:p>
          <a:p>
            <a:pPr marL="341313" indent="-341313" algn="just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60350"/>
            <a:ext cx="2065337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933825"/>
            <a:ext cx="3105150" cy="218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347" y="5157192"/>
            <a:ext cx="4503907" cy="17008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1161</Words>
  <Application>Microsoft Office PowerPoint</Application>
  <PresentationFormat>Экран (4:3)</PresentationFormat>
  <Paragraphs>95</Paragraphs>
  <Slides>25</Slides>
  <Notes>24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Слайд 1</vt:lpstr>
      <vt:lpstr> Актуальность исследуемой темы  </vt:lpstr>
      <vt:lpstr>Графология -</vt:lpstr>
      <vt:lpstr>Достоинства  графологии.</vt:lpstr>
      <vt:lpstr>Размер почерка</vt:lpstr>
      <vt:lpstr>Характер почерка</vt:lpstr>
      <vt:lpstr>Слайд 7</vt:lpstr>
      <vt:lpstr>Слайд 8</vt:lpstr>
      <vt:lpstr>Слайд 9</vt:lpstr>
      <vt:lpstr>Признаки ума выше среднего уровня в почерке.</vt:lpstr>
      <vt:lpstr>Рассмотрим наглядно почерки людей с разными умственными способностями. </vt:lpstr>
      <vt:lpstr>Слайд 12</vt:lpstr>
      <vt:lpstr>Щедрость и бережливость по почерку.</vt:lpstr>
      <vt:lpstr>Наклон</vt:lpstr>
      <vt:lpstr>Слайд 15</vt:lpstr>
      <vt:lpstr>Незначительный наклон влево</vt:lpstr>
      <vt:lpstr>Значительный наклон влево.</vt:lpstr>
      <vt:lpstr>Слайд 18</vt:lpstr>
      <vt:lpstr>Использование печатных букв вместо письменных  </vt:lpstr>
      <vt:lpstr>Нажим письма</vt:lpstr>
      <vt:lpstr>Слайд 21</vt:lpstr>
      <vt:lpstr>Слайд 22</vt:lpstr>
      <vt:lpstr>Слайд 23</vt:lpstr>
      <vt:lpstr>Слайд 24</vt:lpstr>
      <vt:lpstr>Слайд 25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Марина</cp:lastModifiedBy>
  <cp:revision>28</cp:revision>
  <dcterms:created xsi:type="dcterms:W3CDTF">2010-06-09T05:16:24Z</dcterms:created>
  <dcterms:modified xsi:type="dcterms:W3CDTF">2016-04-20T02:33:59Z</dcterms:modified>
</cp:coreProperties>
</file>