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60" r:id="rId4"/>
    <p:sldId id="259" r:id="rId5"/>
    <p:sldId id="281" r:id="rId6"/>
    <p:sldId id="258" r:id="rId7"/>
    <p:sldId id="262" r:id="rId8"/>
    <p:sldId id="269" r:id="rId9"/>
    <p:sldId id="270" r:id="rId10"/>
    <p:sldId id="263" r:id="rId11"/>
    <p:sldId id="271" r:id="rId12"/>
    <p:sldId id="264" r:id="rId13"/>
    <p:sldId id="274" r:id="rId14"/>
    <p:sldId id="266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015089163237312"/>
          <c:y val="2.36406619385342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аскорбиновой к-ты, мг/100 г плода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Бордо имп.(Бельгия)</c:v>
                </c:pt>
                <c:pt idx="1">
                  <c:v>Семеренко (Росс)</c:v>
                </c:pt>
                <c:pt idx="2">
                  <c:v>Красное полосатое (Клубничка)  (Росс)</c:v>
                </c:pt>
                <c:pt idx="3">
                  <c:v>Северный синап  (Росс)</c:v>
                </c:pt>
                <c:pt idx="4">
                  <c:v>Орловское красное  (Росс)</c:v>
                </c:pt>
                <c:pt idx="5">
                  <c:v>Спартан  (Росс)</c:v>
                </c:pt>
                <c:pt idx="6">
                  <c:v>Грушевка (имп) (Нидерланды)</c:v>
                </c:pt>
                <c:pt idx="7">
                  <c:v>Новая антоновка (зимний сорт)  (Росс)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3.8749999999999987</c:v>
                </c:pt>
                <c:pt idx="1">
                  <c:v>4.8499999999999996</c:v>
                </c:pt>
                <c:pt idx="2">
                  <c:v>3.44</c:v>
                </c:pt>
                <c:pt idx="3">
                  <c:v>3.55</c:v>
                </c:pt>
                <c:pt idx="4">
                  <c:v>2.9699999999999998</c:v>
                </c:pt>
                <c:pt idx="5">
                  <c:v>2.1</c:v>
                </c:pt>
                <c:pt idx="6">
                  <c:v>2.04</c:v>
                </c:pt>
                <c:pt idx="7">
                  <c:v>7.44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87232"/>
        <c:axId val="75203712"/>
      </c:barChart>
      <c:catAx>
        <c:axId val="7508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75203712"/>
        <c:crosses val="autoZero"/>
        <c:auto val="1"/>
        <c:lblAlgn val="ctr"/>
        <c:lblOffset val="100"/>
        <c:noMultiLvlLbl val="0"/>
      </c:catAx>
      <c:valAx>
        <c:axId val="752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087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MG_0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6832" y="2132856"/>
            <a:ext cx="6682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МБОУ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«Средняя общеобразовательная школа 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18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им. А. С.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Сергеева»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285728"/>
          <a:ext cx="764386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Определение кислотности яблочного сока</a:t>
            </a:r>
            <a:endParaRPr lang="ru-RU" sz="2800" b="1" dirty="0"/>
          </a:p>
        </p:txBody>
      </p:sp>
      <p:pic>
        <p:nvPicPr>
          <p:cNvPr id="12290" name="Picture 2" descr="C:\Users\user\Desktop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772816"/>
            <a:ext cx="339239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5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1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Определение сахаристости яблочного сока гравиметрическим методом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Заключение:</a:t>
            </a:r>
            <a:endParaRPr lang="ru-RU" sz="8000" dirty="0">
              <a:solidFill>
                <a:srgbClr val="FF0000"/>
              </a:solidFill>
            </a:endParaRPr>
          </a:p>
          <a:p>
            <a:r>
              <a:rPr lang="ru-RU" sz="8000" dirty="0"/>
              <a:t>1Курская антоновка  является не только ценным продуктом питания, но и может использоваться в медицинских целях.</a:t>
            </a:r>
          </a:p>
          <a:p>
            <a:r>
              <a:rPr lang="ru-RU" sz="8000" dirty="0"/>
              <a:t>2.Наличие большого количества пектина способствует выведению вредных веществ из организма, прежде всего солей тяжелых металлов. Низкая калорийность, а также затрудненный гидролиз делают применение яблок незаменимым в лечебном питании, для нормализации работы </a:t>
            </a:r>
            <a:r>
              <a:rPr lang="ru-RU" sz="8000" dirty="0" err="1"/>
              <a:t>желудочно</a:t>
            </a:r>
            <a:r>
              <a:rPr lang="ru-RU" sz="8000" dirty="0"/>
              <a:t> – кишечного тракта.</a:t>
            </a:r>
          </a:p>
          <a:p>
            <a:r>
              <a:rPr lang="ru-RU" sz="8000" dirty="0"/>
              <a:t>3. Несмотря на то, что яблоки сорта антоновка имеют высокое содержание железа, их применение целесообразно в свежем или моченом виде, так как ион железа(+2) легко окисляется и переходит в ион железа (+3). Для предотвращения окисления свежие дольки яблок помещают в слегка подсоленную воду или добавляют при мочении клюкву, бруснику(содержат бензойную кислоту).</a:t>
            </a:r>
          </a:p>
          <a:p>
            <a:r>
              <a:rPr lang="ru-RU" sz="8000" dirty="0"/>
              <a:t>4. Высокое содержание витамина С делает антоновку незаменимой для лечения анемии, лихорадочных состояний, для повышения иммунитета. В день необходимо съедать 2 – 3 яблока антоновки (80%от суточной нормы витамина С). Антоновка плохо хранится в свежем виде. Содержание витамина С при длительном хранении снижается до 52% от начального. Количество сока уменьшается. В настоящее время в плодосовхозе ООО «</a:t>
            </a:r>
            <a:r>
              <a:rPr lang="ru-RU" sz="8000" dirty="0" err="1"/>
              <a:t>Обоянский</a:t>
            </a:r>
            <a:r>
              <a:rPr lang="ru-RU" sz="8000" dirty="0"/>
              <a:t> сад» ведется работа по селекции зимних сортов антоновки. Широкое распространение получает сорт Новая антоновка. </a:t>
            </a:r>
          </a:p>
          <a:p>
            <a:endParaRPr lang="ru-RU" sz="8000" dirty="0"/>
          </a:p>
          <a:p>
            <a:r>
              <a:rPr lang="ru-RU" sz="8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5.Кислотность сока антоновских яблок достаточно высока и составляет 0,442 </a:t>
            </a:r>
            <a:r>
              <a:rPr lang="ru-RU" sz="2000" dirty="0" err="1" smtClean="0"/>
              <a:t>миллиэквивалентов</a:t>
            </a:r>
            <a:r>
              <a:rPr lang="ru-RU" sz="2000" dirty="0" smtClean="0"/>
              <a:t>. Это следует помнить людям с высокой кислотностью желудочного сока. Таким больным показаны печеные яблоки или компоты, джемы.</a:t>
            </a:r>
          </a:p>
          <a:p>
            <a:r>
              <a:rPr lang="ru-RU" sz="2000" dirty="0" smtClean="0"/>
              <a:t>6. Сахаристость антоновских яблок низкая. Таким образом, яблоки этого сорта можно употреблять больным сахарным диабетом или  страдающим избыточным весом. Следует также помнить, что яблоки возбуждают аппетит.</a:t>
            </a:r>
          </a:p>
          <a:p>
            <a:r>
              <a:rPr lang="ru-RU" sz="2000" dirty="0" smtClean="0"/>
              <a:t>7.Курская антоновка является не только пищей телесной, но и духовной. Антоновку изображали на картинах, ей посвящали рассказы и стихи. Одной из главных достопримечательностей города Курска стал бронзовый памятник этому  яблоку.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214974"/>
          </a:xfrm>
        </p:spPr>
        <p:txBody>
          <a:bodyPr>
            <a:normAutofit fontScale="25000" lnSpcReduction="20000"/>
          </a:bodyPr>
          <a:lstStyle/>
          <a:p>
            <a:r>
              <a:rPr lang="ru-RU" sz="8000" i="1" dirty="0" smtClean="0"/>
              <a:t>«…Войдешь в дом и прежде всего услышишь запах яблок, а потом</a:t>
            </a:r>
          </a:p>
          <a:p>
            <a:r>
              <a:rPr lang="ru-RU" sz="8000" i="1" dirty="0" smtClean="0"/>
              <a:t>уже другие:  старой  мебели  красного дерева, сушеного липового</a:t>
            </a:r>
          </a:p>
          <a:p>
            <a:r>
              <a:rPr lang="ru-RU" sz="8000" i="1" dirty="0" smtClean="0"/>
              <a:t>цвета, который с июня лежит на окнах... и  сейчас  же  под</a:t>
            </a:r>
          </a:p>
          <a:p>
            <a:r>
              <a:rPr lang="ru-RU" sz="8000" i="1" dirty="0" smtClean="0"/>
              <a:t>бесконечные разговоры про  старину,  про  наследства,  начинают</a:t>
            </a:r>
          </a:p>
          <a:p>
            <a:r>
              <a:rPr lang="ru-RU" sz="8000" i="1" dirty="0" smtClean="0"/>
              <a:t>появляться  угощения:  сперва  "дули",  яблоки, -- антоновские,</a:t>
            </a:r>
          </a:p>
          <a:p>
            <a:r>
              <a:rPr lang="ru-RU" sz="8000" i="1" dirty="0" smtClean="0"/>
              <a:t>"бель-барыня", боровинка, "</a:t>
            </a:r>
            <a:r>
              <a:rPr lang="ru-RU" sz="8000" i="1" dirty="0" err="1" smtClean="0"/>
              <a:t>плодовитка</a:t>
            </a:r>
            <a:r>
              <a:rPr lang="ru-RU" sz="8000" i="1" dirty="0" smtClean="0"/>
              <a:t>", -- а потом удивительный</a:t>
            </a:r>
          </a:p>
          <a:p>
            <a:r>
              <a:rPr lang="ru-RU" sz="8000" i="1" dirty="0" smtClean="0"/>
              <a:t>обед…</a:t>
            </a:r>
          </a:p>
          <a:p>
            <a:r>
              <a:rPr lang="ru-RU" sz="8000" i="1" dirty="0" smtClean="0"/>
              <a:t> Окна в сад  подняты,  и  оттуда веет бодрой осенней прохладой….»</a:t>
            </a:r>
            <a:br>
              <a:rPr lang="ru-RU" sz="8000" i="1" dirty="0" smtClean="0"/>
            </a:br>
            <a:endParaRPr lang="ru-RU" sz="8000" i="1" dirty="0" smtClean="0"/>
          </a:p>
          <a:p>
            <a:r>
              <a:rPr lang="ru-RU" sz="8000" dirty="0" smtClean="0"/>
              <a:t>И. Бунин</a:t>
            </a:r>
          </a:p>
          <a:p>
            <a:endParaRPr lang="ru-RU" dirty="0"/>
          </a:p>
        </p:txBody>
      </p:sp>
      <p:pic>
        <p:nvPicPr>
          <p:cNvPr id="5" name="Picture 2" descr="C:\Users\user\Pictures\2013-03-09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128" y="4786322"/>
            <a:ext cx="2762872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2013-03-09\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822508"/>
            <a:ext cx="2714612" cy="20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822017"/>
            <a:ext cx="2714644" cy="20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4572032" cy="344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0166" y="1285860"/>
            <a:ext cx="6382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«Курская антоновка»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1249" y="2285992"/>
            <a:ext cx="4222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Выполнил:</a:t>
            </a:r>
            <a:br>
              <a:rPr lang="ru-RU" sz="2400" b="1" dirty="0" smtClean="0"/>
            </a:br>
            <a:r>
              <a:rPr lang="ru-RU" sz="2400" b="1" dirty="0" smtClean="0"/>
              <a:t>Струков Михаил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Научный руководитель:</a:t>
            </a:r>
            <a:br>
              <a:rPr lang="ru-RU" sz="2400" b="1" dirty="0" smtClean="0"/>
            </a:br>
            <a:r>
              <a:rPr lang="ru-RU" sz="2400" b="1" dirty="0" smtClean="0"/>
              <a:t>учитель химии</a:t>
            </a:r>
            <a:br>
              <a:rPr lang="ru-RU" sz="2400" b="1" dirty="0" smtClean="0"/>
            </a:br>
            <a:r>
              <a:rPr lang="ru-RU" sz="2400" b="1" dirty="0" err="1" smtClean="0"/>
              <a:t>Паюдис</a:t>
            </a:r>
            <a:r>
              <a:rPr lang="ru-RU" sz="2400" b="1" dirty="0" smtClean="0"/>
              <a:t> Татьяна Павловна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57166"/>
            <a:ext cx="58164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Научно-исследовательский</a:t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4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2013-03-09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6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RU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>«…Помню большой, весь золотой, подсохший и поредевший сад,…тонкий аромат опавшей листвы и – запах антоновских яблок, запах меда и осенней свежести…»</a:t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ru-RU" sz="32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bg2">
                    <a:lumMod val="90000"/>
                  </a:schemeClr>
                </a:solidFill>
              </a:rPr>
              <a:t>И.Бунин «Антоновские яблоки»</a:t>
            </a:r>
            <a:endParaRPr lang="ru-RU" sz="3200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857232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найти научные доказательства популярности яблок сорта антоновка</a:t>
            </a:r>
            <a:r>
              <a:rPr lang="ru-RU" sz="2000" smtClean="0"/>
              <a:t>, </a:t>
            </a:r>
            <a:r>
              <a:rPr lang="ru-RU" sz="2000" smtClean="0"/>
              <a:t>изучить их </a:t>
            </a:r>
            <a:r>
              <a:rPr lang="ru-RU" sz="2000" dirty="0" smtClean="0"/>
              <a:t>целебные свойства.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dirty="0" smtClean="0"/>
              <a:t>1. получить яблочный пектин и исследовать его адсорбционные свойства</a:t>
            </a:r>
          </a:p>
          <a:p>
            <a:r>
              <a:rPr lang="ru-RU" sz="2000" dirty="0" smtClean="0"/>
              <a:t>2. определить кислотность и сахаристость яблочного сока</a:t>
            </a:r>
          </a:p>
          <a:p>
            <a:r>
              <a:rPr lang="ru-RU" sz="2000" dirty="0" smtClean="0"/>
              <a:t>3. определить наличие ионов железа в соке</a:t>
            </a:r>
          </a:p>
          <a:p>
            <a:r>
              <a:rPr lang="ru-RU" sz="2000" dirty="0" smtClean="0"/>
              <a:t>4. определить содержание аскорбиновой кислоты в яблоках</a:t>
            </a:r>
          </a:p>
          <a:p>
            <a:r>
              <a:rPr lang="ru-RU" sz="2000" dirty="0" smtClean="0"/>
              <a:t>5. выяснить о возможностях  применения пектина и других составляющих яблока в медицинских целях</a:t>
            </a:r>
          </a:p>
          <a:p>
            <a:r>
              <a:rPr lang="ru-RU" sz="2000" dirty="0" smtClean="0"/>
              <a:t>6. дать практические рекомендации по организации рационального  питания и сохранения здоровья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4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Методы исследования:</a:t>
            </a:r>
            <a:r>
              <a:rPr lang="ru-RU" sz="3000" b="1" dirty="0" smtClean="0"/>
              <a:t> </a:t>
            </a:r>
          </a:p>
          <a:p>
            <a:r>
              <a:rPr lang="ru-RU" sz="2600" dirty="0" smtClean="0"/>
              <a:t>1. Анализ научной литературы</a:t>
            </a:r>
          </a:p>
          <a:p>
            <a:r>
              <a:rPr lang="ru-RU" sz="2600" dirty="0" smtClean="0"/>
              <a:t>2.Прямое и </a:t>
            </a:r>
            <a:r>
              <a:rPr lang="ru-RU" sz="2600" dirty="0" err="1" smtClean="0"/>
              <a:t>окислительно</a:t>
            </a:r>
            <a:r>
              <a:rPr lang="ru-RU" sz="2600" dirty="0" smtClean="0"/>
              <a:t> – восстановительное титрование</a:t>
            </a:r>
          </a:p>
          <a:p>
            <a:r>
              <a:rPr lang="ru-RU" sz="2600" dirty="0" smtClean="0"/>
              <a:t>3.Хроматографический анализ</a:t>
            </a:r>
          </a:p>
          <a:p>
            <a:r>
              <a:rPr lang="ru-RU" sz="2600" dirty="0" smtClean="0"/>
              <a:t>4.химический эксперимент(моделирование химического процесса)</a:t>
            </a:r>
          </a:p>
          <a:p>
            <a:r>
              <a:rPr lang="ru-RU" sz="2600" dirty="0" smtClean="0"/>
              <a:t>Химические эксперименты проведены на базе школьной химической лаборатории.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Содержание некоторых веществ в яблоках (в среднем)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429684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36" y="3786190"/>
            <a:ext cx="3786214" cy="28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Изучение </a:t>
            </a:r>
            <a:r>
              <a:rPr lang="ru-RU" sz="2400" dirty="0" err="1" smtClean="0"/>
              <a:t>детоксицирующих</a:t>
            </a:r>
            <a:r>
              <a:rPr lang="ru-RU" sz="2400" dirty="0" smtClean="0"/>
              <a:t> свойств яблочного пектина</a:t>
            </a:r>
            <a:endParaRPr lang="ru-RU" sz="2400" dirty="0"/>
          </a:p>
        </p:txBody>
      </p:sp>
      <p:pic>
        <p:nvPicPr>
          <p:cNvPr id="5124" name="Picture 4" descr="C:\Users\user\Desktop\2012-12-16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377299" cy="25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2957112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1571612"/>
            <a:ext cx="301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Пектин антоновских яблок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4357694"/>
            <a:ext cx="2312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Связывание ионов</a:t>
            </a:r>
            <a:br>
              <a:rPr lang="ru-RU" dirty="0" smtClean="0"/>
            </a:br>
            <a:r>
              <a:rPr lang="ru-RU" dirty="0" smtClean="0"/>
              <a:t>свинца молекулами</a:t>
            </a:r>
          </a:p>
          <a:p>
            <a:r>
              <a:rPr lang="ru-RU" dirty="0" smtClean="0"/>
              <a:t>яблочного пектина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3714744" y="1928802"/>
            <a:ext cx="1428760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Определение содержания ионов железа (+3) методом бумажной хроматографии</a:t>
            </a:r>
            <a:endParaRPr lang="ru-RU" sz="2800" b="1" dirty="0"/>
          </a:p>
        </p:txBody>
      </p:sp>
      <p:pic>
        <p:nvPicPr>
          <p:cNvPr id="10242" name="Picture 2" descr="C:\Users\user\Desktop\2012-12-16\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57694"/>
            <a:ext cx="3334507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12-12-16\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340412"/>
            <a:ext cx="3357554" cy="25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571612"/>
            <a:ext cx="4143404" cy="411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1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Йодометрический экспресс-метод определения содержания аскорбиновой кислоты в яблочном соке</a:t>
            </a:r>
            <a:endParaRPr lang="ru-RU" sz="2800" b="1" dirty="0"/>
          </a:p>
        </p:txBody>
      </p:sp>
      <p:pic>
        <p:nvPicPr>
          <p:cNvPr id="11266" name="Picture 2" descr="C:\Users\user\Desktop\2012-12-16\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3214686"/>
            <a:ext cx="4057865" cy="2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5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28802"/>
            <a:ext cx="5000660" cy="257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497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518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некоторых веществ в яблоках (в среднем)</vt:lpstr>
      <vt:lpstr>Изучение детоксицирующих свойств яблочного пектина</vt:lpstr>
      <vt:lpstr>Определение содержания ионов железа (+3) методом бумажной хроматографии</vt:lpstr>
      <vt:lpstr>Йодометрический экспресс-метод определения содержания аскорбиновой кислоты в яблочном соке</vt:lpstr>
      <vt:lpstr>Презентация PowerPoint</vt:lpstr>
      <vt:lpstr>Определение кислотности яблочного сока</vt:lpstr>
      <vt:lpstr>Презентация PowerPoint</vt:lpstr>
      <vt:lpstr>Определение сахаристости яблочного сока гравиметрическим методом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2013-03-09T03:26:28Z</dcterms:created>
  <dcterms:modified xsi:type="dcterms:W3CDTF">2014-12-17T19:08:07Z</dcterms:modified>
</cp:coreProperties>
</file>