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2"/>
  </p:notesMasterIdLst>
  <p:sldIdLst>
    <p:sldId id="256" r:id="rId2"/>
    <p:sldId id="257" r:id="rId3"/>
    <p:sldId id="258" r:id="rId4"/>
    <p:sldId id="259" r:id="rId5"/>
    <p:sldId id="260" r:id="rId6"/>
    <p:sldId id="267" r:id="rId7"/>
    <p:sldId id="261" r:id="rId8"/>
    <p:sldId id="266" r:id="rId9"/>
    <p:sldId id="268" r:id="rId10"/>
    <p:sldId id="269"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FF24F51-D873-43A9-83FA-A347AE232F29}" type="datetimeFigureOut">
              <a:rPr lang="ru-RU"/>
              <a:pPr>
                <a:defRPr/>
              </a:pPr>
              <a:t>04.02.2016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F171A0-9DE8-491E-8F14-0DB05D6839F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5178CF-4A92-4FF4-92FD-4BF8B1EA8383}"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4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321DBF-B788-4159-B32A-2D2F35213BD6}"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5E6436-6DB5-4C18-ABD3-CFCB86323EA1}"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60898B-7674-46F1-8273-4012902C86A6}"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FE6BB3-7362-4C19-9327-47D9C8757A86}"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382D35-8D91-4233-BF04-3FAFF5632B69}" type="slidenum">
              <a:rPr lang="ru-RU" smtClean="0"/>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5953A4-D6DC-4A38-9FA6-0C3722D906DE}" type="slidenum">
              <a:rPr lang="ru-RU" smtClean="0"/>
              <a:pPr/>
              <a:t>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77570908-F1FD-4278-8D9E-2B85CDC5F2B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833DA2C-4097-4219-BB38-B630E24061D0}"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526FC30-44B6-404A-BB88-440F3CD9433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30725"/>
          </a:xfrm>
        </p:spPr>
        <p:txBody>
          <a:bodyPr/>
          <a:lstStyle/>
          <a:p>
            <a:pPr lvl="0"/>
            <a:endParaRPr lang="ru-RU" noProof="0" smtClean="0"/>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D09114C3-0C2A-4437-8CB2-6FE6D8405B1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87DAC3-22F7-4924-B7CA-CC13F6999E3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2C8EF1-A827-4B00-B81D-8CDB334F1C1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71C4E5E-C030-42B5-BA9F-768A2CCFCBE7}"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endParaRPr lang="ru-RU"/>
          </a:p>
        </p:txBody>
      </p:sp>
      <p:sp>
        <p:nvSpPr>
          <p:cNvPr id="27" name="Номер слайда 26"/>
          <p:cNvSpPr>
            <a:spLocks noGrp="1"/>
          </p:cNvSpPr>
          <p:nvPr>
            <p:ph type="sldNum" sz="quarter" idx="11"/>
          </p:nvPr>
        </p:nvSpPr>
        <p:spPr/>
        <p:txBody>
          <a:bodyPr rtlCol="0"/>
          <a:lstStyle/>
          <a:p>
            <a:pPr>
              <a:defRPr/>
            </a:pPr>
            <a:fld id="{794D5F09-FB15-4529-B83D-A1B7003737B1}"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317EEA11-E2C9-4496-921A-80B716FB6394}"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F6BD797A-C57C-4AF4-8E19-FAB7B72CB626}"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82B1447-DBF3-4F5D-84F1-18853DEA7D22}"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BC52382-273D-4732-AFC1-D775D5B20E96}"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49F7848A-58D2-4D4E-8E9F-622195D4CFD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slow">
    <p:fade/>
    <p:sndAc>
      <p:stSnd>
        <p:snd r:embed="rId14" name="hammer.wav"/>
      </p:stSnd>
    </p:sndAc>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9600" dirty="0" smtClean="0"/>
              <a:t>CANADA</a:t>
            </a:r>
            <a:endParaRPr lang="ru-RU" sz="9600" dirty="0" smtClean="0"/>
          </a:p>
        </p:txBody>
      </p:sp>
      <p:pic>
        <p:nvPicPr>
          <p:cNvPr id="36866" name="Picture 2" descr="http://margaretgore.com/wp-content/uploads/2013/03/Canada-Flag-.png"/>
          <p:cNvPicPr>
            <a:picLocks noChangeAspect="1" noChangeArrowheads="1"/>
          </p:cNvPicPr>
          <p:nvPr/>
        </p:nvPicPr>
        <p:blipFill>
          <a:blip r:embed="rId4" cstate="screen"/>
          <a:srcRect/>
          <a:stretch>
            <a:fillRect/>
          </a:stretch>
        </p:blipFill>
        <p:spPr bwMode="auto">
          <a:xfrm>
            <a:off x="1214414" y="4214818"/>
            <a:ext cx="6357982" cy="2357430"/>
          </a:xfrm>
          <a:prstGeom prst="rect">
            <a:avLst/>
          </a:prstGeom>
          <a:noFill/>
        </p:spPr>
      </p:pic>
      <p:pic>
        <p:nvPicPr>
          <p:cNvPr id="36868" name="Picture 4" descr="http://www.limo.ca/wp-content/uploads/2011/11/anjou.jpg"/>
          <p:cNvPicPr>
            <a:picLocks noChangeAspect="1" noChangeArrowheads="1"/>
          </p:cNvPicPr>
          <p:nvPr/>
        </p:nvPicPr>
        <p:blipFill>
          <a:blip r:embed="rId5" cstate="screen"/>
          <a:srcRect/>
          <a:stretch>
            <a:fillRect/>
          </a:stretch>
        </p:blipFill>
        <p:spPr bwMode="auto">
          <a:xfrm>
            <a:off x="4643438" y="214290"/>
            <a:ext cx="4133587" cy="2895583"/>
          </a:xfrm>
          <a:prstGeom prst="rect">
            <a:avLst/>
          </a:prstGeom>
          <a:noFill/>
        </p:spPr>
      </p:pic>
      <p:sp>
        <p:nvSpPr>
          <p:cNvPr id="5" name="Прямоугольник 4"/>
          <p:cNvSpPr/>
          <p:nvPr/>
        </p:nvSpPr>
        <p:spPr>
          <a:xfrm>
            <a:off x="3643306" y="6000768"/>
            <a:ext cx="507206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fontAlgn="base">
              <a:spcBef>
                <a:spcPct val="0"/>
              </a:spcBef>
              <a:spcAft>
                <a:spcPct val="0"/>
              </a:spcAft>
              <a:defRPr sz="6600" kern="1200">
                <a:solidFill>
                  <a:schemeClr val="lt1"/>
                </a:solidFill>
                <a:latin typeface="+mn-lt"/>
                <a:ea typeface="+mn-ea"/>
                <a:cs typeface="+mn-cs"/>
              </a:defRPr>
            </a:lvl1pPr>
            <a:lvl2pPr marL="457200" algn="l" rtl="0" fontAlgn="base">
              <a:spcBef>
                <a:spcPct val="0"/>
              </a:spcBef>
              <a:spcAft>
                <a:spcPct val="0"/>
              </a:spcAft>
              <a:defRPr sz="6600" kern="1200">
                <a:solidFill>
                  <a:schemeClr val="lt1"/>
                </a:solidFill>
                <a:latin typeface="+mn-lt"/>
                <a:ea typeface="+mn-ea"/>
                <a:cs typeface="+mn-cs"/>
              </a:defRPr>
            </a:lvl2pPr>
            <a:lvl3pPr marL="914400" algn="l" rtl="0" fontAlgn="base">
              <a:spcBef>
                <a:spcPct val="0"/>
              </a:spcBef>
              <a:spcAft>
                <a:spcPct val="0"/>
              </a:spcAft>
              <a:defRPr sz="6600" kern="1200">
                <a:solidFill>
                  <a:schemeClr val="lt1"/>
                </a:solidFill>
                <a:latin typeface="+mn-lt"/>
                <a:ea typeface="+mn-ea"/>
                <a:cs typeface="+mn-cs"/>
              </a:defRPr>
            </a:lvl3pPr>
            <a:lvl4pPr marL="1371600" algn="l" rtl="0" fontAlgn="base">
              <a:spcBef>
                <a:spcPct val="0"/>
              </a:spcBef>
              <a:spcAft>
                <a:spcPct val="0"/>
              </a:spcAft>
              <a:defRPr sz="6600" kern="1200">
                <a:solidFill>
                  <a:schemeClr val="lt1"/>
                </a:solidFill>
                <a:latin typeface="+mn-lt"/>
                <a:ea typeface="+mn-ea"/>
                <a:cs typeface="+mn-cs"/>
              </a:defRPr>
            </a:lvl4pPr>
            <a:lvl5pPr marL="1828800" algn="l" rtl="0" fontAlgn="base">
              <a:spcBef>
                <a:spcPct val="0"/>
              </a:spcBef>
              <a:spcAft>
                <a:spcPct val="0"/>
              </a:spcAft>
              <a:defRPr sz="6600" kern="1200">
                <a:solidFill>
                  <a:schemeClr val="lt1"/>
                </a:solidFill>
                <a:latin typeface="+mn-lt"/>
                <a:ea typeface="+mn-ea"/>
                <a:cs typeface="+mn-cs"/>
              </a:defRPr>
            </a:lvl5pPr>
            <a:lvl6pPr marL="2286000" algn="l" defTabSz="914400" rtl="0" eaLnBrk="1" latinLnBrk="0" hangingPunct="1">
              <a:defRPr sz="6600" kern="1200">
                <a:solidFill>
                  <a:schemeClr val="lt1"/>
                </a:solidFill>
                <a:latin typeface="+mn-lt"/>
                <a:ea typeface="+mn-ea"/>
                <a:cs typeface="+mn-cs"/>
              </a:defRPr>
            </a:lvl6pPr>
            <a:lvl7pPr marL="2743200" algn="l" defTabSz="914400" rtl="0" eaLnBrk="1" latinLnBrk="0" hangingPunct="1">
              <a:defRPr sz="6600" kern="1200">
                <a:solidFill>
                  <a:schemeClr val="lt1"/>
                </a:solidFill>
                <a:latin typeface="+mn-lt"/>
                <a:ea typeface="+mn-ea"/>
                <a:cs typeface="+mn-cs"/>
              </a:defRPr>
            </a:lvl7pPr>
            <a:lvl8pPr marL="3200400" algn="l" defTabSz="914400" rtl="0" eaLnBrk="1" latinLnBrk="0" hangingPunct="1">
              <a:defRPr sz="6600" kern="1200">
                <a:solidFill>
                  <a:schemeClr val="lt1"/>
                </a:solidFill>
                <a:latin typeface="+mn-lt"/>
                <a:ea typeface="+mn-ea"/>
                <a:cs typeface="+mn-cs"/>
              </a:defRPr>
            </a:lvl8pPr>
            <a:lvl9pPr marL="3657600" algn="l" defTabSz="914400" rtl="0" eaLnBrk="1" latinLnBrk="0" hangingPunct="1">
              <a:defRPr sz="6600" kern="1200">
                <a:solidFill>
                  <a:schemeClr val="lt1"/>
                </a:solidFill>
                <a:latin typeface="+mn-lt"/>
                <a:ea typeface="+mn-ea"/>
                <a:cs typeface="+mn-cs"/>
              </a:defRPr>
            </a:lvl9pPr>
          </a:lstStyle>
          <a:p>
            <a:pPr algn="ctr">
              <a:defRPr/>
            </a:pPr>
            <a:r>
              <a:rPr lang="en-US" sz="1600" dirty="0">
                <a:solidFill>
                  <a:schemeClr val="tx1"/>
                </a:solidFill>
              </a:rPr>
              <a:t>Teacher: Lebedeva S.P.</a:t>
            </a:r>
            <a:endParaRPr lang="ru-RU" sz="1600" dirty="0">
              <a:solidFill>
                <a:schemeClr val="tx1"/>
              </a:solidFill>
            </a:endParaRPr>
          </a:p>
        </p:txBody>
      </p:sp>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Languages</a:t>
            </a:r>
            <a:endParaRPr lang="ru-RU" dirty="0"/>
          </a:p>
        </p:txBody>
      </p:sp>
      <p:sp>
        <p:nvSpPr>
          <p:cNvPr id="3" name="Клип 2"/>
          <p:cNvSpPr>
            <a:spLocks noGrp="1"/>
          </p:cNvSpPr>
          <p:nvPr>
            <p:ph type="clipArt" sz="half" idx="1"/>
          </p:nvPr>
        </p:nvSpPr>
        <p:spPr/>
      </p:sp>
      <p:sp>
        <p:nvSpPr>
          <p:cNvPr id="4" name="Текст 3"/>
          <p:cNvSpPr>
            <a:spLocks noGrp="1"/>
          </p:cNvSpPr>
          <p:nvPr>
            <p:ph type="body" sz="half" idx="2"/>
          </p:nvPr>
        </p:nvSpPr>
        <p:spPr>
          <a:xfrm>
            <a:off x="4643438" y="1857364"/>
            <a:ext cx="4038600" cy="4530725"/>
          </a:xfrm>
        </p:spPr>
        <p:txBody>
          <a:bodyPr/>
          <a:lstStyle/>
          <a:p>
            <a:r>
              <a:rPr lang="en-US" dirty="0" smtClean="0"/>
              <a:t>Official languages: English and French</a:t>
            </a:r>
          </a:p>
          <a:p>
            <a:r>
              <a:rPr lang="en-US" dirty="0" smtClean="0"/>
              <a:t>Recognised regional languages: Chipewyan, Cree, Gwich’in, Inuinnaqtun, Inuktitut and etc.</a:t>
            </a:r>
            <a:endParaRPr lang="ru-RU" dirty="0"/>
          </a:p>
        </p:txBody>
      </p:sp>
      <p:pic>
        <p:nvPicPr>
          <p:cNvPr id="39938" name="Picture 2" descr="http://www.newconsumerguide.ca/wp-content/uploads/2013/08/img02.jpg"/>
          <p:cNvPicPr>
            <a:picLocks noChangeAspect="1" noChangeArrowheads="1"/>
          </p:cNvPicPr>
          <p:nvPr/>
        </p:nvPicPr>
        <p:blipFill>
          <a:blip r:embed="rId2" cstate="screen"/>
          <a:srcRect/>
          <a:stretch>
            <a:fillRect/>
          </a:stretch>
        </p:blipFill>
        <p:spPr bwMode="auto">
          <a:xfrm>
            <a:off x="357158" y="1285860"/>
            <a:ext cx="4186459" cy="2505068"/>
          </a:xfrm>
          <a:prstGeom prst="rect">
            <a:avLst/>
          </a:prstGeom>
          <a:noFill/>
        </p:spPr>
      </p:pic>
      <p:pic>
        <p:nvPicPr>
          <p:cNvPr id="39940" name="Picture 4" descr="http://st.pixanews.com/wp-content/uploads/2011/07/120.jpg"/>
          <p:cNvPicPr>
            <a:picLocks noChangeAspect="1" noChangeArrowheads="1"/>
          </p:cNvPicPr>
          <p:nvPr/>
        </p:nvPicPr>
        <p:blipFill>
          <a:blip r:embed="rId3" cstate="screen"/>
          <a:srcRect/>
          <a:stretch>
            <a:fillRect/>
          </a:stretch>
        </p:blipFill>
        <p:spPr bwMode="auto">
          <a:xfrm>
            <a:off x="500034" y="3857628"/>
            <a:ext cx="4357718" cy="28093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1" name="Rectangle 7"/>
          <p:cNvSpPr>
            <a:spLocks noGrp="1" noChangeArrowheads="1"/>
          </p:cNvSpPr>
          <p:nvPr>
            <p:ph type="title"/>
          </p:nvPr>
        </p:nvSpPr>
        <p:spPr>
          <a:xfrm>
            <a:off x="357158" y="357166"/>
            <a:ext cx="8229600" cy="1143000"/>
          </a:xfrm>
        </p:spPr>
        <p:txBody>
          <a:bodyPr/>
          <a:lstStyle/>
          <a:p>
            <a:pPr algn="ctr" eaLnBrk="1" hangingPunct="1">
              <a:defRPr/>
            </a:pPr>
            <a:r>
              <a:rPr lang="en-US" b="1" dirty="0" smtClean="0"/>
              <a:t>Geographical position</a:t>
            </a:r>
            <a:endParaRPr lang="ru-RU" b="1" dirty="0" smtClean="0"/>
          </a:p>
        </p:txBody>
      </p:sp>
      <p:pic>
        <p:nvPicPr>
          <p:cNvPr id="4101" name="Picture 11"/>
          <p:cNvPicPr>
            <a:picLocks noChangeAspect="1" noChangeArrowheads="1"/>
          </p:cNvPicPr>
          <p:nvPr/>
        </p:nvPicPr>
        <p:blipFill>
          <a:blip r:embed="rId4" cstate="screen"/>
          <a:srcRect/>
          <a:stretch>
            <a:fillRect/>
          </a:stretch>
        </p:blipFill>
        <p:spPr bwMode="auto">
          <a:xfrm>
            <a:off x="428596" y="1714488"/>
            <a:ext cx="4357717" cy="3971562"/>
          </a:xfrm>
          <a:prstGeom prst="rect">
            <a:avLst/>
          </a:prstGeom>
          <a:noFill/>
          <a:ln w="9525">
            <a:noFill/>
            <a:miter lim="800000"/>
            <a:headEnd/>
            <a:tailEnd/>
          </a:ln>
        </p:spPr>
      </p:pic>
      <p:sp>
        <p:nvSpPr>
          <p:cNvPr id="4" name="Rectangle 3"/>
          <p:cNvSpPr txBox="1">
            <a:spLocks noChangeArrowheads="1"/>
          </p:cNvSpPr>
          <p:nvPr/>
        </p:nvSpPr>
        <p:spPr>
          <a:xfrm>
            <a:off x="4786314" y="1643050"/>
            <a:ext cx="3871882" cy="4968054"/>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latin typeface="+mn-lt"/>
              </a:rPr>
              <a:t>Canada is a North American country.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Located</a:t>
            </a:r>
            <a:r>
              <a:rPr kumimoji="0" lang="en-US" sz="2800" b="0" i="0" u="none" strike="noStrike" kern="1200" cap="none" spc="0" normalizeH="0" noProof="0" dirty="0" smtClean="0">
                <a:ln>
                  <a:noFill/>
                </a:ln>
                <a:solidFill>
                  <a:schemeClr val="tx1"/>
                </a:solidFill>
                <a:effectLst/>
                <a:uLnTx/>
                <a:uFillTx/>
                <a:latin typeface="+mn-lt"/>
                <a:ea typeface="+mn-ea"/>
                <a:cs typeface="+mn-cs"/>
              </a:rPr>
              <a:t> in the northern part of the continent, it extends from the Atlantic to the Pacific and northward into the Arctic Ocean.  </a:t>
            </a: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2000" fill="hold"/>
                                        <p:tgtEl>
                                          <p:spTgt spid="26631"/>
                                        </p:tgtEl>
                                        <p:attrNameLst>
                                          <p:attrName>ppt_w</p:attrName>
                                        </p:attrNameLst>
                                      </p:cBhvr>
                                      <p:tavLst>
                                        <p:tav tm="0">
                                          <p:val>
                                            <p:strVal val="#ppt_w"/>
                                          </p:val>
                                        </p:tav>
                                        <p:tav tm="100000">
                                          <p:val>
                                            <p:strVal val="#ppt_w"/>
                                          </p:val>
                                        </p:tav>
                                      </p:tavLst>
                                    </p:anim>
                                    <p:anim calcmode="lin" valueType="num">
                                      <p:cBhvr>
                                        <p:cTn id="8" dur="2000" fill="hold"/>
                                        <p:tgtEl>
                                          <p:spTgt spid="26631"/>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6631"/>
                                        </p:tgtEl>
                                        <p:attrNameLst>
                                          <p:attrName>ppt_x</p:attrName>
                                        </p:attrNameLst>
                                      </p:cBhvr>
                                      <p:tavLst>
                                        <p:tav tm="0">
                                          <p:val>
                                            <p:strVal val="#ppt_x-.4"/>
                                          </p:val>
                                        </p:tav>
                                        <p:tav tm="100000">
                                          <p:val>
                                            <p:strVal val="#ppt_x"/>
                                          </p:val>
                                        </p:tav>
                                      </p:tavLst>
                                    </p:anim>
                                    <p:anim calcmode="lin" valueType="num">
                                      <p:cBhvr>
                                        <p:cTn id="10" dur="2000" fill="hold"/>
                                        <p:tgtEl>
                                          <p:spTgt spid="26631"/>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4"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8" name="Rectangle 10"/>
          <p:cNvSpPr>
            <a:spLocks noGrp="1" noChangeArrowheads="1"/>
          </p:cNvSpPr>
          <p:nvPr>
            <p:ph type="title"/>
          </p:nvPr>
        </p:nvSpPr>
        <p:spPr>
          <a:xfrm>
            <a:off x="500034" y="714356"/>
            <a:ext cx="8229600" cy="1066800"/>
          </a:xfrm>
        </p:spPr>
        <p:txBody>
          <a:bodyPr/>
          <a:lstStyle/>
          <a:p>
            <a:pPr eaLnBrk="1" hangingPunct="1">
              <a:defRPr/>
            </a:pPr>
            <a:r>
              <a:rPr lang="en-US" b="1" dirty="0" smtClean="0"/>
              <a:t>Geographical position</a:t>
            </a:r>
            <a:endParaRPr lang="ru-RU" b="1" dirty="0" smtClean="0"/>
          </a:p>
        </p:txBody>
      </p:sp>
      <p:sp>
        <p:nvSpPr>
          <p:cNvPr id="27651" name="Rectangle 3"/>
          <p:cNvSpPr>
            <a:spLocks noGrp="1" noChangeArrowheads="1"/>
          </p:cNvSpPr>
          <p:nvPr>
            <p:ph idx="1"/>
          </p:nvPr>
        </p:nvSpPr>
        <p:spPr>
          <a:xfrm>
            <a:off x="428596" y="1785926"/>
            <a:ext cx="8229600" cy="4325112"/>
          </a:xfrm>
        </p:spPr>
        <p:txBody>
          <a:bodyPr>
            <a:normAutofit lnSpcReduction="10000"/>
          </a:bodyPr>
          <a:lstStyle/>
          <a:p>
            <a:pPr eaLnBrk="1" hangingPunct="1"/>
            <a:r>
              <a:rPr lang="en-US" sz="4400" dirty="0" smtClean="0"/>
              <a:t>Canada is the second largest country in the world. Only Russia has a greater land area. Canada is situated in North America. Canada is a federation of 10 provinces and 2 territories. </a:t>
            </a:r>
            <a:endParaRPr lang="ru-RU" sz="4400" dirty="0" smtClean="0"/>
          </a:p>
        </p:txBody>
      </p:sp>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p:cTn id="7" dur="1000" fill="hold"/>
                                        <p:tgtEl>
                                          <p:spTgt spid="27658"/>
                                        </p:tgtEl>
                                        <p:attrNameLst>
                                          <p:attrName>ppt_x</p:attrName>
                                        </p:attrNameLst>
                                      </p:cBhvr>
                                      <p:tavLst>
                                        <p:tav tm="0">
                                          <p:val>
                                            <p:strVal val="#ppt_x-.2"/>
                                          </p:val>
                                        </p:tav>
                                        <p:tav tm="100000">
                                          <p:val>
                                            <p:strVal val="#ppt_x"/>
                                          </p:val>
                                        </p:tav>
                                      </p:tavLst>
                                    </p:anim>
                                    <p:anim calcmode="lin" valueType="num">
                                      <p:cBhvr>
                                        <p:cTn id="8" dur="1000" fill="hold"/>
                                        <p:tgtEl>
                                          <p:spTgt spid="276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0034" y="571480"/>
            <a:ext cx="8229600" cy="1066800"/>
          </a:xfrm>
        </p:spPr>
        <p:txBody>
          <a:bodyPr>
            <a:normAutofit fontScale="90000"/>
          </a:bodyPr>
          <a:lstStyle/>
          <a:p>
            <a:pPr eaLnBrk="1" hangingPunct="1">
              <a:defRPr/>
            </a:pPr>
            <a:r>
              <a:rPr lang="en-US" sz="4000" b="1" dirty="0" smtClean="0"/>
              <a:t>The population</a:t>
            </a:r>
            <a:r>
              <a:rPr lang="en-US" sz="4000" dirty="0" smtClean="0"/>
              <a:t/>
            </a:r>
            <a:br>
              <a:rPr lang="en-US" sz="4000" dirty="0" smtClean="0"/>
            </a:br>
            <a:endParaRPr lang="ru-RU" sz="4000" dirty="0" smtClean="0"/>
          </a:p>
        </p:txBody>
      </p:sp>
      <p:sp>
        <p:nvSpPr>
          <p:cNvPr id="36867" name="Rectangle 3"/>
          <p:cNvSpPr>
            <a:spLocks noGrp="1" noChangeArrowheads="1"/>
          </p:cNvSpPr>
          <p:nvPr>
            <p:ph idx="1"/>
          </p:nvPr>
        </p:nvSpPr>
        <p:spPr>
          <a:xfrm>
            <a:off x="357158" y="1142984"/>
            <a:ext cx="8229600" cy="5715016"/>
          </a:xfrm>
        </p:spPr>
        <p:txBody>
          <a:bodyPr>
            <a:normAutofit lnSpcReduction="10000"/>
          </a:bodyPr>
          <a:lstStyle/>
          <a:p>
            <a:pPr eaLnBrk="1" hangingPunct="1">
              <a:lnSpc>
                <a:spcPct val="90000"/>
              </a:lnSpc>
            </a:pPr>
            <a:r>
              <a:rPr lang="en-US" sz="2600" dirty="0" smtClean="0"/>
              <a:t>Canada is slightly larger than the United States, but has only about a tenth as many people. About </a:t>
            </a:r>
            <a:r>
              <a:rPr lang="en-US" sz="2600" b="1" dirty="0" smtClean="0"/>
              <a:t>28 million</a:t>
            </a:r>
            <a:r>
              <a:rPr lang="en-US" sz="2600" dirty="0" smtClean="0"/>
              <a:t> of people live in Canada. About 80% of the population live within 320 km of the southern border.  Much of the rest of Canada is uninhabited or thinly populated because of severe natural conditions. Canada's people are varied. About 57% of all Canadians have some English ancestry and about 32% have some French ancestry. </a:t>
            </a:r>
          </a:p>
          <a:p>
            <a:pPr eaLnBrk="1" hangingPunct="1">
              <a:lnSpc>
                <a:spcPct val="90000"/>
              </a:lnSpc>
              <a:buNone/>
            </a:pPr>
            <a:r>
              <a:rPr lang="en-US" sz="2600" dirty="0" smtClean="0"/>
              <a:t>Native people – American </a:t>
            </a:r>
          </a:p>
          <a:p>
            <a:pPr eaLnBrk="1" hangingPunct="1">
              <a:lnSpc>
                <a:spcPct val="90000"/>
              </a:lnSpc>
              <a:buNone/>
            </a:pPr>
            <a:r>
              <a:rPr lang="en-US" sz="2600" dirty="0" smtClean="0"/>
              <a:t>Indians and Eskimos –</a:t>
            </a:r>
          </a:p>
          <a:p>
            <a:pPr eaLnBrk="1" hangingPunct="1">
              <a:lnSpc>
                <a:spcPct val="90000"/>
              </a:lnSpc>
              <a:buNone/>
            </a:pPr>
            <a:r>
              <a:rPr lang="en-US" sz="2600" dirty="0" smtClean="0"/>
              <a:t> make up about 2%  of the </a:t>
            </a:r>
          </a:p>
          <a:p>
            <a:pPr eaLnBrk="1" hangingPunct="1">
              <a:lnSpc>
                <a:spcPct val="90000"/>
              </a:lnSpc>
              <a:buNone/>
            </a:pPr>
            <a:r>
              <a:rPr lang="en-US" sz="2600" dirty="0" smtClean="0"/>
              <a:t>country's population. 77% </a:t>
            </a:r>
          </a:p>
          <a:p>
            <a:pPr eaLnBrk="1" hangingPunct="1">
              <a:lnSpc>
                <a:spcPct val="90000"/>
              </a:lnSpc>
              <a:buNone/>
            </a:pPr>
            <a:r>
              <a:rPr lang="en-US" sz="2600" dirty="0" smtClean="0"/>
              <a:t>of Canada's people live in </a:t>
            </a:r>
          </a:p>
          <a:p>
            <a:pPr eaLnBrk="1" hangingPunct="1">
              <a:lnSpc>
                <a:spcPct val="90000"/>
              </a:lnSpc>
              <a:buNone/>
            </a:pPr>
            <a:r>
              <a:rPr lang="en-US" sz="2600" dirty="0" smtClean="0"/>
              <a:t>cites or towns.  </a:t>
            </a:r>
            <a:endParaRPr lang="en-US" sz="2600" baseline="72000" dirty="0" smtClean="0"/>
          </a:p>
          <a:p>
            <a:pPr eaLnBrk="1" hangingPunct="1">
              <a:lnSpc>
                <a:spcPct val="90000"/>
              </a:lnSpc>
              <a:buFont typeface="Wingdings" pitchFamily="2" charset="2"/>
              <a:buNone/>
            </a:pPr>
            <a:r>
              <a:rPr lang="en-US" sz="2600" dirty="0" smtClean="0"/>
              <a:t>  </a:t>
            </a:r>
            <a:endParaRPr lang="ru-RU" sz="2600" dirty="0" smtClean="0"/>
          </a:p>
        </p:txBody>
      </p:sp>
      <p:pic>
        <p:nvPicPr>
          <p:cNvPr id="30722" name="Picture 2" descr="http://onkosh.ca/images/1264789_10151872485984604_209658014_o.jpg"/>
          <p:cNvPicPr>
            <a:picLocks noChangeAspect="1" noChangeArrowheads="1"/>
          </p:cNvPicPr>
          <p:nvPr/>
        </p:nvPicPr>
        <p:blipFill>
          <a:blip r:embed="rId4" cstate="screen"/>
          <a:srcRect/>
          <a:stretch>
            <a:fillRect/>
          </a:stretch>
        </p:blipFill>
        <p:spPr bwMode="auto">
          <a:xfrm>
            <a:off x="4500562" y="4214818"/>
            <a:ext cx="4493478" cy="2389354"/>
          </a:xfrm>
          <a:prstGeom prst="rect">
            <a:avLst/>
          </a:prstGeom>
          <a:noFill/>
        </p:spPr>
      </p:pic>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600">
                                          <p:stCondLst>
                                            <p:cond delay="0"/>
                                          </p:stCondLst>
                                        </p:cTn>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randombar(horizontal)">
                                      <p:cBhvr>
                                        <p:cTn id="12" dur="5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randombar(horizontal)">
                                      <p:cBhvr>
                                        <p:cTn id="17" dur="500"/>
                                        <p:tgtEl>
                                          <p:spTgt spid="36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randombar(horizontal)">
                                      <p:cBhvr>
                                        <p:cTn id="22" dur="500"/>
                                        <p:tgtEl>
                                          <p:spTgt spid="368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randombar(horizontal)">
                                      <p:cBhvr>
                                        <p:cTn id="27" dur="500"/>
                                        <p:tgtEl>
                                          <p:spTgt spid="368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randombar(horizontal)">
                                      <p:cBhvr>
                                        <p:cTn id="32" dur="500"/>
                                        <p:tgtEl>
                                          <p:spTgt spid="368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randombar(horizontal)">
                                      <p:cBhvr>
                                        <p:cTn id="37" dur="500"/>
                                        <p:tgtEl>
                                          <p:spTgt spid="3686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867">
                                            <p:txEl>
                                              <p:pRg st="6" end="6"/>
                                            </p:txEl>
                                          </p:spTgt>
                                        </p:tgtEl>
                                        <p:attrNameLst>
                                          <p:attrName>style.visibility</p:attrName>
                                        </p:attrNameLst>
                                      </p:cBhvr>
                                      <p:to>
                                        <p:strVal val="visible"/>
                                      </p:to>
                                    </p:set>
                                    <p:animEffect transition="in" filter="randombar(horizontal)">
                                      <p:cBhvr>
                                        <p:cTn id="42" dur="500"/>
                                        <p:tgtEl>
                                          <p:spTgt spid="3686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6867">
                                            <p:txEl>
                                              <p:pRg st="7" end="7"/>
                                            </p:txEl>
                                          </p:spTgt>
                                        </p:tgtEl>
                                        <p:attrNameLst>
                                          <p:attrName>style.visibility</p:attrName>
                                        </p:attrNameLst>
                                      </p:cBhvr>
                                      <p:to>
                                        <p:strVal val="visible"/>
                                      </p:to>
                                    </p:set>
                                    <p:animEffect transition="in" filter="randombar(horizontal)">
                                      <p:cBhvr>
                                        <p:cTn id="47"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The Capital of  Canada</a:t>
            </a:r>
            <a:endParaRPr lang="ru-RU" smtClean="0"/>
          </a:p>
        </p:txBody>
      </p:sp>
      <p:pic>
        <p:nvPicPr>
          <p:cNvPr id="7172" name="Picture 7" descr="O4468"/>
          <p:cNvPicPr>
            <a:picLocks noGrp="1" noChangeAspect="1" noChangeArrowheads="1"/>
          </p:cNvPicPr>
          <p:nvPr>
            <p:ph type="clipArt" sz="half" idx="1"/>
          </p:nvPr>
        </p:nvPicPr>
        <p:blipFill>
          <a:blip r:embed="rId4" cstate="screen"/>
          <a:stretch>
            <a:fillRect/>
          </a:stretch>
        </p:blipFill>
        <p:spPr>
          <a:xfrm>
            <a:off x="214282" y="1071546"/>
            <a:ext cx="2023360" cy="3344867"/>
          </a:xfrm>
          <a:noFill/>
        </p:spPr>
      </p:pic>
      <p:sp>
        <p:nvSpPr>
          <p:cNvPr id="45059" name="Rectangle 3"/>
          <p:cNvSpPr>
            <a:spLocks noGrp="1" noChangeArrowheads="1"/>
          </p:cNvSpPr>
          <p:nvPr>
            <p:ph type="body" sz="half" idx="2"/>
          </p:nvPr>
        </p:nvSpPr>
        <p:spPr>
          <a:xfrm>
            <a:off x="4572000" y="1142984"/>
            <a:ext cx="4357718" cy="5929353"/>
          </a:xfrm>
        </p:spPr>
        <p:txBody>
          <a:bodyPr>
            <a:normAutofit/>
          </a:bodyPr>
          <a:lstStyle/>
          <a:p>
            <a:pPr eaLnBrk="1" hangingPunct="1"/>
            <a:r>
              <a:rPr lang="en-US" sz="2000" b="1" dirty="0" smtClean="0"/>
              <a:t>Ottawa</a:t>
            </a:r>
            <a:r>
              <a:rPr lang="en-US" sz="2000" dirty="0" smtClean="0"/>
              <a:t> is the capital of  Canada. One third of its people are French-speaking. Ottawa is the capital of Canada and is located on the banks of the Ottawa, Rideau and Gatineau rivers. Canada’s fourth-largest city is a complementary blend of urban and rural lifestyles, old and new neighborhoods, culture and heritage, business and government. Ottawa also has a high standard of living reflected in a multitude of accessible services, vibrant entertainment, exciting recreational activities, and thriving businesses.</a:t>
            </a:r>
            <a:endParaRPr lang="ru-RU" sz="2000" dirty="0" smtClean="0"/>
          </a:p>
          <a:p>
            <a:pPr eaLnBrk="1" hangingPunct="1"/>
            <a:endParaRPr lang="ru-RU" sz="2800" dirty="0" smtClean="0"/>
          </a:p>
        </p:txBody>
      </p:sp>
      <p:pic>
        <p:nvPicPr>
          <p:cNvPr id="28674" name="Picture 2" descr="http://player.myshared.ru/1126355/data/images/img10.jpg"/>
          <p:cNvPicPr>
            <a:picLocks noChangeAspect="1" noChangeArrowheads="1"/>
          </p:cNvPicPr>
          <p:nvPr/>
        </p:nvPicPr>
        <p:blipFill>
          <a:blip r:embed="rId5" cstate="screen"/>
          <a:srcRect/>
          <a:stretch>
            <a:fillRect/>
          </a:stretch>
        </p:blipFill>
        <p:spPr bwMode="auto">
          <a:xfrm>
            <a:off x="714348" y="4214818"/>
            <a:ext cx="3143272" cy="2357454"/>
          </a:xfrm>
          <a:prstGeom prst="rect">
            <a:avLst/>
          </a:prstGeom>
          <a:noFill/>
        </p:spPr>
      </p:pic>
      <p:pic>
        <p:nvPicPr>
          <p:cNvPr id="28676" name="Picture 4" descr="http://rada-tours.narod.ru/Ottawa.jpg"/>
          <p:cNvPicPr>
            <a:picLocks noChangeAspect="1" noChangeArrowheads="1"/>
          </p:cNvPicPr>
          <p:nvPr/>
        </p:nvPicPr>
        <p:blipFill>
          <a:blip r:embed="rId6" cstate="screen"/>
          <a:srcRect/>
          <a:stretch>
            <a:fillRect/>
          </a:stretch>
        </p:blipFill>
        <p:spPr bwMode="auto">
          <a:xfrm>
            <a:off x="2143108" y="2285992"/>
            <a:ext cx="2550705" cy="2071639"/>
          </a:xfrm>
          <a:prstGeom prst="rect">
            <a:avLst/>
          </a:prstGeom>
          <a:noFill/>
        </p:spPr>
      </p:pic>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ssolve">
                                      <p:cBhvr>
                                        <p:cTn id="12"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Canada's Great Lakes</a:t>
            </a:r>
            <a:endParaRPr lang="ru-RU" dirty="0"/>
          </a:p>
        </p:txBody>
      </p:sp>
      <p:sp>
        <p:nvSpPr>
          <p:cNvPr id="4" name="Текст 3"/>
          <p:cNvSpPr>
            <a:spLocks noGrp="1"/>
          </p:cNvSpPr>
          <p:nvPr>
            <p:ph type="body" sz="half" idx="2"/>
          </p:nvPr>
        </p:nvSpPr>
        <p:spPr/>
        <p:txBody>
          <a:bodyPr/>
          <a:lstStyle/>
          <a:p>
            <a:pPr>
              <a:defRPr/>
            </a:pPr>
            <a:r>
              <a:rPr lang="en-US" sz="2400" dirty="0" smtClean="0"/>
              <a:t>Canada's Great Lakes are some of the largest and most beautiful in the world. The alpine towns sprinkled along the Rockies on the Alberta side are an unspoiled mountain playground where each season has its own unique beauty and selection of activities.</a:t>
            </a:r>
            <a:endParaRPr lang="ru-RU" sz="2400" dirty="0" smtClean="0"/>
          </a:p>
          <a:p>
            <a:pPr>
              <a:defRPr/>
            </a:pPr>
            <a:endParaRPr lang="ru-RU" dirty="0"/>
          </a:p>
        </p:txBody>
      </p:sp>
      <p:pic>
        <p:nvPicPr>
          <p:cNvPr id="8201" name="Picture 9" descr="b00081"/>
          <p:cNvPicPr>
            <a:picLocks noChangeAspect="1" noChangeArrowheads="1"/>
          </p:cNvPicPr>
          <p:nvPr/>
        </p:nvPicPr>
        <p:blipFill>
          <a:blip r:embed="rId3" cstate="screen"/>
          <a:srcRect/>
          <a:stretch>
            <a:fillRect/>
          </a:stretch>
        </p:blipFill>
        <p:spPr bwMode="auto">
          <a:xfrm>
            <a:off x="357158" y="2214554"/>
            <a:ext cx="4211638" cy="2782887"/>
          </a:xfrm>
          <a:prstGeom prst="rect">
            <a:avLst/>
          </a:prstGeom>
          <a:noFill/>
        </p:spPr>
      </p:pic>
    </p:spTree>
  </p:cSld>
  <p:clrMapOvr>
    <a:masterClrMapping/>
  </p:clrMapOvr>
  <p:transition spd="slow">
    <p:fade/>
    <p:sndAc>
      <p:stSnd>
        <p:snd r:embed="rId2" name="hamm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defRPr/>
            </a:pPr>
            <a:r>
              <a:rPr lang="en-US" dirty="0" smtClean="0"/>
              <a:t>FLAG</a:t>
            </a:r>
            <a:endParaRPr lang="ru-RU" dirty="0" smtClean="0"/>
          </a:p>
        </p:txBody>
      </p:sp>
      <p:pic>
        <p:nvPicPr>
          <p:cNvPr id="9220" name="Picture 9" descr="06S0748"/>
          <p:cNvPicPr>
            <a:picLocks noGrp="1" noChangeAspect="1" noChangeArrowheads="1"/>
          </p:cNvPicPr>
          <p:nvPr>
            <p:ph type="clipArt" sz="half" idx="1"/>
          </p:nvPr>
        </p:nvPicPr>
        <p:blipFill>
          <a:blip r:embed="rId4" cstate="screen"/>
          <a:srcRect/>
          <a:stretch>
            <a:fillRect/>
          </a:stretch>
        </p:blipFill>
        <p:spPr>
          <a:xfrm>
            <a:off x="1785918" y="1142984"/>
            <a:ext cx="5072098" cy="2528246"/>
          </a:xfrm>
          <a:noFill/>
        </p:spPr>
      </p:pic>
      <p:sp>
        <p:nvSpPr>
          <p:cNvPr id="47110" name="Rectangle 6"/>
          <p:cNvSpPr>
            <a:spLocks noGrp="1" noChangeArrowheads="1"/>
          </p:cNvSpPr>
          <p:nvPr>
            <p:ph type="body" sz="half" idx="2"/>
          </p:nvPr>
        </p:nvSpPr>
        <p:spPr>
          <a:xfrm>
            <a:off x="428596" y="3857628"/>
            <a:ext cx="8143932" cy="3643314"/>
          </a:xfrm>
        </p:spPr>
        <p:txBody>
          <a:bodyPr>
            <a:normAutofit/>
          </a:bodyPr>
          <a:lstStyle/>
          <a:p>
            <a:pPr eaLnBrk="1" hangingPunct="1">
              <a:defRPr/>
            </a:pPr>
            <a:r>
              <a:rPr lang="en-US" sz="2200" dirty="0" smtClean="0"/>
              <a:t>The red and white Canadian flag shows a leaf of the maple tree, which grows in North America. The maple leaf is the official emblem of  Canada. The official ceremony inaugurating the new Canadian flag was held on Parliament Hill in Ottawa on February 15, 1965, with Governor General Georges Vanier, Prime Minister Lester B. Pearson, the members of the Cabinet and thousands of Canadians in attendance.</a:t>
            </a:r>
            <a:endParaRPr lang="ru-RU" sz="2200" dirty="0" smtClean="0"/>
          </a:p>
          <a:p>
            <a:pPr eaLnBrk="1" hangingPunct="1">
              <a:buNone/>
              <a:defRPr/>
            </a:pPr>
            <a:endParaRPr lang="ru-RU" sz="2800" dirty="0" smtClean="0"/>
          </a:p>
        </p:txBody>
      </p:sp>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7108"/>
                                        </p:tgtEl>
                                        <p:attrNameLst>
                                          <p:attrName>style.visibility</p:attrName>
                                        </p:attrNameLst>
                                      </p:cBhvr>
                                      <p:to>
                                        <p:strVal val="visible"/>
                                      </p:to>
                                    </p:set>
                                    <p:animEffect transition="in" filter="fade">
                                      <p:cBhvr>
                                        <p:cTn id="7" dur="600">
                                          <p:stCondLst>
                                            <p:cond delay="0"/>
                                          </p:stCondLst>
                                        </p:cTn>
                                        <p:tgtEl>
                                          <p:spTgt spid="47108"/>
                                        </p:tgtEl>
                                      </p:cBhvr>
                                    </p:animEffect>
                                    <p:anim calcmode="lin" valueType="num">
                                      <p:cBhvr>
                                        <p:cTn id="8" dur="600" fill="hold">
                                          <p:stCondLst>
                                            <p:cond delay="0"/>
                                          </p:stCondLst>
                                        </p:cTn>
                                        <p:tgtEl>
                                          <p:spTgt spid="4710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710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710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7110">
                                            <p:txEl>
                                              <p:pRg st="0" end="0"/>
                                            </p:txEl>
                                          </p:spTgt>
                                        </p:tgtEl>
                                        <p:attrNameLst>
                                          <p:attrName>style.visibility</p:attrName>
                                        </p:attrNameLst>
                                      </p:cBhvr>
                                      <p:to>
                                        <p:strVal val="visible"/>
                                      </p:to>
                                    </p:set>
                                    <p:animEffect transition="in" filter="slide(fromBottom)">
                                      <p:cBhvr>
                                        <p:cTn id="15" dur="500">
                                          <p:stCondLst>
                                            <p:cond delay="0"/>
                                          </p:stCondLst>
                                        </p:cTn>
                                        <p:tgtEl>
                                          <p:spTgt spid="47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latin typeface="Arial" charset="0"/>
              </a:rPr>
              <a:t>National emblem</a:t>
            </a:r>
            <a:endParaRPr lang="ru-RU" smtClean="0">
              <a:latin typeface="Arial" charset="0"/>
            </a:endParaRPr>
          </a:p>
        </p:txBody>
      </p:sp>
      <p:pic>
        <p:nvPicPr>
          <p:cNvPr id="10244" name="Picture 2" descr="G:\КАНАДА\06S0747.bmp"/>
          <p:cNvPicPr>
            <a:picLocks noGrp="1" noChangeAspect="1" noChangeArrowheads="1"/>
          </p:cNvPicPr>
          <p:nvPr>
            <p:ph type="clipArt" sz="half" idx="1"/>
          </p:nvPr>
        </p:nvPicPr>
        <p:blipFill>
          <a:blip r:embed="rId4" cstate="screen"/>
          <a:stretch>
            <a:fillRect/>
          </a:stretch>
        </p:blipFill>
        <p:spPr>
          <a:xfrm>
            <a:off x="571472" y="1142984"/>
            <a:ext cx="3590738" cy="5145963"/>
          </a:xfrm>
          <a:noFill/>
        </p:spPr>
      </p:pic>
      <p:sp>
        <p:nvSpPr>
          <p:cNvPr id="4" name="Текст 3"/>
          <p:cNvSpPr>
            <a:spLocks noGrp="1"/>
          </p:cNvSpPr>
          <p:nvPr>
            <p:ph type="body" sz="half" idx="2"/>
          </p:nvPr>
        </p:nvSpPr>
        <p:spPr>
          <a:xfrm>
            <a:off x="4286248" y="857232"/>
            <a:ext cx="4643470" cy="4530725"/>
          </a:xfrm>
        </p:spPr>
        <p:txBody>
          <a:bodyPr>
            <a:noAutofit/>
          </a:bodyPr>
          <a:lstStyle/>
          <a:p>
            <a:pPr>
              <a:defRPr/>
            </a:pPr>
            <a:r>
              <a:rPr lang="en-US" sz="2400" dirty="0" smtClean="0"/>
              <a:t>Early settlers are represented by the three royal lions of England, the royal lion of Scotland, the harp of Ireland and the fleur-de-lis of France. </a:t>
            </a:r>
            <a:endParaRPr lang="ru-RU" sz="2400" dirty="0" smtClean="0"/>
          </a:p>
          <a:p>
            <a:pPr>
              <a:defRPr/>
            </a:pPr>
            <a:r>
              <a:rPr lang="en-US" sz="2400" dirty="0" smtClean="0"/>
              <a:t>The lion of England holds the British flag.</a:t>
            </a:r>
            <a:endParaRPr lang="ru-RU" sz="2400" dirty="0" smtClean="0"/>
          </a:p>
          <a:p>
            <a:pPr>
              <a:defRPr/>
            </a:pPr>
            <a:r>
              <a:rPr lang="en-US" sz="2400" dirty="0" smtClean="0"/>
              <a:t>The unicorn of Scotland holds the flag of Royal France.</a:t>
            </a:r>
            <a:endParaRPr lang="ru-RU" sz="2400" dirty="0" smtClean="0"/>
          </a:p>
          <a:p>
            <a:pPr>
              <a:defRPr/>
            </a:pPr>
            <a:r>
              <a:rPr lang="en-US" sz="2400" dirty="0" smtClean="0"/>
              <a:t>The bottom has the fleur-de-lis (France), the shamrock (Ireland), the thistle (Scotland), and the rose (England).</a:t>
            </a:r>
            <a:endParaRPr lang="ru-RU" sz="2400" dirty="0"/>
          </a:p>
        </p:txBody>
      </p:sp>
    </p:spTree>
  </p:cSld>
  <p:clrMapOvr>
    <a:masterClrMapping/>
  </p:clrMapOvr>
  <p:transition spd="slow">
    <p:fade/>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Economy</a:t>
            </a:r>
            <a:endParaRPr lang="ru-RU" dirty="0"/>
          </a:p>
        </p:txBody>
      </p:sp>
      <p:sp>
        <p:nvSpPr>
          <p:cNvPr id="4" name="Текст 3"/>
          <p:cNvSpPr>
            <a:spLocks noGrp="1"/>
          </p:cNvSpPr>
          <p:nvPr>
            <p:ph type="body" sz="half" idx="2"/>
          </p:nvPr>
        </p:nvSpPr>
        <p:spPr>
          <a:xfrm>
            <a:off x="3929058" y="1357298"/>
            <a:ext cx="4752980" cy="4530725"/>
          </a:xfrm>
        </p:spPr>
        <p:txBody>
          <a:bodyPr/>
          <a:lstStyle/>
          <a:p>
            <a:r>
              <a:rPr lang="en-US" dirty="0" smtClean="0"/>
              <a:t>Canada is the world’s eleventh – largest economy. It is a member of the Organisation for Economic Cooperation and Development and the G8, and is one of the world’s top ten trading nations, with a highly globalized economy</a:t>
            </a:r>
            <a:endParaRPr lang="ru-RU" dirty="0"/>
          </a:p>
        </p:txBody>
      </p:sp>
      <p:pic>
        <p:nvPicPr>
          <p:cNvPr id="40962" name="Picture 2" descr="http://www.profitconfidential.com/wp-content/uploads/2011/01/canadian-economy.jpg"/>
          <p:cNvPicPr>
            <a:picLocks noChangeAspect="1" noChangeArrowheads="1"/>
          </p:cNvPicPr>
          <p:nvPr/>
        </p:nvPicPr>
        <p:blipFill>
          <a:blip r:embed="rId2" cstate="screen"/>
          <a:srcRect/>
          <a:stretch>
            <a:fillRect/>
          </a:stretch>
        </p:blipFill>
        <p:spPr bwMode="auto">
          <a:xfrm>
            <a:off x="857224" y="1357298"/>
            <a:ext cx="2643206" cy="2261411"/>
          </a:xfrm>
          <a:prstGeom prst="rect">
            <a:avLst/>
          </a:prstGeom>
          <a:noFill/>
        </p:spPr>
      </p:pic>
      <p:pic>
        <p:nvPicPr>
          <p:cNvPr id="40964" name="Picture 4" descr="http://jodieemery.ca/wp-content/uploads/2014/08/blogeconomy.jpg"/>
          <p:cNvPicPr>
            <a:picLocks noChangeAspect="1" noChangeArrowheads="1"/>
          </p:cNvPicPr>
          <p:nvPr/>
        </p:nvPicPr>
        <p:blipFill>
          <a:blip r:embed="rId3" cstate="screen"/>
          <a:srcRect/>
          <a:stretch>
            <a:fillRect/>
          </a:stretch>
        </p:blipFill>
        <p:spPr bwMode="auto">
          <a:xfrm>
            <a:off x="285720" y="3714752"/>
            <a:ext cx="3935422" cy="191926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341</TotalTime>
  <Words>557</Words>
  <Application>Microsoft Office PowerPoint</Application>
  <PresentationFormat>Экран (4:3)</PresentationFormat>
  <Paragraphs>39</Paragraphs>
  <Slides>10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Городская</vt:lpstr>
      <vt:lpstr>CANADA</vt:lpstr>
      <vt:lpstr>Geographical position</vt:lpstr>
      <vt:lpstr>Geographical position</vt:lpstr>
      <vt:lpstr>The population </vt:lpstr>
      <vt:lpstr>The Capital of  Canada</vt:lpstr>
      <vt:lpstr>Canada's Great Lakes</vt:lpstr>
      <vt:lpstr>FLAG</vt:lpstr>
      <vt:lpstr>National emblem</vt:lpstr>
      <vt:lpstr>Economy</vt:lpstr>
      <vt:lpstr>Languages</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Customer</dc:creator>
  <cp:lastModifiedBy>Admin</cp:lastModifiedBy>
  <cp:revision>22</cp:revision>
  <dcterms:created xsi:type="dcterms:W3CDTF">2008-12-12T14:15:56Z</dcterms:created>
  <dcterms:modified xsi:type="dcterms:W3CDTF">2016-02-04T20:25:54Z</dcterms:modified>
</cp:coreProperties>
</file>