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64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5256" autoAdjust="0"/>
  </p:normalViewPr>
  <p:slideViewPr>
    <p:cSldViewPr>
      <p:cViewPr varScale="1">
        <p:scale>
          <a:sx n="69" d="100"/>
          <a:sy n="69" d="100"/>
        </p:scale>
        <p:origin x="-13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811285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21578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17495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18469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94767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26708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75464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10174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19453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01021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47001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85440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BD5D94EC-F31A-48CD-8125-3658F04A71F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6613"/>
            <a:ext cx="8784976" cy="6482748"/>
          </a:xfrm>
          <a:prstGeom prst="rect">
            <a:avLst/>
          </a:prstGeom>
        </p:spPr>
      </p:pic>
      <p:sp>
        <p:nvSpPr>
          <p:cNvPr id="4" name="Прямоугольник: скругленные углы 3">
            <a:extLst>
              <a:ext uri="{FF2B5EF4-FFF2-40B4-BE49-F238E27FC236}">
                <a16:creationId xmlns="" xmlns:a16="http://schemas.microsoft.com/office/drawing/2014/main" id="{475D8972-B141-4145-956E-6BF400E90B4C}"/>
              </a:ext>
            </a:extLst>
          </p:cNvPr>
          <p:cNvSpPr/>
          <p:nvPr/>
        </p:nvSpPr>
        <p:spPr>
          <a:xfrm>
            <a:off x="683568" y="848112"/>
            <a:ext cx="7776864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892943" y="1076910"/>
            <a:ext cx="7358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Тренировочный   тест для подготовки к ОГЭ 2022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419872" y="4986993"/>
            <a:ext cx="540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Подготовила тест-тренажёр учитель русского языка и литературы МБОУ «СОШ №24 имени В.Г.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Столля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Шуваева Р.В.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6AED6A2B-10FF-4E39-903A-FF40336F48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2594549"/>
            <a:ext cx="2743200" cy="1666875"/>
          </a:xfrm>
          <a:prstGeom prst="rect">
            <a:avLst/>
          </a:prstGeom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100392" y="6165304"/>
            <a:ext cx="720080" cy="48099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BFC97776-FF66-4119-AD95-DA7554D1278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1" y="188640"/>
            <a:ext cx="8784977" cy="6536353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500034" y="285728"/>
            <a:ext cx="79296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Укажите варианты ответов, в которых дано верное объяснение написания выделенного слова.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B54C3A58-923B-44F4-A7CF-E49B8305C8BE}"/>
              </a:ext>
            </a:extLst>
          </p:cNvPr>
          <p:cNvSpPr/>
          <p:nvPr/>
        </p:nvSpPr>
        <p:spPr>
          <a:xfrm>
            <a:off x="428596" y="1285860"/>
            <a:ext cx="4929222" cy="8446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СТЕРЕТЬ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 безударная гласная проверяется ударением 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стёртый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7DBA61BA-9E90-4731-ACCA-3A2B4BA5A26F}"/>
              </a:ext>
            </a:extLst>
          </p:cNvPr>
          <p:cNvSpPr/>
          <p:nvPr/>
        </p:nvSpPr>
        <p:spPr>
          <a:xfrm>
            <a:off x="428596" y="2285992"/>
            <a:ext cx="4929222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ХОЛЩОВЫЙ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 в суффиксе  прилагательного после шипящих под ударением пишется буква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О.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C1A80796-2D48-41A0-ADF3-A48E3630EFC4}"/>
              </a:ext>
            </a:extLst>
          </p:cNvPr>
          <p:cNvSpPr/>
          <p:nvPr/>
        </p:nvSpPr>
        <p:spPr>
          <a:xfrm>
            <a:off x="428596" y="3429000"/>
            <a:ext cx="492922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ВСЛЕДСТВИЕ (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заморозков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пишется слитно, потому что является производным предлогом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05D27EAC-8CBF-4321-9ECD-083DE4E4CDE5}"/>
              </a:ext>
            </a:extLst>
          </p:cNvPr>
          <p:cNvSpPr/>
          <p:nvPr/>
        </p:nvSpPr>
        <p:spPr>
          <a:xfrm>
            <a:off x="428596" y="4429132"/>
            <a:ext cx="4929222" cy="7664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БЕЗДОННЫЙ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на конце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приставки перед буквой, обозначающей глухой согласный, пишется буква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З.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0A87882F-B76B-4A21-A108-B410C29A9477}"/>
              </a:ext>
            </a:extLst>
          </p:cNvPr>
          <p:cNvSpPr/>
          <p:nvPr/>
        </p:nvSpPr>
        <p:spPr>
          <a:xfrm rot="10800000" flipV="1">
            <a:off x="428596" y="5357826"/>
            <a:ext cx="4929222" cy="833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НАСТЕЖЬ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 на конце кратких прилагательных после шипящих пишется буква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Ь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: скругленные углы 9">
            <a:extLst>
              <a:ext uri="{FF2B5EF4-FFF2-40B4-BE49-F238E27FC236}">
                <a16:creationId xmlns="" xmlns:a16="http://schemas.microsoft.com/office/drawing/2014/main" id="{09EBAE08-9DC9-4925-8EAC-419A7CC55224}"/>
              </a:ext>
            </a:extLst>
          </p:cNvPr>
          <p:cNvSpPr/>
          <p:nvPr/>
        </p:nvSpPr>
        <p:spPr>
          <a:xfrm>
            <a:off x="6205493" y="4342977"/>
            <a:ext cx="2015644" cy="57606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Неправильно!</a:t>
            </a:r>
          </a:p>
        </p:txBody>
      </p:sp>
      <p:sp>
        <p:nvSpPr>
          <p:cNvPr id="20" name="Прямоугольник: скругленные углы 9">
            <a:extLst>
              <a:ext uri="{FF2B5EF4-FFF2-40B4-BE49-F238E27FC236}">
                <a16:creationId xmlns="" xmlns:a16="http://schemas.microsoft.com/office/drawing/2014/main" id="{09EBAE08-9DC9-4925-8EAC-419A7CC55224}"/>
              </a:ext>
            </a:extLst>
          </p:cNvPr>
          <p:cNvSpPr/>
          <p:nvPr/>
        </p:nvSpPr>
        <p:spPr>
          <a:xfrm>
            <a:off x="6212684" y="5486386"/>
            <a:ext cx="2015644" cy="57606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Неправильно!</a:t>
            </a:r>
          </a:p>
        </p:txBody>
      </p:sp>
      <p:sp>
        <p:nvSpPr>
          <p:cNvPr id="21" name="Прямоугольник: скругленные углы 9">
            <a:extLst>
              <a:ext uri="{FF2B5EF4-FFF2-40B4-BE49-F238E27FC236}">
                <a16:creationId xmlns="" xmlns:a16="http://schemas.microsoft.com/office/drawing/2014/main" id="{09EBAE08-9DC9-4925-8EAC-419A7CC55224}"/>
              </a:ext>
            </a:extLst>
          </p:cNvPr>
          <p:cNvSpPr/>
          <p:nvPr/>
        </p:nvSpPr>
        <p:spPr>
          <a:xfrm>
            <a:off x="6205493" y="1351627"/>
            <a:ext cx="2015644" cy="57606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Неправильно!</a:t>
            </a:r>
          </a:p>
        </p:txBody>
      </p:sp>
      <p:sp>
        <p:nvSpPr>
          <p:cNvPr id="22" name="Прямоугольник: скругленные углы 10">
            <a:extLst>
              <a:ext uri="{FF2B5EF4-FFF2-40B4-BE49-F238E27FC236}">
                <a16:creationId xmlns="" xmlns:a16="http://schemas.microsoft.com/office/drawing/2014/main" id="{224EAB99-3F01-4ACF-A190-9AC1EB9807E6}"/>
              </a:ext>
            </a:extLst>
          </p:cNvPr>
          <p:cNvSpPr/>
          <p:nvPr/>
        </p:nvSpPr>
        <p:spPr>
          <a:xfrm>
            <a:off x="6205493" y="2320999"/>
            <a:ext cx="2046643" cy="57606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Правильно!</a:t>
            </a:r>
          </a:p>
        </p:txBody>
      </p:sp>
      <p:sp>
        <p:nvSpPr>
          <p:cNvPr id="23" name="Прямоугольник: скругленные углы 10">
            <a:extLst>
              <a:ext uri="{FF2B5EF4-FFF2-40B4-BE49-F238E27FC236}">
                <a16:creationId xmlns="" xmlns:a16="http://schemas.microsoft.com/office/drawing/2014/main" id="{224EAB99-3F01-4ACF-A190-9AC1EB9807E6}"/>
              </a:ext>
            </a:extLst>
          </p:cNvPr>
          <p:cNvSpPr/>
          <p:nvPr/>
        </p:nvSpPr>
        <p:spPr>
          <a:xfrm>
            <a:off x="6212684" y="3331988"/>
            <a:ext cx="2046643" cy="57606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Правильно!</a:t>
            </a:r>
          </a:p>
        </p:txBody>
      </p:sp>
      <p:sp>
        <p:nvSpPr>
          <p:cNvPr id="24" name="Управляющая кнопка: далее 23">
            <a:hlinkClick r:id="" action="ppaction://hlinkshowjump?jump=nextslide" highlightClick="1"/>
          </p:cNvPr>
          <p:cNvSpPr/>
          <p:nvPr/>
        </p:nvSpPr>
        <p:spPr>
          <a:xfrm>
            <a:off x="8400939" y="6313404"/>
            <a:ext cx="720080" cy="48099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6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="" xmlns:a16="http://schemas.microsoft.com/office/drawing/2014/main" id="{B991EFC2-BFE3-4FA9-806F-B69F2CF8AC4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3" y="188640"/>
            <a:ext cx="9004085" cy="648072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00034" y="285728"/>
            <a:ext cx="79296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Укажите варианты ответов, в которых дано верное объяснение написания выделенного слова.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B54C3A58-923B-44F4-A7CF-E49B8305C8BE}"/>
              </a:ext>
            </a:extLst>
          </p:cNvPr>
          <p:cNvSpPr/>
          <p:nvPr/>
        </p:nvSpPr>
        <p:spPr>
          <a:xfrm>
            <a:off x="411145" y="5566812"/>
            <a:ext cx="5000660" cy="8446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5.В  КНИГЕ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форме дательного падежа единственного числа имени существительного 1-го склонения пишется окончание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-Е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7DBA61BA-9E90-4731-ACCA-3A2B4BA5A26F}"/>
              </a:ext>
            </a:extLst>
          </p:cNvPr>
          <p:cNvSpPr/>
          <p:nvPr/>
        </p:nvSpPr>
        <p:spPr>
          <a:xfrm>
            <a:off x="433047" y="2123604"/>
            <a:ext cx="4978758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КРЫЖОВЕННОЕ (варенье)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 в суффиксе  прилагательного после шипящих под ударением пишется буква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О.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C1A80796-2D48-41A0-ADF3-A48E3630EFC4}"/>
              </a:ext>
            </a:extLst>
          </p:cNvPr>
          <p:cNvSpPr/>
          <p:nvPr/>
        </p:nvSpPr>
        <p:spPr>
          <a:xfrm>
            <a:off x="428596" y="3143248"/>
            <a:ext cx="4983209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3.БЕРЕЧЬ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на конце глагола в неопределённой форме после шипящих пишется буква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Ь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C1A80796-2D48-41A0-ADF3-A48E3630EFC4}"/>
              </a:ext>
            </a:extLst>
          </p:cNvPr>
          <p:cNvSpPr/>
          <p:nvPr/>
        </p:nvSpPr>
        <p:spPr>
          <a:xfrm>
            <a:off x="428596" y="4172405"/>
            <a:ext cx="4983209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4.ЗАГОРЕВШИЙ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написание безударной гласной в корне слова проверяется подбором родственного слова, в котором эта гласная находится под ударением.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C1A80796-2D48-41A0-ADF3-A48E3630EFC4}"/>
              </a:ext>
            </a:extLst>
          </p:cNvPr>
          <p:cNvSpPr/>
          <p:nvPr/>
        </p:nvSpPr>
        <p:spPr>
          <a:xfrm>
            <a:off x="428596" y="928670"/>
            <a:ext cx="4983209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1.СОКОЛИНАЯ  (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охота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в имени прилагательном, образованном от основы имени существительного с помощью суффикса –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пишется одна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: скругленные углы 9">
            <a:extLst>
              <a:ext uri="{FF2B5EF4-FFF2-40B4-BE49-F238E27FC236}">
                <a16:creationId xmlns="" xmlns:a16="http://schemas.microsoft.com/office/drawing/2014/main" id="{09EBAE08-9DC9-4925-8EAC-419A7CC55224}"/>
              </a:ext>
            </a:extLst>
          </p:cNvPr>
          <p:cNvSpPr/>
          <p:nvPr/>
        </p:nvSpPr>
        <p:spPr>
          <a:xfrm>
            <a:off x="6281904" y="2264200"/>
            <a:ext cx="2015644" cy="57606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Неправильно!</a:t>
            </a:r>
          </a:p>
        </p:txBody>
      </p:sp>
      <p:sp>
        <p:nvSpPr>
          <p:cNvPr id="14" name="Прямоугольник: скругленные углы 10">
            <a:extLst>
              <a:ext uri="{FF2B5EF4-FFF2-40B4-BE49-F238E27FC236}">
                <a16:creationId xmlns="" xmlns:a16="http://schemas.microsoft.com/office/drawing/2014/main" id="{224EAB99-3F01-4ACF-A190-9AC1EB9807E6}"/>
              </a:ext>
            </a:extLst>
          </p:cNvPr>
          <p:cNvSpPr/>
          <p:nvPr/>
        </p:nvSpPr>
        <p:spPr>
          <a:xfrm>
            <a:off x="6281904" y="1096706"/>
            <a:ext cx="2046643" cy="57606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Правильно!</a:t>
            </a:r>
          </a:p>
        </p:txBody>
      </p:sp>
      <p:sp>
        <p:nvSpPr>
          <p:cNvPr id="15" name="Прямоугольник: скругленные углы 10">
            <a:extLst>
              <a:ext uri="{FF2B5EF4-FFF2-40B4-BE49-F238E27FC236}">
                <a16:creationId xmlns="" xmlns:a16="http://schemas.microsoft.com/office/drawing/2014/main" id="{224EAB99-3F01-4ACF-A190-9AC1EB9807E6}"/>
              </a:ext>
            </a:extLst>
          </p:cNvPr>
          <p:cNvSpPr/>
          <p:nvPr/>
        </p:nvSpPr>
        <p:spPr>
          <a:xfrm>
            <a:off x="6281904" y="3274125"/>
            <a:ext cx="2046643" cy="57606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Правильно!</a:t>
            </a:r>
          </a:p>
        </p:txBody>
      </p:sp>
      <p:sp>
        <p:nvSpPr>
          <p:cNvPr id="16" name="Прямоугольник: скругленные углы 9">
            <a:extLst>
              <a:ext uri="{FF2B5EF4-FFF2-40B4-BE49-F238E27FC236}">
                <a16:creationId xmlns="" xmlns:a16="http://schemas.microsoft.com/office/drawing/2014/main" id="{09EBAE08-9DC9-4925-8EAC-419A7CC55224}"/>
              </a:ext>
            </a:extLst>
          </p:cNvPr>
          <p:cNvSpPr/>
          <p:nvPr/>
        </p:nvSpPr>
        <p:spPr>
          <a:xfrm>
            <a:off x="6297403" y="4324642"/>
            <a:ext cx="2015644" cy="57606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Неправильно!</a:t>
            </a:r>
          </a:p>
        </p:txBody>
      </p:sp>
      <p:sp>
        <p:nvSpPr>
          <p:cNvPr id="17" name="Прямоугольник: скругленные углы 9">
            <a:extLst>
              <a:ext uri="{FF2B5EF4-FFF2-40B4-BE49-F238E27FC236}">
                <a16:creationId xmlns="" xmlns:a16="http://schemas.microsoft.com/office/drawing/2014/main" id="{09EBAE08-9DC9-4925-8EAC-419A7CC55224}"/>
              </a:ext>
            </a:extLst>
          </p:cNvPr>
          <p:cNvSpPr/>
          <p:nvPr/>
        </p:nvSpPr>
        <p:spPr>
          <a:xfrm>
            <a:off x="6312903" y="5612763"/>
            <a:ext cx="2015644" cy="57606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Неправильно!</a:t>
            </a:r>
          </a:p>
        </p:txBody>
      </p:sp>
      <p:sp>
        <p:nvSpPr>
          <p:cNvPr id="18" name="Управляющая кнопка: далее 17">
            <a:hlinkClick r:id="" action="ppaction://hlinkshowjump?jump=nextslide" highlightClick="1"/>
          </p:cNvPr>
          <p:cNvSpPr/>
          <p:nvPr/>
        </p:nvSpPr>
        <p:spPr>
          <a:xfrm>
            <a:off x="8297548" y="6182282"/>
            <a:ext cx="720080" cy="48099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="" xmlns:a16="http://schemas.microsoft.com/office/drawing/2014/main" id="{B991EFC2-BFE3-4FA9-806F-B69F2CF8AC4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81" y="136176"/>
            <a:ext cx="8856984" cy="655904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00034" y="285728"/>
            <a:ext cx="79296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Укажите варианты ответов, в которых дано верное объяснение написания выделенного слова.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B54C3A58-923B-44F4-A7CF-E49B8305C8BE}"/>
              </a:ext>
            </a:extLst>
          </p:cNvPr>
          <p:cNvSpPr/>
          <p:nvPr/>
        </p:nvSpPr>
        <p:spPr>
          <a:xfrm>
            <a:off x="500034" y="928670"/>
            <a:ext cx="4857784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pPr marL="342900" indent="-342900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1.РАССКАЗАТЬ –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конце приставки перед буквой, обозначающёй глухой согласный звук, пишется  буква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B54C3A58-923B-44F4-A7CF-E49B8305C8BE}"/>
              </a:ext>
            </a:extLst>
          </p:cNvPr>
          <p:cNvSpPr/>
          <p:nvPr/>
        </p:nvSpPr>
        <p:spPr>
          <a:xfrm>
            <a:off x="500034" y="5357826"/>
            <a:ext cx="4857784" cy="9286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5.ГОЛУБОГЛАЗАЯ (девушка) –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сложное прилагательное, обозначающее оттенок цвета, пишется слитно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B54C3A58-923B-44F4-A7CF-E49B8305C8BE}"/>
              </a:ext>
            </a:extLst>
          </p:cNvPr>
          <p:cNvSpPr/>
          <p:nvPr/>
        </p:nvSpPr>
        <p:spPr>
          <a:xfrm>
            <a:off x="500034" y="3214686"/>
            <a:ext cx="4857784" cy="7858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ЦИФРА –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буква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обозначает мягкость предшествующего согласного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B54C3A58-923B-44F4-A7CF-E49B8305C8BE}"/>
              </a:ext>
            </a:extLst>
          </p:cNvPr>
          <p:cNvSpPr/>
          <p:nvPr/>
        </p:nvSpPr>
        <p:spPr>
          <a:xfrm>
            <a:off x="500034" y="4214818"/>
            <a:ext cx="4857784" cy="8446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4.УСКОРЯТЬ –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безударная гласная корня О проверяется  ударением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B54C3A58-923B-44F4-A7CF-E49B8305C8BE}"/>
              </a:ext>
            </a:extLst>
          </p:cNvPr>
          <p:cNvSpPr/>
          <p:nvPr/>
        </p:nvSpPr>
        <p:spPr>
          <a:xfrm>
            <a:off x="500034" y="2071678"/>
            <a:ext cx="4857784" cy="8446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.ПРЕЗИДЕНТ –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правописание приставки определяется её значением, близким к значению слова «очень».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="" xmlns:a16="http://schemas.microsoft.com/office/drawing/2014/main" id="{09EBAE08-9DC9-4925-8EAC-419A7CC55224}"/>
              </a:ext>
            </a:extLst>
          </p:cNvPr>
          <p:cNvSpPr/>
          <p:nvPr/>
        </p:nvSpPr>
        <p:spPr>
          <a:xfrm>
            <a:off x="6429388" y="2139665"/>
            <a:ext cx="2046642" cy="57606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Неправильно!</a:t>
            </a:r>
          </a:p>
        </p:txBody>
      </p:sp>
      <p:sp>
        <p:nvSpPr>
          <p:cNvPr id="11" name="Прямоугольник: скругленные углы 9">
            <a:extLst>
              <a:ext uri="{FF2B5EF4-FFF2-40B4-BE49-F238E27FC236}">
                <a16:creationId xmlns="" xmlns:a16="http://schemas.microsoft.com/office/drawing/2014/main" id="{09EBAE08-9DC9-4925-8EAC-419A7CC55224}"/>
              </a:ext>
            </a:extLst>
          </p:cNvPr>
          <p:cNvSpPr/>
          <p:nvPr/>
        </p:nvSpPr>
        <p:spPr>
          <a:xfrm>
            <a:off x="6429388" y="3357562"/>
            <a:ext cx="2046642" cy="57606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Неправильно!</a:t>
            </a:r>
          </a:p>
        </p:txBody>
      </p:sp>
      <p:sp>
        <p:nvSpPr>
          <p:cNvPr id="12" name="Прямоугольник: скругленные углы 9">
            <a:extLst>
              <a:ext uri="{FF2B5EF4-FFF2-40B4-BE49-F238E27FC236}">
                <a16:creationId xmlns="" xmlns:a16="http://schemas.microsoft.com/office/drawing/2014/main" id="{09EBAE08-9DC9-4925-8EAC-419A7CC55224}"/>
              </a:ext>
            </a:extLst>
          </p:cNvPr>
          <p:cNvSpPr/>
          <p:nvPr/>
        </p:nvSpPr>
        <p:spPr>
          <a:xfrm>
            <a:off x="6429388" y="5445224"/>
            <a:ext cx="2046642" cy="57606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Неправильно!</a:t>
            </a:r>
          </a:p>
        </p:txBody>
      </p:sp>
      <p:sp>
        <p:nvSpPr>
          <p:cNvPr id="14" name="Прямоугольник: скругленные углы 10">
            <a:extLst>
              <a:ext uri="{FF2B5EF4-FFF2-40B4-BE49-F238E27FC236}">
                <a16:creationId xmlns="" xmlns:a16="http://schemas.microsoft.com/office/drawing/2014/main" id="{224EAB99-3F01-4ACF-A190-9AC1EB9807E6}"/>
              </a:ext>
            </a:extLst>
          </p:cNvPr>
          <p:cNvSpPr/>
          <p:nvPr/>
        </p:nvSpPr>
        <p:spPr>
          <a:xfrm>
            <a:off x="6429387" y="1030881"/>
            <a:ext cx="2046643" cy="57606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Правильно!</a:t>
            </a:r>
          </a:p>
        </p:txBody>
      </p:sp>
      <p:sp>
        <p:nvSpPr>
          <p:cNvPr id="15" name="Прямоугольник: скругленные углы 10">
            <a:extLst>
              <a:ext uri="{FF2B5EF4-FFF2-40B4-BE49-F238E27FC236}">
                <a16:creationId xmlns="" xmlns:a16="http://schemas.microsoft.com/office/drawing/2014/main" id="{224EAB99-3F01-4ACF-A190-9AC1EB9807E6}"/>
              </a:ext>
            </a:extLst>
          </p:cNvPr>
          <p:cNvSpPr/>
          <p:nvPr/>
        </p:nvSpPr>
        <p:spPr>
          <a:xfrm>
            <a:off x="6429388" y="4320480"/>
            <a:ext cx="2046643" cy="57606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Правильно!</a:t>
            </a:r>
          </a:p>
        </p:txBody>
      </p:sp>
      <p:sp>
        <p:nvSpPr>
          <p:cNvPr id="16" name="Управляющая кнопка: далее 15">
            <a:hlinkClick r:id="" action="ppaction://hlinkshowjump?jump=nextslide" highlightClick="1"/>
          </p:cNvPr>
          <p:cNvSpPr/>
          <p:nvPr/>
        </p:nvSpPr>
        <p:spPr>
          <a:xfrm>
            <a:off x="8244408" y="6214224"/>
            <a:ext cx="720080" cy="48099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4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="" xmlns:a16="http://schemas.microsoft.com/office/drawing/2014/main" id="{B991EFC2-BFE3-4FA9-806F-B69F2CF8AC4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770275" cy="655272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14348" y="214290"/>
            <a:ext cx="7500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Укажите варианты ответов, в которых дано верное объяснение написания выделенного слова.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B54C3A58-923B-44F4-A7CF-E49B8305C8BE}"/>
              </a:ext>
            </a:extLst>
          </p:cNvPr>
          <p:cNvSpPr/>
          <p:nvPr/>
        </p:nvSpPr>
        <p:spPr>
          <a:xfrm>
            <a:off x="571472" y="928670"/>
            <a:ext cx="4857784" cy="9286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1.ЖАРЕННЫЙ (на масле) –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прилагательных с суффиксом –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ЕНН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пишется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НН.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B54C3A58-923B-44F4-A7CF-E49B8305C8BE}"/>
              </a:ext>
            </a:extLst>
          </p:cNvPr>
          <p:cNvSpPr/>
          <p:nvPr/>
        </p:nvSpPr>
        <p:spPr>
          <a:xfrm>
            <a:off x="571472" y="2000240"/>
            <a:ext cx="485778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2.В УЧЕНИИ (тяжело) – 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окончании существительного на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ИЕ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форме предложного падежа единственного числа пишется буква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И.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B54C3A58-923B-44F4-A7CF-E49B8305C8BE}"/>
              </a:ext>
            </a:extLst>
          </p:cNvPr>
          <p:cNvSpPr/>
          <p:nvPr/>
        </p:nvSpPr>
        <p:spPr>
          <a:xfrm>
            <a:off x="571472" y="3214686"/>
            <a:ext cx="4857784" cy="9286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3.СГУЩЁНКА –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суффиксе отглагольного существительного после шипящих пишется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пишется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буква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Ё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B54C3A58-923B-44F4-A7CF-E49B8305C8BE}"/>
              </a:ext>
            </a:extLst>
          </p:cNvPr>
          <p:cNvSpPr/>
          <p:nvPr/>
        </p:nvSpPr>
        <p:spPr>
          <a:xfrm>
            <a:off x="571472" y="4286256"/>
            <a:ext cx="4857784" cy="9286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4.ПРИКАСАТЬСЯ –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написание безударной чередующейся гласной в корне зависит от ударения.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B54C3A58-923B-44F4-A7CF-E49B8305C8BE}"/>
              </a:ext>
            </a:extLst>
          </p:cNvPr>
          <p:cNvSpPr/>
          <p:nvPr/>
        </p:nvSpPr>
        <p:spPr>
          <a:xfrm>
            <a:off x="571472" y="5429264"/>
            <a:ext cx="4857784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ПОЛ-ЛИМОНА –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пишется через дефис, так как после 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стоит буква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: скругленные углы 9">
            <a:extLst>
              <a:ext uri="{FF2B5EF4-FFF2-40B4-BE49-F238E27FC236}">
                <a16:creationId xmlns="" xmlns:a16="http://schemas.microsoft.com/office/drawing/2014/main" id="{09EBAE08-9DC9-4925-8EAC-419A7CC55224}"/>
              </a:ext>
            </a:extLst>
          </p:cNvPr>
          <p:cNvSpPr/>
          <p:nvPr/>
        </p:nvSpPr>
        <p:spPr>
          <a:xfrm>
            <a:off x="6357950" y="1142984"/>
            <a:ext cx="1979345" cy="57606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Неправильно!</a:t>
            </a:r>
          </a:p>
        </p:txBody>
      </p:sp>
      <p:sp>
        <p:nvSpPr>
          <p:cNvPr id="13" name="Прямоугольник: скругленные углы 9">
            <a:extLst>
              <a:ext uri="{FF2B5EF4-FFF2-40B4-BE49-F238E27FC236}">
                <a16:creationId xmlns="" xmlns:a16="http://schemas.microsoft.com/office/drawing/2014/main" id="{09EBAE08-9DC9-4925-8EAC-419A7CC55224}"/>
              </a:ext>
            </a:extLst>
          </p:cNvPr>
          <p:cNvSpPr/>
          <p:nvPr/>
        </p:nvSpPr>
        <p:spPr>
          <a:xfrm>
            <a:off x="6295831" y="4419501"/>
            <a:ext cx="1979345" cy="57606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Неправильно!</a:t>
            </a:r>
          </a:p>
        </p:txBody>
      </p:sp>
      <p:sp>
        <p:nvSpPr>
          <p:cNvPr id="14" name="Прямоугольник: скругленные углы 10">
            <a:extLst>
              <a:ext uri="{FF2B5EF4-FFF2-40B4-BE49-F238E27FC236}">
                <a16:creationId xmlns="" xmlns:a16="http://schemas.microsoft.com/office/drawing/2014/main" id="{224EAB99-3F01-4ACF-A190-9AC1EB9807E6}"/>
              </a:ext>
            </a:extLst>
          </p:cNvPr>
          <p:cNvSpPr/>
          <p:nvPr/>
        </p:nvSpPr>
        <p:spPr>
          <a:xfrm>
            <a:off x="6317004" y="2211103"/>
            <a:ext cx="2046643" cy="57606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Правильно!</a:t>
            </a:r>
          </a:p>
        </p:txBody>
      </p:sp>
      <p:sp>
        <p:nvSpPr>
          <p:cNvPr id="15" name="Прямоугольник: скругленные углы 10">
            <a:extLst>
              <a:ext uri="{FF2B5EF4-FFF2-40B4-BE49-F238E27FC236}">
                <a16:creationId xmlns="" xmlns:a16="http://schemas.microsoft.com/office/drawing/2014/main" id="{224EAB99-3F01-4ACF-A190-9AC1EB9807E6}"/>
              </a:ext>
            </a:extLst>
          </p:cNvPr>
          <p:cNvSpPr/>
          <p:nvPr/>
        </p:nvSpPr>
        <p:spPr>
          <a:xfrm>
            <a:off x="6290652" y="3214686"/>
            <a:ext cx="2046643" cy="57606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Правильно!</a:t>
            </a:r>
          </a:p>
        </p:txBody>
      </p:sp>
      <p:sp>
        <p:nvSpPr>
          <p:cNvPr id="16" name="Прямоугольник: скругленные углы 10">
            <a:extLst>
              <a:ext uri="{FF2B5EF4-FFF2-40B4-BE49-F238E27FC236}">
                <a16:creationId xmlns="" xmlns:a16="http://schemas.microsoft.com/office/drawing/2014/main" id="{224EAB99-3F01-4ACF-A190-9AC1EB9807E6}"/>
              </a:ext>
            </a:extLst>
          </p:cNvPr>
          <p:cNvSpPr/>
          <p:nvPr/>
        </p:nvSpPr>
        <p:spPr>
          <a:xfrm>
            <a:off x="6332543" y="5525385"/>
            <a:ext cx="2046643" cy="57606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Правильно!</a:t>
            </a:r>
          </a:p>
        </p:txBody>
      </p:sp>
      <p:sp>
        <p:nvSpPr>
          <p:cNvPr id="17" name="Управляющая кнопка: далее 16">
            <a:hlinkClick r:id="" action="ppaction://hlinkshowjump?jump=nextslide" highlightClick="1"/>
          </p:cNvPr>
          <p:cNvSpPr/>
          <p:nvPr/>
        </p:nvSpPr>
        <p:spPr>
          <a:xfrm>
            <a:off x="8229707" y="6214060"/>
            <a:ext cx="720080" cy="48099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="" xmlns:a16="http://schemas.microsoft.com/office/drawing/2014/main" id="{B991EFC2-BFE3-4FA9-806F-B69F2CF8AC4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88640"/>
            <a:ext cx="8784976" cy="648072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42910" y="285728"/>
            <a:ext cx="74295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Укажите варианты ответов, в которых дано верное объяснение написания выделенного слова.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: скругленные углы 9">
            <a:extLst>
              <a:ext uri="{FF2B5EF4-FFF2-40B4-BE49-F238E27FC236}">
                <a16:creationId xmlns="" xmlns:a16="http://schemas.microsoft.com/office/drawing/2014/main" id="{09EBAE08-9DC9-4925-8EAC-419A7CC55224}"/>
              </a:ext>
            </a:extLst>
          </p:cNvPr>
          <p:cNvSpPr/>
          <p:nvPr/>
        </p:nvSpPr>
        <p:spPr>
          <a:xfrm>
            <a:off x="6110179" y="2212298"/>
            <a:ext cx="2033721" cy="57606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Неправильно!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B54C3A58-923B-44F4-A7CF-E49B8305C8BE}"/>
              </a:ext>
            </a:extLst>
          </p:cNvPr>
          <p:cNvSpPr/>
          <p:nvPr/>
        </p:nvSpPr>
        <p:spPr>
          <a:xfrm>
            <a:off x="500034" y="928670"/>
            <a:ext cx="4929222" cy="9286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1.ПРИКРЕПИТЬ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  написание приставки определяется её значением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приближение, присоединение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B54C3A58-923B-44F4-A7CF-E49B8305C8BE}"/>
              </a:ext>
            </a:extLst>
          </p:cNvPr>
          <p:cNvSpPr/>
          <p:nvPr/>
        </p:nvSpPr>
        <p:spPr>
          <a:xfrm>
            <a:off x="500034" y="2000240"/>
            <a:ext cx="4929222" cy="10715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2.ЗАГОРЕВШИЙ –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написание безударной гласной в корне проверяется подбором формы слова, в котором эта гласная находится под ударением 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B54C3A58-923B-44F4-A7CF-E49B8305C8BE}"/>
              </a:ext>
            </a:extLst>
          </p:cNvPr>
          <p:cNvSpPr/>
          <p:nvPr/>
        </p:nvSpPr>
        <p:spPr>
          <a:xfrm>
            <a:off x="500034" y="3214687"/>
            <a:ext cx="4857784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3.СНЕЖОК  –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суффиксе существительного после шипящих под ударением пишется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: скругленные углы 10">
            <a:extLst>
              <a:ext uri="{FF2B5EF4-FFF2-40B4-BE49-F238E27FC236}">
                <a16:creationId xmlns="" xmlns:a16="http://schemas.microsoft.com/office/drawing/2014/main" id="{224EAB99-3F01-4ACF-A190-9AC1EB9807E6}"/>
              </a:ext>
            </a:extLst>
          </p:cNvPr>
          <p:cNvSpPr/>
          <p:nvPr/>
        </p:nvSpPr>
        <p:spPr>
          <a:xfrm>
            <a:off x="6110179" y="3325795"/>
            <a:ext cx="2046643" cy="57606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Правильно!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B54C3A58-923B-44F4-A7CF-E49B8305C8BE}"/>
              </a:ext>
            </a:extLst>
          </p:cNvPr>
          <p:cNvSpPr/>
          <p:nvPr/>
        </p:nvSpPr>
        <p:spPr>
          <a:xfrm>
            <a:off x="500034" y="4143380"/>
            <a:ext cx="4857784" cy="9286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4.ЗНАМЕНИ –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разносклоняемом существительном  пишется суффикс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–ЕН-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B54C3A58-923B-44F4-A7CF-E49B8305C8BE}"/>
              </a:ext>
            </a:extLst>
          </p:cNvPr>
          <p:cNvSpPr/>
          <p:nvPr/>
        </p:nvSpPr>
        <p:spPr>
          <a:xfrm>
            <a:off x="500034" y="5286388"/>
            <a:ext cx="4857784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.НЕ ГОТОВ –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глаголы с НЕ пишутся раздельно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: скругленные углы 9">
            <a:extLst>
              <a:ext uri="{FF2B5EF4-FFF2-40B4-BE49-F238E27FC236}">
                <a16:creationId xmlns="" xmlns:a16="http://schemas.microsoft.com/office/drawing/2014/main" id="{09EBAE08-9DC9-4925-8EAC-419A7CC55224}"/>
              </a:ext>
            </a:extLst>
          </p:cNvPr>
          <p:cNvSpPr/>
          <p:nvPr/>
        </p:nvSpPr>
        <p:spPr>
          <a:xfrm>
            <a:off x="6114378" y="5424704"/>
            <a:ext cx="2008987" cy="57606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Неправильно!</a:t>
            </a:r>
          </a:p>
        </p:txBody>
      </p:sp>
      <p:sp>
        <p:nvSpPr>
          <p:cNvPr id="15" name="Прямоугольник: скругленные углы 10">
            <a:extLst>
              <a:ext uri="{FF2B5EF4-FFF2-40B4-BE49-F238E27FC236}">
                <a16:creationId xmlns="" xmlns:a16="http://schemas.microsoft.com/office/drawing/2014/main" id="{224EAB99-3F01-4ACF-A190-9AC1EB9807E6}"/>
              </a:ext>
            </a:extLst>
          </p:cNvPr>
          <p:cNvSpPr/>
          <p:nvPr/>
        </p:nvSpPr>
        <p:spPr>
          <a:xfrm>
            <a:off x="6110179" y="4311207"/>
            <a:ext cx="2013186" cy="57606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Правильно!</a:t>
            </a:r>
          </a:p>
        </p:txBody>
      </p:sp>
      <p:sp>
        <p:nvSpPr>
          <p:cNvPr id="17" name="Прямоугольник: скругленные углы 10">
            <a:extLst>
              <a:ext uri="{FF2B5EF4-FFF2-40B4-BE49-F238E27FC236}">
                <a16:creationId xmlns="" xmlns:a16="http://schemas.microsoft.com/office/drawing/2014/main" id="{224EAB99-3F01-4ACF-A190-9AC1EB9807E6}"/>
              </a:ext>
            </a:extLst>
          </p:cNvPr>
          <p:cNvSpPr/>
          <p:nvPr/>
        </p:nvSpPr>
        <p:spPr>
          <a:xfrm>
            <a:off x="6110179" y="1033369"/>
            <a:ext cx="2046643" cy="57606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Правильно!</a:t>
            </a:r>
          </a:p>
        </p:txBody>
      </p:sp>
      <p:sp>
        <p:nvSpPr>
          <p:cNvPr id="18" name="Управляющая кнопка: далее 17">
            <a:hlinkClick r:id="" action="ppaction://hlinkshowjump?jump=nextslide" highlightClick="1"/>
          </p:cNvPr>
          <p:cNvSpPr/>
          <p:nvPr/>
        </p:nvSpPr>
        <p:spPr>
          <a:xfrm>
            <a:off x="8183264" y="6194604"/>
            <a:ext cx="720080" cy="48099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4" grpId="0" animBg="1"/>
      <p:bldP spid="15" grpId="0" animBg="1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645C30AF-276C-4570-8624-009512825BF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6613"/>
            <a:ext cx="8784976" cy="648274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00100" y="714356"/>
            <a:ext cx="750099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Использованные ресурсы: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Н.А. Сенина, С.В. Андреева . Русский язык . Подготовка к ОГЭ-2022 . ЛЕГИОН. Ростов-на-Дону . 2021</a:t>
            </a:r>
          </a:p>
          <a:p>
            <a:pPr marL="457200" indent="-457200">
              <a:buAutoNum type="arabicPeriod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  И.П.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Цыбулько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Т.Н. Малышева. ОГЭ. Русский язык: типовые экзаменационные варианты:36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варивнтов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Национальное образование. Москва.2021.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="" xmlns:a16="http://schemas.microsoft.com/office/drawing/2014/main" id="{B991EFC2-BFE3-4FA9-806F-B69F2CF8AC4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6613"/>
            <a:ext cx="8784976" cy="648274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64381" y="150345"/>
            <a:ext cx="72152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Орфографический анализ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B4EC99AD-47A4-484A-B464-688714E476FC}"/>
              </a:ext>
            </a:extLst>
          </p:cNvPr>
          <p:cNvSpPr txBox="1"/>
          <p:nvPr/>
        </p:nvSpPr>
        <p:spPr>
          <a:xfrm>
            <a:off x="323528" y="584071"/>
            <a:ext cx="86439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Укажите варианты ответов, в которых дано верное объяснение написания выделенного слова.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77210D7B-CC7B-4C80-96FE-22DB79753A37}"/>
              </a:ext>
            </a:extLst>
          </p:cNvPr>
          <p:cNvSpPr/>
          <p:nvPr/>
        </p:nvSpPr>
        <p:spPr>
          <a:xfrm>
            <a:off x="467544" y="1293635"/>
            <a:ext cx="482453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БЕРЕЖЁТ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– в корне пишется чередующаяся гласная Е, так как в слове отсутствует суффикс –А-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956C241D-12D4-4505-8422-A08D3336D373}"/>
              </a:ext>
            </a:extLst>
          </p:cNvPr>
          <p:cNvSpPr/>
          <p:nvPr/>
        </p:nvSpPr>
        <p:spPr>
          <a:xfrm>
            <a:off x="467544" y="2397261"/>
            <a:ext cx="482453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РЕШЁН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пример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) – НЕ с глаголами пишется раздельно.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83B6219A-5026-46EC-8278-85179C17AA52}"/>
              </a:ext>
            </a:extLst>
          </p:cNvPr>
          <p:cNvSpPr/>
          <p:nvPr/>
        </p:nvSpPr>
        <p:spPr>
          <a:xfrm>
            <a:off x="470180" y="3212855"/>
            <a:ext cx="4821899" cy="8234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ДЕВЧОНКА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в суффиксах имен существительных после шипящих под ударением пишется буква О.</a:t>
            </a:r>
          </a:p>
          <a:p>
            <a:endParaRPr lang="ru-RU" dirty="0"/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10F2F6F5-0A22-487C-A3D1-227DE3025C1B}"/>
              </a:ext>
            </a:extLst>
          </p:cNvPr>
          <p:cNvSpPr/>
          <p:nvPr/>
        </p:nvSpPr>
        <p:spPr>
          <a:xfrm>
            <a:off x="467544" y="4275864"/>
            <a:ext cx="4821898" cy="7251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ЧТОБЫ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не опоздать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) –  частица БЫ с местоимением ЧТО пишется слитно.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AD08D573-1AD2-431B-8246-5A2E1066CE74}"/>
              </a:ext>
            </a:extLst>
          </p:cNvPr>
          <p:cNvSpPr/>
          <p:nvPr/>
        </p:nvSpPr>
        <p:spPr>
          <a:xfrm>
            <a:off x="467544" y="5240544"/>
            <a:ext cx="4821898" cy="10435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КЛЕЯЩИЙ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(карандаш) – в действительном причастии настоящего времени, образованном от глагола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спряжения, пишется суффикс –ЯЩ -.</a:t>
            </a:r>
          </a:p>
          <a:p>
            <a:pPr algn="ctr"/>
            <a:endParaRPr lang="ru-RU" dirty="0"/>
          </a:p>
        </p:txBody>
      </p:sp>
      <p:sp>
        <p:nvSpPr>
          <p:cNvPr id="16" name="Прямоугольник: скругленные углы 10">
            <a:extLst>
              <a:ext uri="{FF2B5EF4-FFF2-40B4-BE49-F238E27FC236}">
                <a16:creationId xmlns="" xmlns:a16="http://schemas.microsoft.com/office/drawing/2014/main" id="{224EAB99-3F01-4ACF-A190-9AC1EB9807E6}"/>
              </a:ext>
            </a:extLst>
          </p:cNvPr>
          <p:cNvSpPr/>
          <p:nvPr/>
        </p:nvSpPr>
        <p:spPr>
          <a:xfrm>
            <a:off x="5938801" y="3404595"/>
            <a:ext cx="2046643" cy="57606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Правильно!</a:t>
            </a:r>
          </a:p>
        </p:txBody>
      </p:sp>
      <p:sp>
        <p:nvSpPr>
          <p:cNvPr id="17" name="Прямоугольник: скругленные углы 10">
            <a:extLst>
              <a:ext uri="{FF2B5EF4-FFF2-40B4-BE49-F238E27FC236}">
                <a16:creationId xmlns="" xmlns:a16="http://schemas.microsoft.com/office/drawing/2014/main" id="{224EAB99-3F01-4ACF-A190-9AC1EB9807E6}"/>
              </a:ext>
            </a:extLst>
          </p:cNvPr>
          <p:cNvSpPr/>
          <p:nvPr/>
        </p:nvSpPr>
        <p:spPr>
          <a:xfrm>
            <a:off x="5951677" y="5474270"/>
            <a:ext cx="2046643" cy="57606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Правильно!</a:t>
            </a:r>
          </a:p>
        </p:txBody>
      </p:sp>
      <p:sp>
        <p:nvSpPr>
          <p:cNvPr id="18" name="Прямоугольник: скругленные углы 9">
            <a:extLst>
              <a:ext uri="{FF2B5EF4-FFF2-40B4-BE49-F238E27FC236}">
                <a16:creationId xmlns="" xmlns:a16="http://schemas.microsoft.com/office/drawing/2014/main" id="{09EBAE08-9DC9-4925-8EAC-419A7CC55224}"/>
              </a:ext>
            </a:extLst>
          </p:cNvPr>
          <p:cNvSpPr/>
          <p:nvPr/>
        </p:nvSpPr>
        <p:spPr>
          <a:xfrm>
            <a:off x="5936276" y="1412776"/>
            <a:ext cx="2033721" cy="57606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Неправильно!</a:t>
            </a:r>
          </a:p>
        </p:txBody>
      </p:sp>
      <p:sp>
        <p:nvSpPr>
          <p:cNvPr id="23" name="Прямоугольник: скругленные углы 9">
            <a:extLst>
              <a:ext uri="{FF2B5EF4-FFF2-40B4-BE49-F238E27FC236}">
                <a16:creationId xmlns="" xmlns:a16="http://schemas.microsoft.com/office/drawing/2014/main" id="{09EBAE08-9DC9-4925-8EAC-419A7CC55224}"/>
              </a:ext>
            </a:extLst>
          </p:cNvPr>
          <p:cNvSpPr/>
          <p:nvPr/>
        </p:nvSpPr>
        <p:spPr>
          <a:xfrm>
            <a:off x="5929990" y="2431073"/>
            <a:ext cx="2033721" cy="57606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Неправильно!</a:t>
            </a:r>
          </a:p>
        </p:txBody>
      </p:sp>
      <p:sp>
        <p:nvSpPr>
          <p:cNvPr id="24" name="Прямоугольник: скругленные углы 9">
            <a:extLst>
              <a:ext uri="{FF2B5EF4-FFF2-40B4-BE49-F238E27FC236}">
                <a16:creationId xmlns="" xmlns:a16="http://schemas.microsoft.com/office/drawing/2014/main" id="{09EBAE08-9DC9-4925-8EAC-419A7CC55224}"/>
              </a:ext>
            </a:extLst>
          </p:cNvPr>
          <p:cNvSpPr/>
          <p:nvPr/>
        </p:nvSpPr>
        <p:spPr>
          <a:xfrm>
            <a:off x="5964599" y="4378117"/>
            <a:ext cx="2033721" cy="57606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Неправильно!</a:t>
            </a:r>
          </a:p>
        </p:txBody>
      </p:sp>
      <p:sp>
        <p:nvSpPr>
          <p:cNvPr id="25" name="Управляющая кнопка: далее 24">
            <a:hlinkClick r:id="" action="ppaction://hlinkshowjump?jump=nextslide" highlightClick="1"/>
          </p:cNvPr>
          <p:cNvSpPr/>
          <p:nvPr/>
        </p:nvSpPr>
        <p:spPr>
          <a:xfrm>
            <a:off x="8100392" y="6165304"/>
            <a:ext cx="720080" cy="48099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23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>
            <a:extLst>
              <a:ext uri="{FF2B5EF4-FFF2-40B4-BE49-F238E27FC236}">
                <a16:creationId xmlns="" xmlns:a16="http://schemas.microsoft.com/office/drawing/2014/main" id="{041F59C1-355C-4559-A86C-E5C725E874B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6613"/>
            <a:ext cx="8784976" cy="648274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39144" y="320607"/>
            <a:ext cx="78581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Укажите варианты ответов, в которых дано верное объяснение написания выделенного слова.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CFF1F998-1971-4B1B-9FA9-111FC27FAC5A}"/>
              </a:ext>
            </a:extLst>
          </p:cNvPr>
          <p:cNvSpPr/>
          <p:nvPr/>
        </p:nvSpPr>
        <p:spPr>
          <a:xfrm>
            <a:off x="467543" y="1329848"/>
            <a:ext cx="4752529" cy="799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СЕРЕБРЯНЫЙ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в суффиксе –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 имени прилагательного пишется одна буква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Н.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3D959FBE-FBF3-4D10-9EC0-DD8381FB3AFD}"/>
              </a:ext>
            </a:extLst>
          </p:cNvPr>
          <p:cNvSpPr/>
          <p:nvPr/>
        </p:nvSpPr>
        <p:spPr>
          <a:xfrm>
            <a:off x="467542" y="2307653"/>
            <a:ext cx="4752529" cy="799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ВЬЮГА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– после приставки, оканчивающейся на согласную, перед буквой 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Ю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пишется буква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Ь.</a:t>
            </a:r>
          </a:p>
          <a:p>
            <a:pPr algn="ctr"/>
            <a:endParaRPr lang="ru-RU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9BDFF327-B485-4258-A31C-C3588CA64A4B}"/>
              </a:ext>
            </a:extLst>
          </p:cNvPr>
          <p:cNvSpPr/>
          <p:nvPr/>
        </p:nvSpPr>
        <p:spPr>
          <a:xfrm>
            <a:off x="467542" y="3290123"/>
            <a:ext cx="4752529" cy="799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ВЗГЛЯНУВ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–  НЕ </a:t>
            </a:r>
            <a:r>
              <a:rPr lang="ru-RU" sz="1800">
                <a:latin typeface="Times New Roman" pitchFamily="18" charset="0"/>
                <a:cs typeface="Times New Roman" pitchFamily="18" charset="0"/>
              </a:rPr>
              <a:t>со 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словом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пишется раздельно, так как нельзя подобрать синоним без НЕ.</a:t>
            </a:r>
          </a:p>
          <a:p>
            <a:pPr algn="ctr"/>
            <a:endParaRPr lang="ru-RU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AC5F1731-F18F-4FE6-8CB0-CD07E7C7E3D0}"/>
              </a:ext>
            </a:extLst>
          </p:cNvPr>
          <p:cNvSpPr/>
          <p:nvPr/>
        </p:nvSpPr>
        <p:spPr>
          <a:xfrm>
            <a:off x="467542" y="4270623"/>
            <a:ext cx="4752528" cy="957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i="1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ИЗДАВНА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–  в наречиях, образованных от прилагательных с помощью приставки 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-, на конце пишется суффикс –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– .</a:t>
            </a:r>
          </a:p>
          <a:p>
            <a:pPr algn="ctr"/>
            <a:endParaRPr lang="ru-RU" i="1" dirty="0"/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1E0C4314-0CAC-498B-A119-53108E25BE95}"/>
              </a:ext>
            </a:extLst>
          </p:cNvPr>
          <p:cNvSpPr/>
          <p:nvPr/>
        </p:nvSpPr>
        <p:spPr>
          <a:xfrm>
            <a:off x="467542" y="5409484"/>
            <a:ext cx="4752528" cy="9916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ПРЕОБРАЗИТЬ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написание приставки определяется её значением, близким к значению приставки 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ПЕРЕ-.</a:t>
            </a:r>
          </a:p>
        </p:txBody>
      </p:sp>
      <p:sp>
        <p:nvSpPr>
          <p:cNvPr id="20" name="Прямоугольник: скругленные углы 10">
            <a:extLst>
              <a:ext uri="{FF2B5EF4-FFF2-40B4-BE49-F238E27FC236}">
                <a16:creationId xmlns="" xmlns:a16="http://schemas.microsoft.com/office/drawing/2014/main" id="{224EAB99-3F01-4ACF-A190-9AC1EB9807E6}"/>
              </a:ext>
            </a:extLst>
          </p:cNvPr>
          <p:cNvSpPr/>
          <p:nvPr/>
        </p:nvSpPr>
        <p:spPr>
          <a:xfrm>
            <a:off x="5939543" y="1491626"/>
            <a:ext cx="2046643" cy="57606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Правильно!</a:t>
            </a:r>
          </a:p>
        </p:txBody>
      </p:sp>
      <p:sp>
        <p:nvSpPr>
          <p:cNvPr id="21" name="Прямоугольник: скругленные углы 10">
            <a:extLst>
              <a:ext uri="{FF2B5EF4-FFF2-40B4-BE49-F238E27FC236}">
                <a16:creationId xmlns="" xmlns:a16="http://schemas.microsoft.com/office/drawing/2014/main" id="{224EAB99-3F01-4ACF-A190-9AC1EB9807E6}"/>
              </a:ext>
            </a:extLst>
          </p:cNvPr>
          <p:cNvSpPr/>
          <p:nvPr/>
        </p:nvSpPr>
        <p:spPr>
          <a:xfrm>
            <a:off x="5939543" y="4472610"/>
            <a:ext cx="2046643" cy="57606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Правильно!</a:t>
            </a:r>
          </a:p>
        </p:txBody>
      </p:sp>
      <p:sp>
        <p:nvSpPr>
          <p:cNvPr id="22" name="Прямоугольник: скругленные углы 10">
            <a:extLst>
              <a:ext uri="{FF2B5EF4-FFF2-40B4-BE49-F238E27FC236}">
                <a16:creationId xmlns="" xmlns:a16="http://schemas.microsoft.com/office/drawing/2014/main" id="{224EAB99-3F01-4ACF-A190-9AC1EB9807E6}"/>
              </a:ext>
            </a:extLst>
          </p:cNvPr>
          <p:cNvSpPr/>
          <p:nvPr/>
        </p:nvSpPr>
        <p:spPr>
          <a:xfrm>
            <a:off x="5939543" y="5589240"/>
            <a:ext cx="2046643" cy="57606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Правильно!</a:t>
            </a:r>
          </a:p>
        </p:txBody>
      </p:sp>
      <p:sp>
        <p:nvSpPr>
          <p:cNvPr id="23" name="Прямоугольник: скругленные углы 9">
            <a:extLst>
              <a:ext uri="{FF2B5EF4-FFF2-40B4-BE49-F238E27FC236}">
                <a16:creationId xmlns="" xmlns:a16="http://schemas.microsoft.com/office/drawing/2014/main" id="{09EBAE08-9DC9-4925-8EAC-419A7CC55224}"/>
              </a:ext>
            </a:extLst>
          </p:cNvPr>
          <p:cNvSpPr/>
          <p:nvPr/>
        </p:nvSpPr>
        <p:spPr>
          <a:xfrm>
            <a:off x="5912067" y="2419265"/>
            <a:ext cx="2033721" cy="57606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Неправильно!</a:t>
            </a:r>
          </a:p>
        </p:txBody>
      </p:sp>
      <p:sp>
        <p:nvSpPr>
          <p:cNvPr id="24" name="Прямоугольник: скругленные углы 9">
            <a:extLst>
              <a:ext uri="{FF2B5EF4-FFF2-40B4-BE49-F238E27FC236}">
                <a16:creationId xmlns="" xmlns:a16="http://schemas.microsoft.com/office/drawing/2014/main" id="{09EBAE08-9DC9-4925-8EAC-419A7CC55224}"/>
              </a:ext>
            </a:extLst>
          </p:cNvPr>
          <p:cNvSpPr/>
          <p:nvPr/>
        </p:nvSpPr>
        <p:spPr>
          <a:xfrm>
            <a:off x="5917686" y="3401735"/>
            <a:ext cx="2033721" cy="57606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Неправильно!</a:t>
            </a:r>
          </a:p>
        </p:txBody>
      </p:sp>
      <p:sp>
        <p:nvSpPr>
          <p:cNvPr id="25" name="Управляющая кнопка: далее 24">
            <a:hlinkClick r:id="" action="ppaction://hlinkshowjump?jump=nextslide" highlightClick="1"/>
          </p:cNvPr>
          <p:cNvSpPr/>
          <p:nvPr/>
        </p:nvSpPr>
        <p:spPr>
          <a:xfrm>
            <a:off x="8100392" y="6165304"/>
            <a:ext cx="720080" cy="48099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>
            <a:extLst>
              <a:ext uri="{FF2B5EF4-FFF2-40B4-BE49-F238E27FC236}">
                <a16:creationId xmlns="" xmlns:a16="http://schemas.microsoft.com/office/drawing/2014/main" id="{90EEF2DF-6574-4DA2-88FF-B6558580C6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6613"/>
            <a:ext cx="8784976" cy="648274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67544" y="332656"/>
            <a:ext cx="77768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Укажите варианты ответов, в которых дано верное объяснение написания выделенного слова.</a:t>
            </a:r>
          </a:p>
          <a:p>
            <a:endParaRPr lang="ru-RU" sz="2000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88C1D8A0-3CEB-44C9-BA34-03D514BDAC4B}"/>
              </a:ext>
            </a:extLst>
          </p:cNvPr>
          <p:cNvSpPr/>
          <p:nvPr/>
        </p:nvSpPr>
        <p:spPr>
          <a:xfrm>
            <a:off x="467544" y="1124744"/>
            <a:ext cx="4752528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ПО-ДЕРЕВЕНСКИ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наречие пишется  через дефис, потому что оно образовано от основы имени прилагательного при помощи приставки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 и суффикса –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И.</a:t>
            </a:r>
          </a:p>
          <a:p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49AEBB60-4198-4162-9822-121C11A4E6A8}"/>
              </a:ext>
            </a:extLst>
          </p:cNvPr>
          <p:cNvSpPr/>
          <p:nvPr/>
        </p:nvSpPr>
        <p:spPr>
          <a:xfrm>
            <a:off x="467544" y="2436743"/>
            <a:ext cx="4752528" cy="766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ПРИБИВАТЬ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к стене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) – написание приставки ПРИ- определяется её значением – неполнота действия. </a:t>
            </a:r>
          </a:p>
          <a:p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82048A84-B541-48B7-B955-8C801E54BB59}"/>
              </a:ext>
            </a:extLst>
          </p:cNvPr>
          <p:cNvSpPr/>
          <p:nvPr/>
        </p:nvSpPr>
        <p:spPr>
          <a:xfrm>
            <a:off x="467544" y="3390555"/>
            <a:ext cx="4752528" cy="766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ИЗУЧЕНЫ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до сих пор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) – раздельное написание частицы НЕ с причастием определяется наличием зависимого слова.</a:t>
            </a:r>
          </a:p>
          <a:p>
            <a:pPr algn="ctr"/>
            <a:endParaRPr lang="ru-RU" dirty="0"/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215FCA4F-B9EB-47E0-871F-3958CCBFF008}"/>
              </a:ext>
            </a:extLst>
          </p:cNvPr>
          <p:cNvSpPr/>
          <p:nvPr/>
        </p:nvSpPr>
        <p:spPr>
          <a:xfrm>
            <a:off x="467544" y="4385308"/>
            <a:ext cx="4752528" cy="10544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457200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КАМИННЫЙ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– в имени прилагательном, образованном от имен существительного с основой на –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с помощью суффикса –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-, пишется 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НН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93FCDD5A-C6B4-4034-9249-57DE9E1FF1E5}"/>
              </a:ext>
            </a:extLst>
          </p:cNvPr>
          <p:cNvSpPr/>
          <p:nvPr/>
        </p:nvSpPr>
        <p:spPr>
          <a:xfrm>
            <a:off x="467544" y="5668093"/>
            <a:ext cx="4752528" cy="7132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КООРПОРАЦИЯ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– в окончании имени существительного после Ц пишется буква И.</a:t>
            </a:r>
          </a:p>
          <a:p>
            <a:pPr algn="ctr"/>
            <a:endParaRPr lang="ru-RU" dirty="0"/>
          </a:p>
        </p:txBody>
      </p:sp>
      <p:sp>
        <p:nvSpPr>
          <p:cNvPr id="21" name="Прямоугольник: скругленные углы 10">
            <a:extLst>
              <a:ext uri="{FF2B5EF4-FFF2-40B4-BE49-F238E27FC236}">
                <a16:creationId xmlns="" xmlns:a16="http://schemas.microsoft.com/office/drawing/2014/main" id="{224EAB99-3F01-4ACF-A190-9AC1EB9807E6}"/>
              </a:ext>
            </a:extLst>
          </p:cNvPr>
          <p:cNvSpPr/>
          <p:nvPr/>
        </p:nvSpPr>
        <p:spPr>
          <a:xfrm>
            <a:off x="5938836" y="1316467"/>
            <a:ext cx="2046643" cy="57606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Правильно!</a:t>
            </a:r>
          </a:p>
        </p:txBody>
      </p:sp>
      <p:sp>
        <p:nvSpPr>
          <p:cNvPr id="22" name="Прямоугольник: скругленные углы 10">
            <a:extLst>
              <a:ext uri="{FF2B5EF4-FFF2-40B4-BE49-F238E27FC236}">
                <a16:creationId xmlns="" xmlns:a16="http://schemas.microsoft.com/office/drawing/2014/main" id="{224EAB99-3F01-4ACF-A190-9AC1EB9807E6}"/>
              </a:ext>
            </a:extLst>
          </p:cNvPr>
          <p:cNvSpPr/>
          <p:nvPr/>
        </p:nvSpPr>
        <p:spPr>
          <a:xfrm>
            <a:off x="5938836" y="4545243"/>
            <a:ext cx="2046643" cy="57606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Правильно!</a:t>
            </a:r>
          </a:p>
        </p:txBody>
      </p:sp>
      <p:sp>
        <p:nvSpPr>
          <p:cNvPr id="23" name="Прямоугольник: скругленные углы 9">
            <a:extLst>
              <a:ext uri="{FF2B5EF4-FFF2-40B4-BE49-F238E27FC236}">
                <a16:creationId xmlns="" xmlns:a16="http://schemas.microsoft.com/office/drawing/2014/main" id="{09EBAE08-9DC9-4925-8EAC-419A7CC55224}"/>
              </a:ext>
            </a:extLst>
          </p:cNvPr>
          <p:cNvSpPr/>
          <p:nvPr/>
        </p:nvSpPr>
        <p:spPr>
          <a:xfrm>
            <a:off x="5938836" y="2421125"/>
            <a:ext cx="2033721" cy="57606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Неправильно!</a:t>
            </a:r>
          </a:p>
        </p:txBody>
      </p:sp>
      <p:sp>
        <p:nvSpPr>
          <p:cNvPr id="24" name="Прямоугольник: скругленные углы 9">
            <a:extLst>
              <a:ext uri="{FF2B5EF4-FFF2-40B4-BE49-F238E27FC236}">
                <a16:creationId xmlns="" xmlns:a16="http://schemas.microsoft.com/office/drawing/2014/main" id="{09EBAE08-9DC9-4925-8EAC-419A7CC55224}"/>
              </a:ext>
            </a:extLst>
          </p:cNvPr>
          <p:cNvSpPr/>
          <p:nvPr/>
        </p:nvSpPr>
        <p:spPr>
          <a:xfrm>
            <a:off x="5938835" y="3424007"/>
            <a:ext cx="2033721" cy="57606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Неправильно!</a:t>
            </a:r>
          </a:p>
        </p:txBody>
      </p:sp>
      <p:sp>
        <p:nvSpPr>
          <p:cNvPr id="25" name="Прямоугольник: скругленные углы 9">
            <a:extLst>
              <a:ext uri="{FF2B5EF4-FFF2-40B4-BE49-F238E27FC236}">
                <a16:creationId xmlns="" xmlns:a16="http://schemas.microsoft.com/office/drawing/2014/main" id="{09EBAE08-9DC9-4925-8EAC-419A7CC55224}"/>
              </a:ext>
            </a:extLst>
          </p:cNvPr>
          <p:cNvSpPr/>
          <p:nvPr/>
        </p:nvSpPr>
        <p:spPr>
          <a:xfrm>
            <a:off x="5936682" y="5736678"/>
            <a:ext cx="2033721" cy="57606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Неправильно!</a:t>
            </a:r>
          </a:p>
        </p:txBody>
      </p:sp>
      <p:sp>
        <p:nvSpPr>
          <p:cNvPr id="26" name="Управляющая кнопка: далее 25">
            <a:hlinkClick r:id="" action="ppaction://hlinkshowjump?jump=nextslide" highlightClick="1"/>
          </p:cNvPr>
          <p:cNvSpPr/>
          <p:nvPr/>
        </p:nvSpPr>
        <p:spPr>
          <a:xfrm>
            <a:off x="8100392" y="6165304"/>
            <a:ext cx="720080" cy="48099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Рисунок 22">
            <a:extLst>
              <a:ext uri="{FF2B5EF4-FFF2-40B4-BE49-F238E27FC236}">
                <a16:creationId xmlns="" xmlns:a16="http://schemas.microsoft.com/office/drawing/2014/main" id="{AF900C3E-ED84-439E-AE7A-C178897791C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6613"/>
            <a:ext cx="8784976" cy="648274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596" y="349401"/>
            <a:ext cx="81439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Укажите варианты ответов, в которых дано верное объяснение написания выделенного слова.</a:t>
            </a:r>
          </a:p>
          <a:p>
            <a:pPr algn="ctr"/>
            <a:endParaRPr lang="ru-RU" sz="2000" dirty="0"/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6AC2C835-5117-4CA7-A54D-59835183ACE2}"/>
              </a:ext>
            </a:extLst>
          </p:cNvPr>
          <p:cNvSpPr/>
          <p:nvPr/>
        </p:nvSpPr>
        <p:spPr>
          <a:xfrm>
            <a:off x="428596" y="1156874"/>
            <a:ext cx="4810964" cy="10156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КНИГЕ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в форме дательного падежа единственного числа имени  существительного 1-го склонения пишется окончание-Е.</a:t>
            </a:r>
          </a:p>
          <a:p>
            <a:endParaRPr lang="ru-RU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2C329095-F611-41B1-9F01-7E5CEDD4452C}"/>
              </a:ext>
            </a:extLst>
          </p:cNvPr>
          <p:cNvSpPr/>
          <p:nvPr/>
        </p:nvSpPr>
        <p:spPr>
          <a:xfrm>
            <a:off x="428596" y="2442899"/>
            <a:ext cx="4810964" cy="766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КРЫЖОВЕННОЕ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варенье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– в суффиксе имени прилагательного после шипящих под ударением пишется буква О.</a:t>
            </a:r>
          </a:p>
          <a:p>
            <a:endParaRPr lang="ru-RU" dirty="0"/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05D27EAC-8CBF-4321-9ECD-083DE4E4CDE5}"/>
              </a:ext>
            </a:extLst>
          </p:cNvPr>
          <p:cNvSpPr/>
          <p:nvPr/>
        </p:nvSpPr>
        <p:spPr>
          <a:xfrm>
            <a:off x="428596" y="3396710"/>
            <a:ext cx="4810964" cy="7664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БЕРЕЧЬ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на конце глагола в неопределённой форме после шипящих пишется буква Ь.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2A0FDB74-39D3-4308-8B66-FE372977FAF2}"/>
              </a:ext>
            </a:extLst>
          </p:cNvPr>
          <p:cNvSpPr/>
          <p:nvPr/>
        </p:nvSpPr>
        <p:spPr>
          <a:xfrm>
            <a:off x="428596" y="4292412"/>
            <a:ext cx="4810964" cy="10149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ЗАГОРЕВШИЙ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написание безударной гласной в корне слова проверяется подбором родственного, в котором эта гласная находится под ударением.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B55468CC-99CF-4827-AD3B-FBA4AC840A59}"/>
              </a:ext>
            </a:extLst>
          </p:cNvPr>
          <p:cNvSpPr/>
          <p:nvPr/>
        </p:nvSpPr>
        <p:spPr>
          <a:xfrm>
            <a:off x="428596" y="5506858"/>
            <a:ext cx="4810964" cy="10078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СОКОЛИНАЯ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охота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– в имени прилагательном, образованном от основы имени существительного с помощью суффикса –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ИН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, пишется одна буква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Н.</a:t>
            </a:r>
          </a:p>
        </p:txBody>
      </p:sp>
      <p:sp>
        <p:nvSpPr>
          <p:cNvPr id="24" name="Прямоугольник: скругленные углы 10">
            <a:extLst>
              <a:ext uri="{FF2B5EF4-FFF2-40B4-BE49-F238E27FC236}">
                <a16:creationId xmlns="" xmlns:a16="http://schemas.microsoft.com/office/drawing/2014/main" id="{224EAB99-3F01-4ACF-A190-9AC1EB9807E6}"/>
              </a:ext>
            </a:extLst>
          </p:cNvPr>
          <p:cNvSpPr/>
          <p:nvPr/>
        </p:nvSpPr>
        <p:spPr>
          <a:xfrm>
            <a:off x="5938836" y="3462924"/>
            <a:ext cx="2046643" cy="57606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Правильно!</a:t>
            </a:r>
          </a:p>
        </p:txBody>
      </p:sp>
      <p:sp>
        <p:nvSpPr>
          <p:cNvPr id="25" name="Прямоугольник: скругленные углы 10">
            <a:extLst>
              <a:ext uri="{FF2B5EF4-FFF2-40B4-BE49-F238E27FC236}">
                <a16:creationId xmlns="" xmlns:a16="http://schemas.microsoft.com/office/drawing/2014/main" id="{224EAB99-3F01-4ACF-A190-9AC1EB9807E6}"/>
              </a:ext>
            </a:extLst>
          </p:cNvPr>
          <p:cNvSpPr/>
          <p:nvPr/>
        </p:nvSpPr>
        <p:spPr>
          <a:xfrm>
            <a:off x="5938836" y="5665076"/>
            <a:ext cx="2046643" cy="633763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Правильно!</a:t>
            </a:r>
          </a:p>
        </p:txBody>
      </p:sp>
      <p:sp>
        <p:nvSpPr>
          <p:cNvPr id="27" name="Прямоугольник: скругленные углы 9">
            <a:extLst>
              <a:ext uri="{FF2B5EF4-FFF2-40B4-BE49-F238E27FC236}">
                <a16:creationId xmlns="" xmlns:a16="http://schemas.microsoft.com/office/drawing/2014/main" id="{09EBAE08-9DC9-4925-8EAC-419A7CC55224}"/>
              </a:ext>
            </a:extLst>
          </p:cNvPr>
          <p:cNvSpPr/>
          <p:nvPr/>
        </p:nvSpPr>
        <p:spPr>
          <a:xfrm>
            <a:off x="5951758" y="1264162"/>
            <a:ext cx="2033721" cy="57606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Неправильно!</a:t>
            </a:r>
          </a:p>
        </p:txBody>
      </p:sp>
      <p:sp>
        <p:nvSpPr>
          <p:cNvPr id="28" name="Прямоугольник: скругленные углы 9">
            <a:extLst>
              <a:ext uri="{FF2B5EF4-FFF2-40B4-BE49-F238E27FC236}">
                <a16:creationId xmlns="" xmlns:a16="http://schemas.microsoft.com/office/drawing/2014/main" id="{09EBAE08-9DC9-4925-8EAC-419A7CC55224}"/>
              </a:ext>
            </a:extLst>
          </p:cNvPr>
          <p:cNvSpPr/>
          <p:nvPr/>
        </p:nvSpPr>
        <p:spPr>
          <a:xfrm>
            <a:off x="5955813" y="2442899"/>
            <a:ext cx="2033721" cy="57606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Неправильно!</a:t>
            </a:r>
          </a:p>
        </p:txBody>
      </p:sp>
      <p:sp>
        <p:nvSpPr>
          <p:cNvPr id="29" name="Прямоугольник: скругленные углы 9">
            <a:extLst>
              <a:ext uri="{FF2B5EF4-FFF2-40B4-BE49-F238E27FC236}">
                <a16:creationId xmlns="" xmlns:a16="http://schemas.microsoft.com/office/drawing/2014/main" id="{09EBAE08-9DC9-4925-8EAC-419A7CC55224}"/>
              </a:ext>
            </a:extLst>
          </p:cNvPr>
          <p:cNvSpPr/>
          <p:nvPr/>
        </p:nvSpPr>
        <p:spPr>
          <a:xfrm>
            <a:off x="5938836" y="4511856"/>
            <a:ext cx="2033721" cy="57606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Неправильно!</a:t>
            </a:r>
          </a:p>
        </p:txBody>
      </p:sp>
      <p:sp>
        <p:nvSpPr>
          <p:cNvPr id="30" name="Управляющая кнопка: далее 29">
            <a:hlinkClick r:id="" action="ppaction://hlinkshowjump?jump=nextslide" highlightClick="1"/>
          </p:cNvPr>
          <p:cNvSpPr/>
          <p:nvPr/>
        </p:nvSpPr>
        <p:spPr>
          <a:xfrm>
            <a:off x="8100392" y="6165304"/>
            <a:ext cx="720080" cy="48099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7" grpId="0" animBg="1"/>
      <p:bldP spid="28" grpId="0" animBg="1"/>
      <p:bldP spid="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="" xmlns:a16="http://schemas.microsoft.com/office/drawing/2014/main" id="{6B2A6F7E-3A04-45B2-ABCD-2BD898E342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6613"/>
            <a:ext cx="8784976" cy="6482748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80160966-3ED7-4F4D-9F37-0807540A287B}"/>
              </a:ext>
            </a:extLst>
          </p:cNvPr>
          <p:cNvSpPr/>
          <p:nvPr/>
        </p:nvSpPr>
        <p:spPr>
          <a:xfrm>
            <a:off x="435496" y="1283836"/>
            <a:ext cx="4856584" cy="7564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ГОТОВ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к работе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– НЕ с глаголом всегда пишется раздельно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4BEA406C-4E77-45D7-84FB-06FEED7415C0}"/>
              </a:ext>
            </a:extLst>
          </p:cNvPr>
          <p:cNvSpPr/>
          <p:nvPr/>
        </p:nvSpPr>
        <p:spPr>
          <a:xfrm>
            <a:off x="435496" y="2286401"/>
            <a:ext cx="4856584" cy="699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1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УЛЫБЧИВЫЙ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–  в безударном положении в имени прилагательном пишется суффикс –ИВ – </a:t>
            </a:r>
          </a:p>
          <a:p>
            <a:endParaRPr lang="ru-RU" sz="1700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5CD5A822-3FEA-44C1-806F-FFD209B891F7}"/>
              </a:ext>
            </a:extLst>
          </p:cNvPr>
          <p:cNvSpPr/>
          <p:nvPr/>
        </p:nvSpPr>
        <p:spPr>
          <a:xfrm>
            <a:off x="435496" y="3227772"/>
            <a:ext cx="4856584" cy="7979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ЗАМОЧЕК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в имени существительном пишется суффикс – ЕК – , так как при склонении слова гласная Е выпадает.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D46B5B2F-3D71-46F0-A3D2-8048C17EE026}"/>
              </a:ext>
            </a:extLst>
          </p:cNvPr>
          <p:cNvSpPr/>
          <p:nvPr/>
        </p:nvSpPr>
        <p:spPr>
          <a:xfrm>
            <a:off x="435496" y="4267190"/>
            <a:ext cx="4856584" cy="11265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БРОШЕННЫЙ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камень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– в страдательных причастиях прошедшего времени, образованных от глаголов совершенного вида, пишется НН.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7EEED759-9F6E-4D9E-BE93-71F5900CA7F3}"/>
              </a:ext>
            </a:extLst>
          </p:cNvPr>
          <p:cNvSpPr/>
          <p:nvPr/>
        </p:nvSpPr>
        <p:spPr>
          <a:xfrm>
            <a:off x="435496" y="5643050"/>
            <a:ext cx="4856584" cy="6325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ДЫШИШЬ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в окончаниях глаголов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спряжения пишется буква И.</a:t>
            </a:r>
          </a:p>
        </p:txBody>
      </p:sp>
      <p:sp>
        <p:nvSpPr>
          <p:cNvPr id="16" name="Прямоугольник: скругленные углы 10">
            <a:extLst>
              <a:ext uri="{FF2B5EF4-FFF2-40B4-BE49-F238E27FC236}">
                <a16:creationId xmlns="" xmlns:a16="http://schemas.microsoft.com/office/drawing/2014/main" id="{224EAB99-3F01-4ACF-A190-9AC1EB9807E6}"/>
              </a:ext>
            </a:extLst>
          </p:cNvPr>
          <p:cNvSpPr/>
          <p:nvPr/>
        </p:nvSpPr>
        <p:spPr>
          <a:xfrm>
            <a:off x="6104961" y="3291639"/>
            <a:ext cx="2046643" cy="57606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Правильно!</a:t>
            </a:r>
          </a:p>
        </p:txBody>
      </p:sp>
      <p:sp>
        <p:nvSpPr>
          <p:cNvPr id="17" name="Прямоугольник: скругленные углы 10">
            <a:extLst>
              <a:ext uri="{FF2B5EF4-FFF2-40B4-BE49-F238E27FC236}">
                <a16:creationId xmlns="" xmlns:a16="http://schemas.microsoft.com/office/drawing/2014/main" id="{224EAB99-3F01-4ACF-A190-9AC1EB9807E6}"/>
              </a:ext>
            </a:extLst>
          </p:cNvPr>
          <p:cNvSpPr/>
          <p:nvPr/>
        </p:nvSpPr>
        <p:spPr>
          <a:xfrm>
            <a:off x="6104962" y="4462241"/>
            <a:ext cx="2046643" cy="57606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Правильно!</a:t>
            </a:r>
          </a:p>
        </p:txBody>
      </p:sp>
      <p:sp>
        <p:nvSpPr>
          <p:cNvPr id="18" name="Прямоугольник: скругленные углы 10">
            <a:extLst>
              <a:ext uri="{FF2B5EF4-FFF2-40B4-BE49-F238E27FC236}">
                <a16:creationId xmlns="" xmlns:a16="http://schemas.microsoft.com/office/drawing/2014/main" id="{224EAB99-3F01-4ACF-A190-9AC1EB9807E6}"/>
              </a:ext>
            </a:extLst>
          </p:cNvPr>
          <p:cNvSpPr/>
          <p:nvPr/>
        </p:nvSpPr>
        <p:spPr>
          <a:xfrm>
            <a:off x="6104962" y="5643050"/>
            <a:ext cx="2046643" cy="57606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Правильно!</a:t>
            </a:r>
          </a:p>
        </p:txBody>
      </p:sp>
      <p:sp>
        <p:nvSpPr>
          <p:cNvPr id="19" name="Прямоугольник: скругленные углы 9">
            <a:extLst>
              <a:ext uri="{FF2B5EF4-FFF2-40B4-BE49-F238E27FC236}">
                <a16:creationId xmlns="" xmlns:a16="http://schemas.microsoft.com/office/drawing/2014/main" id="{09EBAE08-9DC9-4925-8EAC-419A7CC55224}"/>
              </a:ext>
            </a:extLst>
          </p:cNvPr>
          <p:cNvSpPr/>
          <p:nvPr/>
        </p:nvSpPr>
        <p:spPr>
          <a:xfrm>
            <a:off x="6095817" y="1374041"/>
            <a:ext cx="2033721" cy="57606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Неправильно!</a:t>
            </a:r>
          </a:p>
        </p:txBody>
      </p:sp>
      <p:sp>
        <p:nvSpPr>
          <p:cNvPr id="20" name="Прямоугольник: скругленные углы 9">
            <a:extLst>
              <a:ext uri="{FF2B5EF4-FFF2-40B4-BE49-F238E27FC236}">
                <a16:creationId xmlns="" xmlns:a16="http://schemas.microsoft.com/office/drawing/2014/main" id="{09EBAE08-9DC9-4925-8EAC-419A7CC55224}"/>
              </a:ext>
            </a:extLst>
          </p:cNvPr>
          <p:cNvSpPr/>
          <p:nvPr/>
        </p:nvSpPr>
        <p:spPr>
          <a:xfrm>
            <a:off x="6095816" y="2305587"/>
            <a:ext cx="2033721" cy="57606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Неправильно!</a:t>
            </a:r>
          </a:p>
        </p:txBody>
      </p:sp>
      <p:sp>
        <p:nvSpPr>
          <p:cNvPr id="21" name="Управляющая кнопка: далее 20">
            <a:hlinkClick r:id="" action="ppaction://hlinkshowjump?jump=nextslide" highlightClick="1"/>
          </p:cNvPr>
          <p:cNvSpPr/>
          <p:nvPr/>
        </p:nvSpPr>
        <p:spPr>
          <a:xfrm>
            <a:off x="8100392" y="6165304"/>
            <a:ext cx="720080" cy="48099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835696" y="201413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Укажите варианты ответов, в которых дано верное объяснение написания выделенного слова.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>
            <a:extLst>
              <a:ext uri="{FF2B5EF4-FFF2-40B4-BE49-F238E27FC236}">
                <a16:creationId xmlns="" xmlns:a16="http://schemas.microsoft.com/office/drawing/2014/main" id="{63A0A9F3-349E-46F4-945C-077A73D54F6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6613"/>
            <a:ext cx="8784976" cy="648274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596" y="404664"/>
            <a:ext cx="80724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Укажите варианты ответов, в которых дано верное объяснение написания выделенного слова.</a:t>
            </a:r>
          </a:p>
          <a:p>
            <a:endParaRPr lang="ru-RU" sz="2000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F776B8F7-2606-4A2A-B86D-EC4010752A45}"/>
              </a:ext>
            </a:extLst>
          </p:cNvPr>
          <p:cNvSpPr txBox="1"/>
          <p:nvPr/>
        </p:nvSpPr>
        <p:spPr>
          <a:xfrm>
            <a:off x="642910" y="1500174"/>
            <a:ext cx="71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D85AF5BA-9AA4-4D0F-BF9E-C81246B86393}"/>
              </a:ext>
            </a:extLst>
          </p:cNvPr>
          <p:cNvSpPr/>
          <p:nvPr/>
        </p:nvSpPr>
        <p:spPr>
          <a:xfrm>
            <a:off x="428596" y="1374042"/>
            <a:ext cx="4791476" cy="7564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БЕССМЕРТНЫЙ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на конце приставки перед буквой, обозначающий глухой согласный звук, пишется буква С.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169C8546-5665-49EE-AF6D-31EAF090A435}"/>
              </a:ext>
            </a:extLst>
          </p:cNvPr>
          <p:cNvSpPr/>
          <p:nvPr/>
        </p:nvSpPr>
        <p:spPr>
          <a:xfrm>
            <a:off x="428596" y="2376607"/>
            <a:ext cx="4791476" cy="7564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1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НАПИСАНА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700" i="1" dirty="0">
                <a:latin typeface="Times New Roman" pitchFamily="18" charset="0"/>
                <a:cs typeface="Times New Roman" pitchFamily="18" charset="0"/>
              </a:rPr>
              <a:t>история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) – в краткой форме имени прилагательного пишется столько же Н, сколько и в полной форме этого прилагательного.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254414C1-14A2-4029-9143-7D2FD46113FA}"/>
              </a:ext>
            </a:extLst>
          </p:cNvPr>
          <p:cNvSpPr/>
          <p:nvPr/>
        </p:nvSpPr>
        <p:spPr>
          <a:xfrm>
            <a:off x="428596" y="3317978"/>
            <a:ext cx="4791476" cy="7979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1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РАЗГОРАТЬСЯ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– написание безударной чередующейся гласной в корне слова зависит от его лексического значения.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F17B8C70-FAD6-49DA-987A-7A9C040D44DD}"/>
              </a:ext>
            </a:extLst>
          </p:cNvPr>
          <p:cNvSpPr/>
          <p:nvPr/>
        </p:nvSpPr>
        <p:spPr>
          <a:xfrm>
            <a:off x="428596" y="4357396"/>
            <a:ext cx="4791476" cy="9913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4.(</a:t>
            </a:r>
            <a:r>
              <a:rPr lang="ru-RU" sz="1700" i="1" dirty="0">
                <a:latin typeface="Times New Roman" pitchFamily="18" charset="0"/>
                <a:cs typeface="Times New Roman" pitchFamily="18" charset="0"/>
              </a:rPr>
              <a:t>много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– в форме множественного числа имени существительного3-го склонения после шипящих буква Ь не пишется.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181751D2-E54A-4DBB-B721-7596F8F46B70}"/>
              </a:ext>
            </a:extLst>
          </p:cNvPr>
          <p:cNvSpPr/>
          <p:nvPr/>
        </p:nvSpPr>
        <p:spPr>
          <a:xfrm>
            <a:off x="428596" y="5590259"/>
            <a:ext cx="4791476" cy="9913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5.(</a:t>
            </a:r>
            <a:r>
              <a:rPr lang="ru-RU" sz="1700" i="1" dirty="0">
                <a:latin typeface="Times New Roman" pitchFamily="18" charset="0"/>
                <a:cs typeface="Times New Roman" pitchFamily="18" charset="0"/>
              </a:rPr>
              <a:t>написал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– ЛАТЫНИ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– наречие пишется через дефис, потому что оно образовано от основы имени прилагательного при помощи приставки </a:t>
            </a:r>
            <a:r>
              <a:rPr lang="ru-RU" sz="1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ПО-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и суффикса –</a:t>
            </a:r>
            <a:r>
              <a:rPr lang="ru-RU" sz="1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Н.</a:t>
            </a:r>
          </a:p>
        </p:txBody>
      </p:sp>
      <p:sp>
        <p:nvSpPr>
          <p:cNvPr id="17" name="Прямоугольник: скругленные углы 10">
            <a:extLst>
              <a:ext uri="{FF2B5EF4-FFF2-40B4-BE49-F238E27FC236}">
                <a16:creationId xmlns="" xmlns:a16="http://schemas.microsoft.com/office/drawing/2014/main" id="{224EAB99-3F01-4ACF-A190-9AC1EB9807E6}"/>
              </a:ext>
            </a:extLst>
          </p:cNvPr>
          <p:cNvSpPr/>
          <p:nvPr/>
        </p:nvSpPr>
        <p:spPr>
          <a:xfrm>
            <a:off x="5891519" y="5797911"/>
            <a:ext cx="2046643" cy="57606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Правильно!</a:t>
            </a:r>
          </a:p>
        </p:txBody>
      </p:sp>
      <p:sp>
        <p:nvSpPr>
          <p:cNvPr id="18" name="Прямоугольник: скругленные углы 10">
            <a:extLst>
              <a:ext uri="{FF2B5EF4-FFF2-40B4-BE49-F238E27FC236}">
                <a16:creationId xmlns="" xmlns:a16="http://schemas.microsoft.com/office/drawing/2014/main" id="{224EAB99-3F01-4ACF-A190-9AC1EB9807E6}"/>
              </a:ext>
            </a:extLst>
          </p:cNvPr>
          <p:cNvSpPr/>
          <p:nvPr/>
        </p:nvSpPr>
        <p:spPr>
          <a:xfrm>
            <a:off x="5891519" y="1487390"/>
            <a:ext cx="2046643" cy="57606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Правильно!</a:t>
            </a:r>
          </a:p>
        </p:txBody>
      </p:sp>
      <p:sp>
        <p:nvSpPr>
          <p:cNvPr id="19" name="Прямоугольник: скругленные углы 9">
            <a:extLst>
              <a:ext uri="{FF2B5EF4-FFF2-40B4-BE49-F238E27FC236}">
                <a16:creationId xmlns="" xmlns:a16="http://schemas.microsoft.com/office/drawing/2014/main" id="{09EBAE08-9DC9-4925-8EAC-419A7CC55224}"/>
              </a:ext>
            </a:extLst>
          </p:cNvPr>
          <p:cNvSpPr/>
          <p:nvPr/>
        </p:nvSpPr>
        <p:spPr>
          <a:xfrm>
            <a:off x="5891519" y="2443303"/>
            <a:ext cx="2033721" cy="57606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Неправильно!</a:t>
            </a:r>
          </a:p>
        </p:txBody>
      </p:sp>
      <p:sp>
        <p:nvSpPr>
          <p:cNvPr id="20" name="Прямоугольник: скругленные углы 9">
            <a:extLst>
              <a:ext uri="{FF2B5EF4-FFF2-40B4-BE49-F238E27FC236}">
                <a16:creationId xmlns="" xmlns:a16="http://schemas.microsoft.com/office/drawing/2014/main" id="{09EBAE08-9DC9-4925-8EAC-419A7CC55224}"/>
              </a:ext>
            </a:extLst>
          </p:cNvPr>
          <p:cNvSpPr/>
          <p:nvPr/>
        </p:nvSpPr>
        <p:spPr>
          <a:xfrm>
            <a:off x="5897979" y="3451592"/>
            <a:ext cx="2033721" cy="57606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Неправильно!</a:t>
            </a:r>
          </a:p>
        </p:txBody>
      </p:sp>
      <p:sp>
        <p:nvSpPr>
          <p:cNvPr id="21" name="Прямоугольник: скругленные углы 9">
            <a:extLst>
              <a:ext uri="{FF2B5EF4-FFF2-40B4-BE49-F238E27FC236}">
                <a16:creationId xmlns="" xmlns:a16="http://schemas.microsoft.com/office/drawing/2014/main" id="{09EBAE08-9DC9-4925-8EAC-419A7CC55224}"/>
              </a:ext>
            </a:extLst>
          </p:cNvPr>
          <p:cNvSpPr/>
          <p:nvPr/>
        </p:nvSpPr>
        <p:spPr>
          <a:xfrm>
            <a:off x="5880041" y="4553966"/>
            <a:ext cx="2033721" cy="57606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Неправильно!</a:t>
            </a:r>
          </a:p>
        </p:txBody>
      </p:sp>
      <p:sp>
        <p:nvSpPr>
          <p:cNvPr id="22" name="Управляющая кнопка: далее 21">
            <a:hlinkClick r:id="" action="ppaction://hlinkshowjump?jump=nextslide" highlightClick="1"/>
          </p:cNvPr>
          <p:cNvSpPr/>
          <p:nvPr/>
        </p:nvSpPr>
        <p:spPr>
          <a:xfrm>
            <a:off x="8100392" y="6165304"/>
            <a:ext cx="720080" cy="48099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="" xmlns:a16="http://schemas.microsoft.com/office/drawing/2014/main" id="{BFC97776-FF66-4119-AD95-DA7554D1278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6613"/>
            <a:ext cx="8784976" cy="648274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596" y="357166"/>
            <a:ext cx="82868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Укажите варианты ответов, в которых дано верное объяснение написания выделенного слова.</a:t>
            </a:r>
          </a:p>
          <a:p>
            <a:endParaRPr lang="ru-RU" sz="2000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8B08025-3EAB-4B24-B7A5-C2D95BEE2C48}"/>
              </a:ext>
            </a:extLst>
          </p:cNvPr>
          <p:cNvSpPr txBox="1"/>
          <p:nvPr/>
        </p:nvSpPr>
        <p:spPr>
          <a:xfrm>
            <a:off x="642910" y="1500174"/>
            <a:ext cx="71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B54C3A58-923B-44F4-A7CF-E49B8305C8BE}"/>
              </a:ext>
            </a:extLst>
          </p:cNvPr>
          <p:cNvSpPr/>
          <p:nvPr/>
        </p:nvSpPr>
        <p:spPr>
          <a:xfrm>
            <a:off x="428596" y="1374042"/>
            <a:ext cx="4791476" cy="7564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ОТБЕРУ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 на конце приставки перед глухими согласным пишется буква Т.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7DBA61BA-9E90-4731-ACCA-3A2B4BA5A26F}"/>
              </a:ext>
            </a:extLst>
          </p:cNvPr>
          <p:cNvSpPr/>
          <p:nvPr/>
        </p:nvSpPr>
        <p:spPr>
          <a:xfrm>
            <a:off x="428596" y="2376607"/>
            <a:ext cx="4791476" cy="699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.НЕ РАД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 встрече) –  НЕ с глаголами пишется раздельно.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C1A80796-2D48-41A0-ADF3-A48E3630EFC4}"/>
              </a:ext>
            </a:extLst>
          </p:cNvPr>
          <p:cNvSpPr/>
          <p:nvPr/>
        </p:nvSpPr>
        <p:spPr>
          <a:xfrm>
            <a:off x="428596" y="3317978"/>
            <a:ext cx="4791476" cy="7979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ГЛИНЯНЫЙ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в суффиксе –ЯН – имени прилагательного пишется одна буква Н.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0A87882F-B76B-4A21-A108-B410C29A9477}"/>
              </a:ext>
            </a:extLst>
          </p:cNvPr>
          <p:cNvSpPr/>
          <p:nvPr/>
        </p:nvSpPr>
        <p:spPr>
          <a:xfrm>
            <a:off x="428596" y="4357396"/>
            <a:ext cx="4791476" cy="8718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КАРМАШЕК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 в суффиксе существительного пишется буква Е, так как при склонении слова этот гласный выпадает.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71A4C38D-6B2E-4F06-AAC0-C30DB7307F4C}"/>
              </a:ext>
            </a:extLst>
          </p:cNvPr>
          <p:cNvSpPr/>
          <p:nvPr/>
        </p:nvSpPr>
        <p:spPr>
          <a:xfrm>
            <a:off x="428596" y="5470695"/>
            <a:ext cx="4929222" cy="1030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ЧИСТЯЩИЙ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(порошок)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действительном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причастии настоящего времени, образованном от глагола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спряжения, пишется суффикс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ЯЩ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.</a:t>
            </a:r>
          </a:p>
        </p:txBody>
      </p:sp>
      <p:sp>
        <p:nvSpPr>
          <p:cNvPr id="16" name="Прямоугольник: скругленные углы 9">
            <a:extLst>
              <a:ext uri="{FF2B5EF4-FFF2-40B4-BE49-F238E27FC236}">
                <a16:creationId xmlns="" xmlns:a16="http://schemas.microsoft.com/office/drawing/2014/main" id="{09EBAE08-9DC9-4925-8EAC-419A7CC55224}"/>
              </a:ext>
            </a:extLst>
          </p:cNvPr>
          <p:cNvSpPr/>
          <p:nvPr/>
        </p:nvSpPr>
        <p:spPr>
          <a:xfrm>
            <a:off x="6095816" y="2305587"/>
            <a:ext cx="2033721" cy="57606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Неправильно!</a:t>
            </a:r>
          </a:p>
        </p:txBody>
      </p:sp>
      <p:sp>
        <p:nvSpPr>
          <p:cNvPr id="17" name="Прямоугольник: скругленные углы 9">
            <a:extLst>
              <a:ext uri="{FF2B5EF4-FFF2-40B4-BE49-F238E27FC236}">
                <a16:creationId xmlns="" xmlns:a16="http://schemas.microsoft.com/office/drawing/2014/main" id="{09EBAE08-9DC9-4925-8EAC-419A7CC55224}"/>
              </a:ext>
            </a:extLst>
          </p:cNvPr>
          <p:cNvSpPr/>
          <p:nvPr/>
        </p:nvSpPr>
        <p:spPr>
          <a:xfrm>
            <a:off x="6060018" y="1484504"/>
            <a:ext cx="2082441" cy="57606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Неправильно!</a:t>
            </a:r>
          </a:p>
        </p:txBody>
      </p:sp>
      <p:sp>
        <p:nvSpPr>
          <p:cNvPr id="18" name="Прямоугольник: скругленные углы 10">
            <a:extLst>
              <a:ext uri="{FF2B5EF4-FFF2-40B4-BE49-F238E27FC236}">
                <a16:creationId xmlns="" xmlns:a16="http://schemas.microsoft.com/office/drawing/2014/main" id="{224EAB99-3F01-4ACF-A190-9AC1EB9807E6}"/>
              </a:ext>
            </a:extLst>
          </p:cNvPr>
          <p:cNvSpPr/>
          <p:nvPr/>
        </p:nvSpPr>
        <p:spPr>
          <a:xfrm>
            <a:off x="6095816" y="3468372"/>
            <a:ext cx="2033721" cy="57606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Правильно!</a:t>
            </a:r>
          </a:p>
        </p:txBody>
      </p:sp>
      <p:sp>
        <p:nvSpPr>
          <p:cNvPr id="19" name="Прямоугольник: скругленные углы 10">
            <a:extLst>
              <a:ext uri="{FF2B5EF4-FFF2-40B4-BE49-F238E27FC236}">
                <a16:creationId xmlns="" xmlns:a16="http://schemas.microsoft.com/office/drawing/2014/main" id="{224EAB99-3F01-4ACF-A190-9AC1EB9807E6}"/>
              </a:ext>
            </a:extLst>
          </p:cNvPr>
          <p:cNvSpPr/>
          <p:nvPr/>
        </p:nvSpPr>
        <p:spPr>
          <a:xfrm>
            <a:off x="6095816" y="4492802"/>
            <a:ext cx="2046643" cy="57606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Правильно!</a:t>
            </a:r>
          </a:p>
        </p:txBody>
      </p:sp>
      <p:sp>
        <p:nvSpPr>
          <p:cNvPr id="20" name="Прямоугольник: скругленные углы 10">
            <a:extLst>
              <a:ext uri="{FF2B5EF4-FFF2-40B4-BE49-F238E27FC236}">
                <a16:creationId xmlns="" xmlns:a16="http://schemas.microsoft.com/office/drawing/2014/main" id="{224EAB99-3F01-4ACF-A190-9AC1EB9807E6}"/>
              </a:ext>
            </a:extLst>
          </p:cNvPr>
          <p:cNvSpPr/>
          <p:nvPr/>
        </p:nvSpPr>
        <p:spPr>
          <a:xfrm>
            <a:off x="6103499" y="5581081"/>
            <a:ext cx="2046643" cy="57606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Правильно!</a:t>
            </a:r>
          </a:p>
        </p:txBody>
      </p:sp>
      <p:sp>
        <p:nvSpPr>
          <p:cNvPr id="21" name="Управляющая кнопка: далее 20">
            <a:hlinkClick r:id="" action="ppaction://hlinkshowjump?jump=nextslide" highlightClick="1"/>
          </p:cNvPr>
          <p:cNvSpPr/>
          <p:nvPr/>
        </p:nvSpPr>
        <p:spPr>
          <a:xfrm>
            <a:off x="8100392" y="6165304"/>
            <a:ext cx="720080" cy="48099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BFC97776-FF66-4119-AD95-DA7554D1278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89647"/>
            <a:ext cx="8856984" cy="6551722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500034" y="285728"/>
            <a:ext cx="79296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Укажите варианты ответов, в которых дано верное объяснение написания выделенного слова.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B54C3A58-923B-44F4-A7CF-E49B8305C8BE}"/>
              </a:ext>
            </a:extLst>
          </p:cNvPr>
          <p:cNvSpPr/>
          <p:nvPr/>
        </p:nvSpPr>
        <p:spPr>
          <a:xfrm>
            <a:off x="428596" y="1142984"/>
            <a:ext cx="5000660" cy="7564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1.СУРГУЧОМ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 в суффиксе имени существительного после шипящих под ударением пишется буква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7DBA61BA-9E90-4731-ACCA-3A2B4BA5A26F}"/>
              </a:ext>
            </a:extLst>
          </p:cNvPr>
          <p:cNvSpPr/>
          <p:nvPr/>
        </p:nvSpPr>
        <p:spPr>
          <a:xfrm>
            <a:off x="428596" y="2071678"/>
            <a:ext cx="5000660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ЛИМОННЫЙ (пирог)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 в прилагательных, образованных от существительных с основой на –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пишется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НН.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C1A80796-2D48-41A0-ADF3-A48E3630EFC4}"/>
              </a:ext>
            </a:extLst>
          </p:cNvPr>
          <p:cNvSpPr/>
          <p:nvPr/>
        </p:nvSpPr>
        <p:spPr>
          <a:xfrm>
            <a:off x="428596" y="3071810"/>
            <a:ext cx="5000660" cy="10397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СТРОЯЩИЙСЯ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суффиксе действительного причастия настоящего времени, образованного от глагола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спряжения, пишется буква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0A87882F-B76B-4A21-A108-B410C29A9477}"/>
              </a:ext>
            </a:extLst>
          </p:cNvPr>
          <p:cNvSpPr/>
          <p:nvPr/>
        </p:nvSpPr>
        <p:spPr>
          <a:xfrm>
            <a:off x="428596" y="4286256"/>
            <a:ext cx="5005790" cy="9432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4.ИЗДАВНА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 наречие образовано от основы имени прилагательного с помощью приставки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суффикса –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А.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0A87882F-B76B-4A21-A108-B410C29A9477}"/>
              </a:ext>
            </a:extLst>
          </p:cNvPr>
          <p:cNvSpPr/>
          <p:nvPr/>
        </p:nvSpPr>
        <p:spPr>
          <a:xfrm rot="10800000" flipV="1">
            <a:off x="428596" y="5357826"/>
            <a:ext cx="5000660" cy="833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НАКЛОНЯТЬСЯ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 написание безударной чередующейся гласной в корне слова зависит от последующего суффикса.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: скругленные углы 9">
            <a:extLst>
              <a:ext uri="{FF2B5EF4-FFF2-40B4-BE49-F238E27FC236}">
                <a16:creationId xmlns="" xmlns:a16="http://schemas.microsoft.com/office/drawing/2014/main" id="{09EBAE08-9DC9-4925-8EAC-419A7CC55224}"/>
              </a:ext>
            </a:extLst>
          </p:cNvPr>
          <p:cNvSpPr/>
          <p:nvPr/>
        </p:nvSpPr>
        <p:spPr>
          <a:xfrm>
            <a:off x="6205493" y="1351627"/>
            <a:ext cx="2015644" cy="57606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Неправильно!</a:t>
            </a:r>
          </a:p>
        </p:txBody>
      </p:sp>
      <p:sp>
        <p:nvSpPr>
          <p:cNvPr id="20" name="Прямоугольник: скругленные углы 9">
            <a:extLst>
              <a:ext uri="{FF2B5EF4-FFF2-40B4-BE49-F238E27FC236}">
                <a16:creationId xmlns="" xmlns:a16="http://schemas.microsoft.com/office/drawing/2014/main" id="{09EBAE08-9DC9-4925-8EAC-419A7CC55224}"/>
              </a:ext>
            </a:extLst>
          </p:cNvPr>
          <p:cNvSpPr/>
          <p:nvPr/>
        </p:nvSpPr>
        <p:spPr>
          <a:xfrm>
            <a:off x="6208252" y="3331248"/>
            <a:ext cx="2015644" cy="57606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Неправильно!</a:t>
            </a:r>
          </a:p>
        </p:txBody>
      </p:sp>
      <p:sp>
        <p:nvSpPr>
          <p:cNvPr id="21" name="Прямоугольник: скругленные углы 9">
            <a:extLst>
              <a:ext uri="{FF2B5EF4-FFF2-40B4-BE49-F238E27FC236}">
                <a16:creationId xmlns="" xmlns:a16="http://schemas.microsoft.com/office/drawing/2014/main" id="{09EBAE08-9DC9-4925-8EAC-419A7CC55224}"/>
              </a:ext>
            </a:extLst>
          </p:cNvPr>
          <p:cNvSpPr/>
          <p:nvPr/>
        </p:nvSpPr>
        <p:spPr>
          <a:xfrm>
            <a:off x="6199694" y="5433762"/>
            <a:ext cx="2015644" cy="57606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Неправильно!</a:t>
            </a:r>
          </a:p>
        </p:txBody>
      </p:sp>
      <p:sp>
        <p:nvSpPr>
          <p:cNvPr id="22" name="Прямоугольник: скругленные углы 10">
            <a:extLst>
              <a:ext uri="{FF2B5EF4-FFF2-40B4-BE49-F238E27FC236}">
                <a16:creationId xmlns="" xmlns:a16="http://schemas.microsoft.com/office/drawing/2014/main" id="{224EAB99-3F01-4ACF-A190-9AC1EB9807E6}"/>
              </a:ext>
            </a:extLst>
          </p:cNvPr>
          <p:cNvSpPr/>
          <p:nvPr/>
        </p:nvSpPr>
        <p:spPr>
          <a:xfrm>
            <a:off x="6205493" y="2320999"/>
            <a:ext cx="2046643" cy="57606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Правильно!</a:t>
            </a:r>
          </a:p>
        </p:txBody>
      </p:sp>
      <p:sp>
        <p:nvSpPr>
          <p:cNvPr id="23" name="Прямоугольник: скругленные углы 10">
            <a:extLst>
              <a:ext uri="{FF2B5EF4-FFF2-40B4-BE49-F238E27FC236}">
                <a16:creationId xmlns="" xmlns:a16="http://schemas.microsoft.com/office/drawing/2014/main" id="{224EAB99-3F01-4ACF-A190-9AC1EB9807E6}"/>
              </a:ext>
            </a:extLst>
          </p:cNvPr>
          <p:cNvSpPr/>
          <p:nvPr/>
        </p:nvSpPr>
        <p:spPr>
          <a:xfrm>
            <a:off x="6208252" y="4391886"/>
            <a:ext cx="2046643" cy="57606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Правильно!</a:t>
            </a:r>
          </a:p>
        </p:txBody>
      </p:sp>
      <p:sp>
        <p:nvSpPr>
          <p:cNvPr id="24" name="Управляющая кнопка: далее 23">
            <a:hlinkClick r:id="" action="ppaction://hlinkshowjump?jump=nextslide" highlightClick="1"/>
          </p:cNvPr>
          <p:cNvSpPr/>
          <p:nvPr/>
        </p:nvSpPr>
        <p:spPr>
          <a:xfrm>
            <a:off x="8399375" y="6341894"/>
            <a:ext cx="720080" cy="48099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TM03457444[[fn=Базис]]</Template>
  <TotalTime>824</TotalTime>
  <Words>1436</Words>
  <Application>Microsoft Office PowerPoint</Application>
  <PresentationFormat>Экран (4:3)</PresentationFormat>
  <Paragraphs>164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Базис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175</cp:revision>
  <dcterms:created xsi:type="dcterms:W3CDTF">2021-10-06T19:07:13Z</dcterms:created>
  <dcterms:modified xsi:type="dcterms:W3CDTF">2023-01-02T16:58:45Z</dcterms:modified>
</cp:coreProperties>
</file>