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9" r:id="rId3"/>
    <p:sldId id="260" r:id="rId4"/>
    <p:sldId id="262" r:id="rId5"/>
    <p:sldId id="283" r:id="rId6"/>
    <p:sldId id="264" r:id="rId7"/>
    <p:sldId id="282" r:id="rId8"/>
    <p:sldId id="267" r:id="rId9"/>
    <p:sldId id="286" r:id="rId10"/>
    <p:sldId id="279" r:id="rId11"/>
    <p:sldId id="268" r:id="rId12"/>
    <p:sldId id="269" r:id="rId13"/>
    <p:sldId id="271" r:id="rId14"/>
    <p:sldId id="272" r:id="rId15"/>
    <p:sldId id="275" r:id="rId16"/>
    <p:sldId id="280" r:id="rId17"/>
    <p:sldId id="287" r:id="rId18"/>
    <p:sldId id="277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EBD"/>
    <a:srgbClr val="FFCCCC"/>
    <a:srgbClr val="66FFFF"/>
    <a:srgbClr val="CCFFFF"/>
    <a:srgbClr val="CC00CC"/>
    <a:srgbClr val="8857C9"/>
    <a:srgbClr val="CC3399"/>
    <a:srgbClr val="80008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2" autoAdjust="0"/>
    <p:restoredTop sz="86156" autoAdjust="0"/>
  </p:normalViewPr>
  <p:slideViewPr>
    <p:cSldViewPr>
      <p:cViewPr>
        <p:scale>
          <a:sx n="72" d="100"/>
          <a:sy n="72" d="100"/>
        </p:scale>
        <p:origin x="-2730" y="-8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342B142-E378-476A-874E-4B61DE2CA2AD}" type="datetimeFigureOut">
              <a:rPr lang="ru-RU"/>
              <a:pPr>
                <a:defRPr/>
              </a:pPr>
              <a:t>23.01.2016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B1851D-980D-4956-B0D2-28DA77230D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253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A1D849-3ADF-472B-B9A1-6B994882CF70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1DF70-978F-4E52-8919-4A5C209AF98E}" type="datetimeFigureOut">
              <a:rPr lang="ru-RU"/>
              <a:pPr>
                <a:defRPr/>
              </a:pPr>
              <a:t>23.01.2016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6CB04-7B1B-43A4-9971-0BB61FD5B1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226BA-B4FA-4827-BEAC-AB3DB1EE3DE3}" type="datetimeFigureOut">
              <a:rPr lang="ru-RU"/>
              <a:pPr>
                <a:defRPr/>
              </a:pPr>
              <a:t>23.01.2016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A24F3-308D-4CDB-BCAE-2176AE65E0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DBC92-774C-41D6-A0B3-E038E5815E8D}" type="datetimeFigureOut">
              <a:rPr lang="ru-RU"/>
              <a:pPr>
                <a:defRPr/>
              </a:pPr>
              <a:t>23.01.2016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1BB45-C3ED-4001-9BF0-606B95FECE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09C66-F93F-4180-9F3A-48194CE108A5}" type="datetimeFigureOut">
              <a:rPr lang="ru-RU"/>
              <a:pPr>
                <a:defRPr/>
              </a:pPr>
              <a:t>23.01.2016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6FE90-67BF-4940-834E-3A586A3B43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C2E10-26BB-4C11-94A2-83084E129E2A}" type="datetimeFigureOut">
              <a:rPr lang="ru-RU"/>
              <a:pPr>
                <a:defRPr/>
              </a:pPr>
              <a:t>23.01.2016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7C50F-6E54-4830-843A-0ED435821A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7EB77-DF27-4780-8218-B7E5F77C9CB2}" type="datetimeFigureOut">
              <a:rPr lang="ru-RU"/>
              <a:pPr>
                <a:defRPr/>
              </a:pPr>
              <a:t>23.01.2016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91F2F-00D6-4C57-9E4D-AD15B849EA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1C2FD-C18D-4190-9D30-8F8BFAD86508}" type="datetimeFigureOut">
              <a:rPr lang="ru-RU"/>
              <a:pPr>
                <a:defRPr/>
              </a:pPr>
              <a:t>23.01.2016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F2903-A304-4DC5-97D0-5E5978E4DE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F0C0A-AA74-4560-A5BA-C213FE11961A}" type="datetimeFigureOut">
              <a:rPr lang="ru-RU"/>
              <a:pPr>
                <a:defRPr/>
              </a:pPr>
              <a:t>23.01.2016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67A83-6937-4FE8-B4E2-527F066B64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E5D9-5945-4851-8099-18807BC9C55A}" type="datetimeFigureOut">
              <a:rPr lang="ru-RU"/>
              <a:pPr>
                <a:defRPr/>
              </a:pPr>
              <a:t>23.01.2016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E0F4D-3C71-40CD-8097-E0CB42426F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BAE5D-E107-4A9E-85B0-1CB6C3B85BB9}" type="datetimeFigureOut">
              <a:rPr lang="ru-RU"/>
              <a:pPr>
                <a:defRPr/>
              </a:pPr>
              <a:t>23.01.2016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92B66-6E77-46E9-AADC-2DA2FCB04F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9CFFF-A620-4C82-A2F5-A0623089BD3D}" type="datetimeFigureOut">
              <a:rPr lang="ru-RU"/>
              <a:pPr>
                <a:defRPr/>
              </a:pPr>
              <a:t>23.01.2016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B6ED2-3C9B-48E9-B074-202FFC5FB8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E4AE"/>
            </a:gs>
            <a:gs pos="17999">
              <a:srgbClr val="FBE4AE"/>
            </a:gs>
            <a:gs pos="42000">
              <a:srgbClr val="BD922A"/>
            </a:gs>
            <a:gs pos="42000">
              <a:srgbClr val="BD922A"/>
            </a:gs>
            <a:gs pos="46001">
              <a:srgbClr val="BD922A"/>
            </a:gs>
            <a:gs pos="47000">
              <a:srgbClr val="BD922A"/>
            </a:gs>
            <a:gs pos="50000">
              <a:srgbClr val="A28949"/>
            </a:gs>
            <a:gs pos="69000">
              <a:srgbClr val="FBE4AE"/>
            </a:gs>
            <a:gs pos="69000">
              <a:srgbClr val="835E17"/>
            </a:gs>
            <a:gs pos="100000">
              <a:srgbClr val="FAE3B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14BB99A-492F-48FE-B1D6-A23A29E38A7F}" type="datetimeFigureOut">
              <a:rPr lang="ru-RU"/>
              <a:pPr>
                <a:defRPr/>
              </a:pPr>
              <a:t>23.01.2016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FA81DA0-96BA-47C0-B078-41DA6D07DF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313" y="285750"/>
            <a:ext cx="8786812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Резниченко Татьяна Евгеньевна - учитель истории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 Донецкой общеобразовательной школы </a:t>
            </a:r>
            <a:r>
              <a:rPr lang="en-US" sz="2400" b="1" i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I – III</a:t>
            </a:r>
            <a:r>
              <a:rPr lang="ru-RU" sz="2400" b="1" i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 ст. № 144</a:t>
            </a:r>
          </a:p>
        </p:txBody>
      </p:sp>
      <p:pic>
        <p:nvPicPr>
          <p:cNvPr id="14338" name="Содержимое 6" descr="getImageCAM5101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1428750"/>
            <a:ext cx="3571875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143375" y="1785938"/>
            <a:ext cx="4500563" cy="14462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Современный учитель истории </a:t>
            </a:r>
          </a:p>
        </p:txBody>
      </p:sp>
      <p:sp>
        <p:nvSpPr>
          <p:cNvPr id="14340" name="Rectangle 1"/>
          <p:cNvSpPr>
            <a:spLocks noChangeArrowheads="1"/>
          </p:cNvSpPr>
          <p:nvPr/>
        </p:nvSpPr>
        <p:spPr bwMode="auto">
          <a:xfrm>
            <a:off x="4643438" y="4240213"/>
            <a:ext cx="4357687" cy="1079500"/>
          </a:xfrm>
          <a:prstGeom prst="rect">
            <a:avLst/>
          </a:prstGeom>
          <a:solidFill>
            <a:srgbClr val="FFCC99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ru-RU" sz="1600" b="1" i="1" u="sng" dirty="0">
                <a:solidFill>
                  <a:srgbClr val="993366"/>
                </a:solidFill>
                <a:latin typeface="Cambria" pitchFamily="18" charset="0"/>
              </a:rPr>
              <a:t>История </a:t>
            </a:r>
            <a:r>
              <a:rPr lang="ru-RU" sz="1600" b="1" i="1" dirty="0">
                <a:solidFill>
                  <a:srgbClr val="993366"/>
                </a:solidFill>
                <a:latin typeface="Calibri" pitchFamily="34" charset="0"/>
              </a:rPr>
              <a:t> – </a:t>
            </a:r>
            <a:r>
              <a:rPr lang="ru-RU" sz="1600" b="1" i="1" dirty="0">
                <a:solidFill>
                  <a:srgbClr val="993366"/>
                </a:solidFill>
                <a:latin typeface="Cambria" pitchFamily="18" charset="0"/>
              </a:rPr>
              <a:t> одно из древнейших</a:t>
            </a:r>
            <a:endParaRPr lang="ru-RU" sz="1600" b="1" dirty="0">
              <a:solidFill>
                <a:srgbClr val="993366"/>
              </a:solidFill>
            </a:endParaRPr>
          </a:p>
          <a:p>
            <a:pPr algn="r" eaLnBrk="0" hangingPunct="0"/>
            <a:r>
              <a:rPr lang="ru-RU" sz="1600" b="1" i="1" dirty="0">
                <a:solidFill>
                  <a:srgbClr val="993366"/>
                </a:solidFill>
                <a:latin typeface="Cambria" pitchFamily="18" charset="0"/>
              </a:rPr>
              <a:t> увлечений человечества, </a:t>
            </a:r>
            <a:endParaRPr lang="ru-RU" sz="1600" b="1" dirty="0">
              <a:solidFill>
                <a:srgbClr val="993366"/>
              </a:solidFill>
            </a:endParaRPr>
          </a:p>
          <a:p>
            <a:pPr algn="r" eaLnBrk="0" hangingPunct="0"/>
            <a:r>
              <a:rPr lang="ru-RU" sz="1600" b="1" i="1">
                <a:solidFill>
                  <a:srgbClr val="993366"/>
                </a:solidFill>
                <a:latin typeface="Cambria" pitchFamily="18" charset="0"/>
              </a:rPr>
              <a:t>по </a:t>
            </a:r>
            <a:r>
              <a:rPr lang="ru-RU" sz="1600" b="1" i="1" smtClean="0">
                <a:solidFill>
                  <a:srgbClr val="993366"/>
                </a:solidFill>
                <a:latin typeface="Cambria" pitchFamily="18" charset="0"/>
              </a:rPr>
              <a:t>сегодняшний </a:t>
            </a:r>
            <a:r>
              <a:rPr lang="ru-RU" sz="1600" b="1" i="1" dirty="0">
                <a:solidFill>
                  <a:srgbClr val="993366"/>
                </a:solidFill>
                <a:latin typeface="Cambria" pitchFamily="18" charset="0"/>
              </a:rPr>
              <a:t>день занимающее </a:t>
            </a:r>
            <a:endParaRPr lang="ru-RU" sz="1600" b="1" dirty="0">
              <a:solidFill>
                <a:srgbClr val="993366"/>
              </a:solidFill>
            </a:endParaRPr>
          </a:p>
          <a:p>
            <a:pPr algn="r" eaLnBrk="0" hangingPunct="0"/>
            <a:r>
              <a:rPr lang="ru-RU" sz="1600" b="1" i="1" dirty="0">
                <a:solidFill>
                  <a:srgbClr val="993366"/>
                </a:solidFill>
                <a:latin typeface="Cambria" pitchFamily="18" charset="0"/>
              </a:rPr>
              <a:t>самые светлые умы</a:t>
            </a:r>
            <a:endParaRPr lang="ru-RU" sz="1600" b="1" dirty="0">
              <a:solidFill>
                <a:srgbClr val="993366"/>
              </a:solidFill>
            </a:endParaRPr>
          </a:p>
        </p:txBody>
      </p:sp>
      <p:pic>
        <p:nvPicPr>
          <p:cNvPr id="14341" name="Рисунок 6" descr="C:\Documents and Settings\Tatyana\Рабочий стол\groups-services-img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50" y="5143500"/>
            <a:ext cx="2357438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85750"/>
            <a:ext cx="9144000" cy="29591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Times New Roman" pitchFamily="18" charset="0"/>
              </a:rPr>
              <a:t>Я – учитель </a:t>
            </a:r>
            <a:r>
              <a:rPr lang="en-US" sz="3600" b="1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Times New Roman" pitchFamily="18" charset="0"/>
              </a:rPr>
              <a:t>XXI </a:t>
            </a:r>
            <a:r>
              <a:rPr lang="ru-RU" sz="3600" b="1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Times New Roman" pitchFamily="18" charset="0"/>
              </a:rPr>
              <a:t>века: </a:t>
            </a:r>
          </a:p>
          <a:p>
            <a:pPr algn="ctr">
              <a:defRPr/>
            </a:pPr>
            <a:r>
              <a:rPr lang="ru-RU" sz="2000" b="1" u="sng">
                <a:solidFill>
                  <a:srgbClr val="0033CC"/>
                </a:solidFill>
                <a:latin typeface="Monotype Corsiva" pitchFamily="66" charset="0"/>
              </a:rPr>
              <a:t>«Верю в себя, в свои силы, в своих учеников, в их большие и маленькие победы.</a:t>
            </a:r>
          </a:p>
          <a:p>
            <a:pPr algn="ctr">
              <a:defRPr/>
            </a:pPr>
            <a:r>
              <a:rPr lang="ru-RU" sz="2000" b="1" u="sng">
                <a:solidFill>
                  <a:srgbClr val="0033CC"/>
                </a:solidFill>
                <a:latin typeface="Monotype Corsiva" pitchFamily="66" charset="0"/>
              </a:rPr>
              <a:t>Надеюсь, что знания  и умения , которые получат ученики на уроках истории</a:t>
            </a:r>
            <a:r>
              <a:rPr lang="en-US" sz="2000" b="1" u="sng">
                <a:solidFill>
                  <a:srgbClr val="0033CC"/>
                </a:solidFill>
                <a:latin typeface="Monotype Corsiva" pitchFamily="66" charset="0"/>
              </a:rPr>
              <a:t> </a:t>
            </a:r>
            <a:r>
              <a:rPr lang="ru-RU" sz="2000" b="1" u="sng">
                <a:solidFill>
                  <a:srgbClr val="0033CC"/>
                </a:solidFill>
                <a:latin typeface="Monotype Corsiva" pitchFamily="66" charset="0"/>
              </a:rPr>
              <a:t>пригодятся им в жизни»</a:t>
            </a:r>
            <a:endParaRPr lang="en-US" sz="2000" b="1" u="sng">
              <a:solidFill>
                <a:srgbClr val="8857C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3600" b="1">
                <a:solidFill>
                  <a:srgbClr val="8857C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  <a:cs typeface="Times New Roman" pitchFamily="18" charset="0"/>
              </a:rPr>
              <a:t>Экспериментирую,</a:t>
            </a:r>
          </a:p>
          <a:p>
            <a:pPr algn="ctr">
              <a:defRPr/>
            </a:pPr>
            <a:r>
              <a:rPr lang="ru-RU" sz="3600" b="1">
                <a:solidFill>
                  <a:srgbClr val="8857C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  <a:cs typeface="Times New Roman" pitchFamily="18" charset="0"/>
              </a:rPr>
              <a:t> сотрудничаю с учеником</a:t>
            </a:r>
            <a:endParaRPr lang="ru-RU" sz="3600">
              <a:solidFill>
                <a:srgbClr val="8857C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24578" name="Рисунок 3" descr="image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6813" y="4357688"/>
            <a:ext cx="4167187" cy="2500312"/>
          </a:xfrm>
          <a:prstGeom prst="rect">
            <a:avLst/>
          </a:prstGeom>
          <a:noFill/>
          <a:ln w="6350">
            <a:solidFill>
              <a:srgbClr val="CC00CC"/>
            </a:solidFill>
            <a:miter lim="800000"/>
            <a:headEnd/>
            <a:tailEnd/>
          </a:ln>
        </p:spPr>
      </p:pic>
      <p:pic>
        <p:nvPicPr>
          <p:cNvPr id="24579" name="Рисунок 4" descr="getImageCAH86FSF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3213100"/>
            <a:ext cx="3890963" cy="2233613"/>
          </a:xfrm>
          <a:prstGeom prst="rect">
            <a:avLst/>
          </a:prstGeom>
          <a:noFill/>
          <a:ln w="6350">
            <a:solidFill>
              <a:srgbClr val="CC00CC"/>
            </a:solidFill>
            <a:miter lim="800000"/>
            <a:headEnd/>
            <a:tailEnd/>
          </a:ln>
        </p:spPr>
      </p:pic>
      <p:pic>
        <p:nvPicPr>
          <p:cNvPr id="24580" name="Picture 2" descr="C:\Documents and Settings\Tatyana\Рабочий стол\im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691063"/>
            <a:ext cx="3500438" cy="2166937"/>
          </a:xfrm>
          <a:prstGeom prst="rect">
            <a:avLst/>
          </a:prstGeom>
          <a:noFill/>
          <a:ln w="6350">
            <a:solidFill>
              <a:srgbClr val="CC00CC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88" y="214313"/>
            <a:ext cx="8358187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Умею находить общий язык со своими  учениками</a:t>
            </a:r>
          </a:p>
        </p:txBody>
      </p:sp>
      <p:pic>
        <p:nvPicPr>
          <p:cNvPr id="25602" name="Picture 2" descr="C:\Documents and Settings\Tatyana\Рабочий стол\DSCN13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50" y="1643063"/>
            <a:ext cx="2857500" cy="1885950"/>
          </a:xfrm>
          <a:prstGeom prst="rect">
            <a:avLst/>
          </a:prstGeom>
          <a:solidFill>
            <a:srgbClr val="66FFFF"/>
          </a:solidFill>
          <a:ln w="9525">
            <a:solidFill>
              <a:srgbClr val="66FFFF"/>
            </a:solidFill>
            <a:miter lim="800000"/>
            <a:headEnd/>
            <a:tailEnd/>
          </a:ln>
        </p:spPr>
      </p:pic>
      <p:pic>
        <p:nvPicPr>
          <p:cNvPr id="25603" name="Рисунок 4" descr="DSCN131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0"/>
            <a:ext cx="3429000" cy="2571750"/>
          </a:xfrm>
          <a:prstGeom prst="rect">
            <a:avLst/>
          </a:prstGeom>
          <a:noFill/>
          <a:ln w="9525">
            <a:solidFill>
              <a:srgbClr val="CCFFFF"/>
            </a:solidFill>
            <a:miter lim="800000"/>
            <a:headEnd/>
            <a:tailEnd/>
          </a:ln>
        </p:spPr>
      </p:pic>
      <p:pic>
        <p:nvPicPr>
          <p:cNvPr id="25604" name="Рисунок 5" descr="imagekkkkkkkkkkkk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75" y="3857625"/>
            <a:ext cx="3214688" cy="2732088"/>
          </a:xfrm>
          <a:prstGeom prst="rect">
            <a:avLst/>
          </a:prstGeom>
          <a:noFill/>
          <a:ln w="9525">
            <a:solidFill>
              <a:srgbClr val="66FFFF"/>
            </a:solidFill>
            <a:miter lim="800000"/>
            <a:headEnd/>
            <a:tailEnd/>
          </a:ln>
        </p:spPr>
      </p:pic>
      <p:pic>
        <p:nvPicPr>
          <p:cNvPr id="25605" name="Рисунок 7" descr="image......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5" y="928688"/>
            <a:ext cx="3024188" cy="2428875"/>
          </a:xfrm>
          <a:prstGeom prst="rect">
            <a:avLst/>
          </a:prstGeom>
          <a:noFill/>
          <a:ln w="9525">
            <a:solidFill>
              <a:srgbClr val="66FFFF"/>
            </a:solidFill>
            <a:miter lim="800000"/>
            <a:headEnd/>
            <a:tailEnd/>
          </a:ln>
        </p:spPr>
      </p:pic>
      <p:pic>
        <p:nvPicPr>
          <p:cNvPr id="25606" name="Рисунок 8" descr="image5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88" y="857250"/>
            <a:ext cx="3071812" cy="2928938"/>
          </a:xfrm>
          <a:prstGeom prst="rect">
            <a:avLst/>
          </a:prstGeom>
          <a:noFill/>
          <a:ln w="9525">
            <a:solidFill>
              <a:srgbClr val="66FFFF"/>
            </a:solidFill>
            <a:miter lim="800000"/>
            <a:headEnd/>
            <a:tailEnd/>
          </a:ln>
        </p:spPr>
      </p:pic>
      <p:pic>
        <p:nvPicPr>
          <p:cNvPr id="25607" name="Picture 2" descr="C:\Documents and Settings\Tatyana\Рабочий стол\image (3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38" y="3714750"/>
            <a:ext cx="2571750" cy="2867025"/>
          </a:xfrm>
          <a:prstGeom prst="rect">
            <a:avLst/>
          </a:prstGeom>
          <a:noFill/>
          <a:ln w="19050">
            <a:solidFill>
              <a:srgbClr val="66FF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63" y="142875"/>
            <a:ext cx="8072437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8857C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Иду в ногу со временем</a:t>
            </a:r>
          </a:p>
        </p:txBody>
      </p:sp>
      <p:pic>
        <p:nvPicPr>
          <p:cNvPr id="4" name="Рисунок 3" descr="6uUO7xLqhRQ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47846" y="987761"/>
            <a:ext cx="3799072" cy="281104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6" name="Picture 2" descr="C:\Documents and Settings\Tatyana\Рабочий стол\DSCN22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63" y="857250"/>
            <a:ext cx="4143375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C:\Documents and Settings\Tatyana\Рабочий стол\im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3" y="3214686"/>
            <a:ext cx="2799202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imageuuuuuuu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86188" y="4071938"/>
            <a:ext cx="4857750" cy="242887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313" y="1357313"/>
            <a:ext cx="8715375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Воспитываю Патриота</a:t>
            </a:r>
          </a:p>
        </p:txBody>
      </p:sp>
      <p:pic>
        <p:nvPicPr>
          <p:cNvPr id="4" name="Рисунок 3" descr="DSCN14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4143380"/>
            <a:ext cx="3429024" cy="22644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image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1857364"/>
            <a:ext cx="3714776" cy="20002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imagennn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0694" y="4357694"/>
            <a:ext cx="3357587" cy="21431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с двумя вырезанными противолежащими углами 11"/>
          <p:cNvSpPr/>
          <p:nvPr/>
        </p:nvSpPr>
        <p:spPr>
          <a:xfrm>
            <a:off x="142875" y="1857375"/>
            <a:ext cx="3929063" cy="2000250"/>
          </a:xfrm>
          <a:prstGeom prst="snip2DiagRect">
            <a:avLst/>
          </a:prstGeom>
          <a:blipFill rotWithShape="0">
            <a:blip r:embed="rId5" cstate="print"/>
            <a:stretch>
              <a:fillRect/>
            </a:stretch>
          </a:blipFill>
          <a:ln w="28575">
            <a:solidFill>
              <a:srgbClr val="FFDEBD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pic>
        <p:nvPicPr>
          <p:cNvPr id="27654" name="Рисунок 8" descr="55d70beb659a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" y="0"/>
            <a:ext cx="8072437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2" descr="C:\Documents and Settings\Tatyana\Рабочий стол\image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13" y="3286125"/>
            <a:ext cx="2214562" cy="3429000"/>
          </a:xfrm>
          <a:prstGeom prst="rect">
            <a:avLst/>
          </a:prstGeom>
          <a:solidFill>
            <a:srgbClr val="66FFFF"/>
          </a:solidFill>
          <a:ln w="28575">
            <a:solidFill>
              <a:srgbClr val="FFCCCC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500" y="428625"/>
            <a:ext cx="8215313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8857C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Сохраняю в себе детскость</a:t>
            </a:r>
            <a:endParaRPr lang="ru-RU" sz="3600" dirty="0">
              <a:solidFill>
                <a:srgbClr val="8857C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+mn-cs"/>
            </a:endParaRPr>
          </a:p>
        </p:txBody>
      </p:sp>
      <p:pic>
        <p:nvPicPr>
          <p:cNvPr id="28674" name="Рисунок 2" descr="imagennnnnnn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2397125"/>
            <a:ext cx="4572000" cy="3906838"/>
          </a:xfrm>
          <a:prstGeom prst="rect">
            <a:avLst/>
          </a:prstGeom>
          <a:noFill/>
          <a:ln w="28575">
            <a:solidFill>
              <a:srgbClr val="FFCCCC"/>
            </a:solidFill>
            <a:miter lim="800000"/>
            <a:headEnd/>
            <a:tailEnd/>
          </a:ln>
        </p:spPr>
      </p:pic>
      <p:pic>
        <p:nvPicPr>
          <p:cNvPr id="28675" name="Рисунок 3" descr="imageyyyyyyyyy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88" y="1214438"/>
            <a:ext cx="3429000" cy="2463800"/>
          </a:xfrm>
          <a:prstGeom prst="rect">
            <a:avLst/>
          </a:prstGeom>
          <a:noFill/>
          <a:ln w="28575">
            <a:solidFill>
              <a:srgbClr val="FFCCCC"/>
            </a:solidFill>
            <a:miter lim="800000"/>
            <a:headEnd/>
            <a:tailEnd/>
          </a:ln>
        </p:spPr>
      </p:pic>
      <p:pic>
        <p:nvPicPr>
          <p:cNvPr id="28676" name="Рисунок 4" descr="imageyyyyyyyyyyyy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25" y="3214688"/>
            <a:ext cx="2789238" cy="3357562"/>
          </a:xfrm>
          <a:prstGeom prst="rect">
            <a:avLst/>
          </a:prstGeom>
          <a:noFill/>
          <a:ln w="28575">
            <a:solidFill>
              <a:srgbClr val="FFCCCC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63" y="142875"/>
            <a:ext cx="8072437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Искренне восхищаюсь прекрасным</a:t>
            </a:r>
          </a:p>
        </p:txBody>
      </p:sp>
      <p:pic>
        <p:nvPicPr>
          <p:cNvPr id="29698" name="Рисунок 2" descr="77777777777imag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785813"/>
            <a:ext cx="2643188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Рисунок 5" descr="77777777ima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75" y="1357313"/>
            <a:ext cx="32385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Рисунок 6" descr="4444imag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25" y="3286125"/>
            <a:ext cx="2786063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Рисунок 7" descr="DSCN185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8" y="3571875"/>
            <a:ext cx="2770187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Рисунок 9" descr="DSCN170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00" y="928688"/>
            <a:ext cx="27146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Рисунок 8" descr="image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88" y="3786188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8313" y="188913"/>
            <a:ext cx="8259762" cy="10668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  <a:cs typeface="Times New Roman" pitchFamily="18" charset="0"/>
              </a:rPr>
              <a:t>Люблю путешествовать, познавать мир. </a:t>
            </a:r>
          </a:p>
          <a:p>
            <a:pPr algn="ctr">
              <a:defRPr/>
            </a:pPr>
            <a:r>
              <a:rPr lang="ru-RU" sz="3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  <a:cs typeface="Times New Roman" pitchFamily="18" charset="0"/>
              </a:rPr>
              <a:t>Мои ученики всегда со мной.</a:t>
            </a:r>
            <a:endParaRPr lang="ru-RU" sz="320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" name="Содержимое 3" descr="P32507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321651">
            <a:off x="902524" y="1559546"/>
            <a:ext cx="3260358" cy="2555311"/>
          </a:xfrm>
          <a:prstGeom prst="rect">
            <a:avLst/>
          </a:prstGeom>
          <a:solidFill>
            <a:srgbClr val="FFCCCC"/>
          </a:solidFill>
          <a:ln w="28575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 descr="bs12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58583" y="1719556"/>
            <a:ext cx="3477927" cy="25363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3399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getImageCA10HQZ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21304" y="4252919"/>
            <a:ext cx="3312368" cy="2376264"/>
          </a:xfrm>
          <a:prstGeom prst="rect">
            <a:avLst/>
          </a:prstGeom>
          <a:ln w="28575" cap="sq" cmpd="thickThin">
            <a:solidFill>
              <a:schemeClr val="accent2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25" name="Рисунок 5" descr="P406152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4149725"/>
            <a:ext cx="3571875" cy="2444750"/>
          </a:xfrm>
          <a:prstGeom prst="rect">
            <a:avLst/>
          </a:prstGeom>
          <a:solidFill>
            <a:srgbClr val="FFDEBD"/>
          </a:solidFill>
          <a:ln w="28575">
            <a:solidFill>
              <a:srgbClr val="FFDEBD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3276600" y="260350"/>
            <a:ext cx="5659438" cy="5794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Мои ученики – моя гордость</a:t>
            </a:r>
            <a:endParaRPr lang="ru-RU" sz="3200" dirty="0">
              <a:latin typeface="+mn-lt"/>
              <a:cs typeface="+mn-cs"/>
            </a:endParaRPr>
          </a:p>
        </p:txBody>
      </p:sp>
      <p:pic>
        <p:nvPicPr>
          <p:cNvPr id="31746" name="Рисунок 3" descr="DSCN268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9338" y="2133600"/>
            <a:ext cx="3929062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Рисунок 5" descr="DSCN243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75" y="4572000"/>
            <a:ext cx="2714625" cy="2286000"/>
          </a:xfrm>
          <a:prstGeom prst="rect">
            <a:avLst/>
          </a:prstGeom>
          <a:solidFill>
            <a:srgbClr val="CCFFFF"/>
          </a:solidFill>
          <a:ln w="28575">
            <a:solidFill>
              <a:srgbClr val="CCFFFF"/>
            </a:solidFill>
            <a:miter lim="800000"/>
            <a:headEnd/>
            <a:tailEnd/>
          </a:ln>
        </p:spPr>
      </p:pic>
      <p:pic>
        <p:nvPicPr>
          <p:cNvPr id="31748" name="Рисунок 6" descr="DSCN269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938" y="2678113"/>
            <a:ext cx="2786062" cy="417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Рисунок 8" descr="DSCN248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142875"/>
            <a:ext cx="2286000" cy="3500438"/>
          </a:xfrm>
          <a:prstGeom prst="rect">
            <a:avLst/>
          </a:prstGeom>
          <a:noFill/>
          <a:ln w="28575">
            <a:solidFill>
              <a:srgbClr val="66FFFF"/>
            </a:solidFill>
            <a:miter lim="800000"/>
            <a:headEnd/>
            <a:tailEnd/>
          </a:ln>
        </p:spPr>
      </p:pic>
      <p:sp>
        <p:nvSpPr>
          <p:cNvPr id="31750" name="Прямоугольник 7"/>
          <p:cNvSpPr>
            <a:spLocks noChangeArrowheads="1"/>
          </p:cNvSpPr>
          <p:nvPr/>
        </p:nvSpPr>
        <p:spPr bwMode="auto">
          <a:xfrm>
            <a:off x="3348038" y="857250"/>
            <a:ext cx="54387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b="1">
                <a:solidFill>
                  <a:srgbClr val="8857C9"/>
                </a:solidFill>
                <a:latin typeface="Calibri" pitchFamily="34" charset="0"/>
              </a:rPr>
              <a:t>«Самая большая радость для учителя, когда похвалят его ученика»</a:t>
            </a:r>
            <a:br>
              <a:rPr lang="ru-RU" b="1">
                <a:solidFill>
                  <a:srgbClr val="8857C9"/>
                </a:solidFill>
                <a:latin typeface="Calibri" pitchFamily="34" charset="0"/>
              </a:rPr>
            </a:br>
            <a:r>
              <a:rPr lang="ru-RU" b="1" i="1">
                <a:solidFill>
                  <a:srgbClr val="8857C9"/>
                </a:solidFill>
                <a:latin typeface="Calibri" pitchFamily="34" charset="0"/>
              </a:rPr>
              <a:t>Шарлотта Бронте</a:t>
            </a:r>
            <a:endParaRPr lang="ru-RU" b="1">
              <a:solidFill>
                <a:srgbClr val="8857C9"/>
              </a:solidFill>
              <a:latin typeface="Calibri" pitchFamily="34" charset="0"/>
            </a:endParaRPr>
          </a:p>
        </p:txBody>
      </p:sp>
      <p:pic>
        <p:nvPicPr>
          <p:cNvPr id="31751" name="Picture 2" descr="C:\Documents and Settings\Tatyana\Рабочий стол\imag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388" y="4000500"/>
            <a:ext cx="3286125" cy="2857500"/>
          </a:xfrm>
          <a:prstGeom prst="rect">
            <a:avLst/>
          </a:prstGeom>
          <a:solidFill>
            <a:srgbClr val="FFCCCC"/>
          </a:solidFill>
          <a:ln w="28575">
            <a:solidFill>
              <a:srgbClr val="CCFF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2138" y="260350"/>
            <a:ext cx="5768975" cy="6413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36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Результаты  моей  работы</a:t>
            </a:r>
            <a:endParaRPr lang="ru-RU" sz="3600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+mn-cs"/>
            </a:endParaRPr>
          </a:p>
        </p:txBody>
      </p:sp>
      <p:sp>
        <p:nvSpPr>
          <p:cNvPr id="32770" name="Прямоугольник 2"/>
          <p:cNvSpPr>
            <a:spLocks noChangeArrowheads="1"/>
          </p:cNvSpPr>
          <p:nvPr/>
        </p:nvSpPr>
        <p:spPr bwMode="auto">
          <a:xfrm>
            <a:off x="3276600" y="928688"/>
            <a:ext cx="56165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b="1">
                <a:solidFill>
                  <a:schemeClr val="tx2"/>
                </a:solidFill>
                <a:latin typeface="Calibri" pitchFamily="34" charset="0"/>
              </a:rPr>
              <a:t>Профессионализм, любовь к детям, доброта и желание видеть в окружающем мире лучшее,– вот тот фундамент, на котором строит храм  духовности и знаний  современная школа.</a:t>
            </a:r>
          </a:p>
        </p:txBody>
      </p:sp>
      <p:pic>
        <p:nvPicPr>
          <p:cNvPr id="32771" name="Рисунок 10" descr="WP_20151116_0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2138" y="2492375"/>
            <a:ext cx="3214687" cy="4000500"/>
          </a:xfrm>
          <a:prstGeom prst="rect">
            <a:avLst/>
          </a:prstGeom>
          <a:solidFill>
            <a:srgbClr val="FFDEBD"/>
          </a:solidFill>
          <a:ln w="28575">
            <a:solidFill>
              <a:srgbClr val="FFDEBD"/>
            </a:solidFill>
            <a:miter lim="800000"/>
            <a:headEnd/>
            <a:tailEnd/>
          </a:ln>
        </p:spPr>
      </p:pic>
      <p:pic>
        <p:nvPicPr>
          <p:cNvPr id="32772" name="Рисунок 11" descr="DSCN266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214313"/>
            <a:ext cx="21717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Рисунок 12" descr="DSCN267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75" y="3141663"/>
            <a:ext cx="2143125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Рисунок 14" descr="DSCN265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163" y="4000500"/>
            <a:ext cx="2286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Рисунок 15" descr="DSCN2629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" y="1714500"/>
            <a:ext cx="2428875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Рисунок 16" descr="DSCN264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732338"/>
            <a:ext cx="3071813" cy="212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500042"/>
            <a:ext cx="8429652" cy="707886"/>
          </a:xfrm>
          <a:prstGeom prst="rect">
            <a:avLst/>
          </a:prstGeom>
          <a:solidFill>
            <a:srgbClr val="FFFFCC"/>
          </a:solidFill>
          <a:ln w="57150">
            <a:solidFill>
              <a:srgbClr val="FFFF00"/>
            </a:solidFill>
          </a:ln>
          <a:effectLst>
            <a:glow rad="139700">
              <a:srgbClr val="FFC000">
                <a:alpha val="40000"/>
              </a:srgbClr>
            </a:glo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u="sng" dirty="0">
                <a:solidFill>
                  <a:srgbClr val="CC3399"/>
                </a:solidFill>
                <a:latin typeface="Century" pitchFamily="18" charset="0"/>
                <a:cs typeface="+mn-cs"/>
              </a:rPr>
              <a:t> </a:t>
            </a:r>
            <a:r>
              <a:rPr lang="uk-UA" sz="4000" b="1" i="1" u="sng" dirty="0" err="1">
                <a:solidFill>
                  <a:srgbClr val="CC3399"/>
                </a:solidFill>
                <a:latin typeface="Cambria" pitchFamily="18" charset="0"/>
                <a:cs typeface="Times New Roman" pitchFamily="18" charset="0"/>
              </a:rPr>
              <a:t>Педагогический</a:t>
            </a:r>
            <a:r>
              <a:rPr lang="uk-UA" sz="4000" b="1" i="1" u="sng" dirty="0">
                <a:solidFill>
                  <a:srgbClr val="CC3399"/>
                </a:solidFill>
                <a:latin typeface="Cambria" pitchFamily="18" charset="0"/>
                <a:cs typeface="Times New Roman" pitchFamily="18" charset="0"/>
              </a:rPr>
              <a:t> стаж – </a:t>
            </a:r>
            <a:r>
              <a:rPr lang="en-US" sz="4000" b="1" i="1" u="sng" dirty="0">
                <a:solidFill>
                  <a:srgbClr val="CC3399"/>
                </a:solidFill>
                <a:latin typeface="Cambria" pitchFamily="18" charset="0"/>
                <a:cs typeface="Times New Roman" pitchFamily="18" charset="0"/>
              </a:rPr>
              <a:t>2</a:t>
            </a:r>
            <a:r>
              <a:rPr lang="ru-RU" sz="4000" b="1" i="1" u="sng" dirty="0">
                <a:solidFill>
                  <a:srgbClr val="CC3399"/>
                </a:solidFill>
                <a:latin typeface="Cambria" pitchFamily="18" charset="0"/>
                <a:cs typeface="Times New Roman" pitchFamily="18" charset="0"/>
              </a:rPr>
              <a:t>3</a:t>
            </a:r>
            <a:r>
              <a:rPr lang="uk-UA" sz="4000" b="1" i="1" u="sng" dirty="0">
                <a:solidFill>
                  <a:srgbClr val="CC3399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uk-UA" sz="4000" b="1" i="1" u="sng" dirty="0" err="1">
                <a:solidFill>
                  <a:srgbClr val="CC3399"/>
                </a:solidFill>
                <a:latin typeface="Cambria" pitchFamily="18" charset="0"/>
                <a:cs typeface="Times New Roman" pitchFamily="18" charset="0"/>
              </a:rPr>
              <a:t>года</a:t>
            </a:r>
            <a:r>
              <a:rPr lang="en-US" sz="4000" b="1" i="1" u="sng" dirty="0">
                <a:solidFill>
                  <a:srgbClr val="CC3399"/>
                </a:solidFill>
                <a:latin typeface="Cambria" pitchFamily="18" charset="0"/>
                <a:cs typeface="Times New Roman" pitchFamily="18" charset="0"/>
              </a:rPr>
              <a:t> </a:t>
            </a:r>
            <a:endParaRPr lang="ru-RU" sz="4000" i="1" u="sng" dirty="0">
              <a:solidFill>
                <a:srgbClr val="CC3399"/>
              </a:solidFill>
              <a:latin typeface="Cambria" pitchFamily="18" charset="0"/>
              <a:cs typeface="+mn-cs"/>
            </a:endParaRPr>
          </a:p>
        </p:txBody>
      </p:sp>
      <p:sp>
        <p:nvSpPr>
          <p:cNvPr id="15364" name="Прямоугольник 2"/>
          <p:cNvSpPr>
            <a:spLocks noChangeArrowheads="1"/>
          </p:cNvSpPr>
          <p:nvPr/>
        </p:nvSpPr>
        <p:spPr bwMode="auto">
          <a:xfrm>
            <a:off x="285750" y="1357313"/>
            <a:ext cx="45005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 b="1" u="sng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Профессиональное кредо: </a:t>
            </a:r>
            <a:endParaRPr lang="ru-RU" sz="2800">
              <a:solidFill>
                <a:srgbClr val="6600CC"/>
              </a:solidFill>
              <a:latin typeface="Calibri" pitchFamily="34" charset="0"/>
            </a:endParaRPr>
          </a:p>
        </p:txBody>
      </p:sp>
      <p:sp>
        <p:nvSpPr>
          <p:cNvPr id="15365" name="Прямоугольник 3"/>
          <p:cNvSpPr>
            <a:spLocks noChangeArrowheads="1"/>
          </p:cNvSpPr>
          <p:nvPr/>
        </p:nvSpPr>
        <p:spPr bwMode="auto">
          <a:xfrm>
            <a:off x="4572000" y="1628775"/>
            <a:ext cx="4572000" cy="1833563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b="1">
                <a:solidFill>
                  <a:srgbClr val="0070C0"/>
                </a:solidFill>
                <a:latin typeface="Calibri" pitchFamily="34" charset="0"/>
              </a:rPr>
              <a:t>    </a:t>
            </a:r>
            <a:r>
              <a:rPr lang="ru-RU" sz="1600" b="1">
                <a:solidFill>
                  <a:srgbClr val="0070C0"/>
                </a:solidFill>
                <a:latin typeface="Calibri" pitchFamily="34" charset="0"/>
              </a:rPr>
              <a:t>«То, что сегодня ребёнок умеет делать в сотрудничестве и под руководством, завтра он способен выполнять самостоятельно…</a:t>
            </a:r>
          </a:p>
          <a:p>
            <a:pPr algn="just"/>
            <a:r>
              <a:rPr lang="ru-RU" sz="1600" b="1">
                <a:solidFill>
                  <a:srgbClr val="0070C0"/>
                </a:solidFill>
                <a:latin typeface="Calibri" pitchFamily="34" charset="0"/>
              </a:rPr>
              <a:t>    Подвести к этому ребёнка и есть главная задача современного учителя»</a:t>
            </a:r>
          </a:p>
          <a:p>
            <a:pPr algn="r"/>
            <a:r>
              <a:rPr lang="ru-RU" sz="1600">
                <a:solidFill>
                  <a:srgbClr val="0070C0"/>
                </a:solidFill>
                <a:latin typeface="Calibri" pitchFamily="34" charset="0"/>
              </a:rPr>
              <a:t>		</a:t>
            </a:r>
            <a:r>
              <a:rPr lang="ru-RU" sz="1600" b="1" i="1">
                <a:solidFill>
                  <a:srgbClr val="0070C0"/>
                </a:solidFill>
                <a:latin typeface="Calibri" pitchFamily="34" charset="0"/>
              </a:rPr>
              <a:t>Л. С. Выготский</a:t>
            </a:r>
          </a:p>
        </p:txBody>
      </p:sp>
      <p:pic>
        <p:nvPicPr>
          <p:cNvPr id="15366" name="Рисунок 6" descr="DSCN176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3644900"/>
            <a:ext cx="4356100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Рисунок 7" descr="WP_20131113_00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4076700"/>
            <a:ext cx="4622800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Рисунок 8" descr="zeeNDF83sgQ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00238"/>
            <a:ext cx="38512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214313" y="0"/>
            <a:ext cx="8286750" cy="3025775"/>
          </a:xfrm>
          <a:prstGeom prst="horizontalScroll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CC3399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i="1" dirty="0" err="1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Девиз</a:t>
            </a:r>
            <a:r>
              <a:rPr lang="uk-UA" sz="2400" b="1" i="1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</a:t>
            </a:r>
            <a:r>
              <a:rPr lang="uk-UA" sz="2400" b="1" i="1" dirty="0" err="1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педагогической</a:t>
            </a:r>
            <a:r>
              <a:rPr lang="uk-UA" sz="2400" b="1" i="1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</a:t>
            </a:r>
            <a:r>
              <a:rPr lang="uk-UA" sz="2400" b="1" i="1" dirty="0" err="1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деятельности</a:t>
            </a:r>
            <a:r>
              <a:rPr lang="uk-UA" sz="2400" b="1" i="1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:</a:t>
            </a:r>
            <a:r>
              <a:rPr lang="uk-UA" sz="2400" b="1" i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/>
            </a:r>
            <a:br>
              <a:rPr lang="uk-UA" sz="2400" b="1" i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«Учитель, будь солнцем, излучающим человеческое тепло, будь почвой, богатой ферментами человеческих чувств, и сей знания не только в памяти и сознании твоих учеников, но и в их душах и сердцах...» 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(Ш.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Амонашвили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uk-UA" b="1" i="1" dirty="0">
                <a:latin typeface="+mn-lt"/>
                <a:cs typeface="+mn-cs"/>
              </a:rPr>
              <a:t/>
            </a:r>
            <a:br>
              <a:rPr lang="uk-UA" b="1" i="1" dirty="0">
                <a:latin typeface="+mn-lt"/>
                <a:cs typeface="+mn-cs"/>
              </a:rPr>
            </a:br>
            <a:endParaRPr lang="ru-RU" dirty="0">
              <a:latin typeface="+mn-lt"/>
              <a:cs typeface="+mn-cs"/>
            </a:endParaRPr>
          </a:p>
        </p:txBody>
      </p:sp>
      <p:pic>
        <p:nvPicPr>
          <p:cNvPr id="16386" name="Рисунок 3" descr="788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1785938"/>
            <a:ext cx="40005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14282" y="3571876"/>
            <a:ext cx="7929618" cy="2308324"/>
          </a:xfrm>
          <a:prstGeom prst="rect">
            <a:avLst/>
          </a:prstGeom>
          <a:solidFill>
            <a:srgbClr val="FFCCCC"/>
          </a:solidFill>
          <a:ln w="19050">
            <a:solidFill>
              <a:srgbClr val="CC00CC"/>
            </a:solidFill>
            <a:prstDash val="lgDashDotDot"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uk-UA" sz="3600" b="1" dirty="0" err="1">
                <a:solidFill>
                  <a:srgbClr val="8857C9"/>
                </a:solidFill>
                <a:latin typeface="Times New Roman" pitchFamily="18" charset="0"/>
                <a:cs typeface="Times New Roman" pitchFamily="18" charset="0"/>
              </a:rPr>
              <a:t>Методическая</a:t>
            </a:r>
            <a:r>
              <a:rPr lang="uk-UA" sz="3600" b="1" dirty="0">
                <a:solidFill>
                  <a:srgbClr val="8857C9"/>
                </a:solidFill>
                <a:latin typeface="Times New Roman" pitchFamily="18" charset="0"/>
                <a:cs typeface="Times New Roman" pitchFamily="18" charset="0"/>
              </a:rPr>
              <a:t> проблема учителя: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uk-UA" sz="3600" b="1" dirty="0">
                <a:solidFill>
                  <a:srgbClr val="8857C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dirty="0" err="1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“Повышение</a:t>
            </a:r>
            <a:r>
              <a:rPr lang="uk-UA" sz="36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dirty="0" err="1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качества</a:t>
            </a:r>
            <a:r>
              <a:rPr lang="uk-UA" sz="36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dirty="0" err="1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обществоведческого</a:t>
            </a:r>
            <a:r>
              <a:rPr lang="uk-UA" sz="36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dirty="0" err="1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образования</a:t>
            </a:r>
            <a:r>
              <a:rPr lang="uk-UA" sz="36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dirty="0" err="1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путем</a:t>
            </a:r>
            <a:r>
              <a:rPr lang="uk-UA" sz="36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dirty="0" err="1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внедрения</a:t>
            </a:r>
            <a:r>
              <a:rPr lang="uk-UA" sz="36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ИКТ”</a:t>
            </a:r>
            <a:endParaRPr lang="ru-RU" sz="3600" dirty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6" name="Рисунок 5" descr="wpid-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750" y="5619750"/>
            <a:ext cx="2000250" cy="1238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5"/>
          <p:cNvSpPr txBox="1">
            <a:spLocks noChangeArrowheads="1"/>
          </p:cNvSpPr>
          <p:nvPr/>
        </p:nvSpPr>
        <p:spPr bwMode="auto">
          <a:xfrm>
            <a:off x="519113" y="1144588"/>
            <a:ext cx="54213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Monotype Corsiva" pitchFamily="66" charset="0"/>
              </a:rPr>
              <a:t>    </a:t>
            </a:r>
            <a:endParaRPr lang="ru-RU" sz="1600" b="1">
              <a:solidFill>
                <a:schemeClr val="accent2"/>
              </a:solidFill>
              <a:latin typeface="Monotype Corsiva" pitchFamily="66" charset="0"/>
            </a:endParaRPr>
          </a:p>
        </p:txBody>
      </p:sp>
      <p:sp>
        <p:nvSpPr>
          <p:cNvPr id="17410" name="Text Box 7"/>
          <p:cNvSpPr txBox="1">
            <a:spLocks noChangeArrowheads="1"/>
          </p:cNvSpPr>
          <p:nvPr/>
        </p:nvSpPr>
        <p:spPr bwMode="auto">
          <a:xfrm>
            <a:off x="971550" y="5661025"/>
            <a:ext cx="7848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solidFill>
                <a:schemeClr val="accent2"/>
              </a:solidFill>
              <a:latin typeface="Monotype Corsiva" pitchFamily="66" charset="0"/>
            </a:endParaRPr>
          </a:p>
        </p:txBody>
      </p:sp>
      <p:sp>
        <p:nvSpPr>
          <p:cNvPr id="17411" name="WordArt 15"/>
          <p:cNvSpPr>
            <a:spLocks noChangeArrowheads="1" noChangeShapeType="1" noTextEdit="1"/>
          </p:cNvSpPr>
          <p:nvPr/>
        </p:nvSpPr>
        <p:spPr bwMode="auto">
          <a:xfrm>
            <a:off x="900113" y="115888"/>
            <a:ext cx="7775575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Цель педагогической деятельности</a:t>
            </a:r>
          </a:p>
        </p:txBody>
      </p:sp>
      <p:sp>
        <p:nvSpPr>
          <p:cNvPr id="17412" name="AutoShape 16"/>
          <p:cNvSpPr>
            <a:spLocks noChangeArrowheads="1"/>
          </p:cNvSpPr>
          <p:nvPr/>
        </p:nvSpPr>
        <p:spPr bwMode="auto">
          <a:xfrm>
            <a:off x="214313" y="5643563"/>
            <a:ext cx="2514600" cy="936625"/>
          </a:xfrm>
          <a:prstGeom prst="roundRect">
            <a:avLst>
              <a:gd name="adj" fmla="val 16667"/>
            </a:avLst>
          </a:prstGeom>
          <a:solidFill>
            <a:srgbClr val="FFCCCC"/>
          </a:solidFill>
          <a:ln w="9525">
            <a:solidFill>
              <a:srgbClr val="A93535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Повышение базовой </a:t>
            </a:r>
          </a:p>
          <a:p>
            <a:pPr algn="ctr"/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культуры личности</a:t>
            </a:r>
          </a:p>
        </p:txBody>
      </p:sp>
      <p:sp>
        <p:nvSpPr>
          <p:cNvPr id="17413" name="AutoShape 18"/>
          <p:cNvSpPr>
            <a:spLocks noChangeArrowheads="1"/>
          </p:cNvSpPr>
          <p:nvPr/>
        </p:nvSpPr>
        <p:spPr bwMode="auto">
          <a:xfrm>
            <a:off x="6000750" y="3714750"/>
            <a:ext cx="2790825" cy="1000125"/>
          </a:xfrm>
          <a:prstGeom prst="roundRect">
            <a:avLst>
              <a:gd name="adj" fmla="val 16667"/>
            </a:avLst>
          </a:prstGeom>
          <a:solidFill>
            <a:srgbClr val="FFCCCC"/>
          </a:solidFill>
          <a:ln w="9525">
            <a:solidFill>
              <a:srgbClr val="A93535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Воспитание патриотического </a:t>
            </a:r>
          </a:p>
          <a:p>
            <a:pPr algn="ctr"/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чувства</a:t>
            </a:r>
          </a:p>
        </p:txBody>
      </p:sp>
      <p:sp>
        <p:nvSpPr>
          <p:cNvPr id="17414" name="AutoShape 19"/>
          <p:cNvSpPr>
            <a:spLocks noChangeArrowheads="1"/>
          </p:cNvSpPr>
          <p:nvPr/>
        </p:nvSpPr>
        <p:spPr bwMode="auto">
          <a:xfrm>
            <a:off x="214313" y="2571750"/>
            <a:ext cx="3000375" cy="1000125"/>
          </a:xfrm>
          <a:prstGeom prst="roundRect">
            <a:avLst>
              <a:gd name="adj" fmla="val 16667"/>
            </a:avLst>
          </a:prstGeom>
          <a:solidFill>
            <a:srgbClr val="FFCCCC"/>
          </a:solidFill>
          <a:ln w="9525">
            <a:solidFill>
              <a:srgbClr val="A93535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личности, </a:t>
            </a:r>
          </a:p>
          <a:p>
            <a:pPr algn="ctr"/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готовой самостоятельно </a:t>
            </a:r>
          </a:p>
          <a:p>
            <a:pPr algn="ctr"/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овладевать знаниями</a:t>
            </a:r>
          </a:p>
          <a:p>
            <a:pPr algn="ctr"/>
            <a:endParaRPr lang="ru-RU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5" name="AutoShape 21"/>
          <p:cNvSpPr>
            <a:spLocks noChangeArrowheads="1"/>
          </p:cNvSpPr>
          <p:nvPr/>
        </p:nvSpPr>
        <p:spPr bwMode="auto">
          <a:xfrm>
            <a:off x="2571750" y="4714875"/>
            <a:ext cx="3643313" cy="1125538"/>
          </a:xfrm>
          <a:prstGeom prst="roundRect">
            <a:avLst>
              <a:gd name="adj" fmla="val 16667"/>
            </a:avLst>
          </a:prstGeom>
          <a:solidFill>
            <a:srgbClr val="FFCCCC"/>
          </a:solidFill>
          <a:ln w="9525">
            <a:solidFill>
              <a:srgbClr val="A93535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Повышение психологического</a:t>
            </a:r>
          </a:p>
          <a:p>
            <a:pPr algn="ctr"/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качества жизни и успешности ученика</a:t>
            </a:r>
          </a:p>
        </p:txBody>
      </p:sp>
      <p:sp>
        <p:nvSpPr>
          <p:cNvPr id="17416" name="AutoShape 24"/>
          <p:cNvSpPr>
            <a:spLocks noChangeArrowheads="1"/>
          </p:cNvSpPr>
          <p:nvPr/>
        </p:nvSpPr>
        <p:spPr bwMode="auto">
          <a:xfrm>
            <a:off x="5857875" y="5643563"/>
            <a:ext cx="3111500" cy="1011237"/>
          </a:xfrm>
          <a:prstGeom prst="roundRect">
            <a:avLst>
              <a:gd name="adj" fmla="val 16667"/>
            </a:avLst>
          </a:prstGeom>
          <a:solidFill>
            <a:srgbClr val="FFCCCC"/>
          </a:solidFill>
          <a:ln w="9525">
            <a:solidFill>
              <a:srgbClr val="A93535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нравственной</a:t>
            </a:r>
          </a:p>
          <a:p>
            <a:pPr algn="ctr"/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физически здоровой личности</a:t>
            </a:r>
          </a:p>
        </p:txBody>
      </p:sp>
      <p:sp>
        <p:nvSpPr>
          <p:cNvPr id="17417" name="AutoShape 29"/>
          <p:cNvSpPr>
            <a:spLocks noChangeArrowheads="1"/>
          </p:cNvSpPr>
          <p:nvPr/>
        </p:nvSpPr>
        <p:spPr bwMode="auto">
          <a:xfrm>
            <a:off x="357188" y="3857625"/>
            <a:ext cx="3000375" cy="935038"/>
          </a:xfrm>
          <a:prstGeom prst="roundRect">
            <a:avLst>
              <a:gd name="adj" fmla="val 16667"/>
            </a:avLst>
          </a:prstGeom>
          <a:solidFill>
            <a:srgbClr val="FFCCCC"/>
          </a:solidFill>
          <a:ln w="9525">
            <a:solidFill>
              <a:srgbClr val="A93535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социокультурной </a:t>
            </a:r>
          </a:p>
          <a:p>
            <a:pPr algn="ctr"/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компетенции</a:t>
            </a:r>
          </a:p>
          <a:p>
            <a:pPr algn="ctr"/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коммуникативных умений</a:t>
            </a:r>
          </a:p>
        </p:txBody>
      </p:sp>
      <p:sp>
        <p:nvSpPr>
          <p:cNvPr id="17418" name="AutoShape 32"/>
          <p:cNvSpPr>
            <a:spLocks noChangeArrowheads="1"/>
          </p:cNvSpPr>
          <p:nvPr/>
        </p:nvSpPr>
        <p:spPr bwMode="auto">
          <a:xfrm>
            <a:off x="785813" y="1428750"/>
            <a:ext cx="2714625" cy="928688"/>
          </a:xfrm>
          <a:prstGeom prst="roundRect">
            <a:avLst>
              <a:gd name="adj" fmla="val 16667"/>
            </a:avLst>
          </a:prstGeom>
          <a:solidFill>
            <a:srgbClr val="FFCCCC"/>
          </a:solidFill>
          <a:ln w="9525">
            <a:solidFill>
              <a:srgbClr val="A93535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осознанного </a:t>
            </a:r>
          </a:p>
          <a:p>
            <a:pPr algn="ctr"/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отношения к процессу учебы</a:t>
            </a:r>
          </a:p>
          <a:p>
            <a:pPr algn="ctr"/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его результатам</a:t>
            </a:r>
          </a:p>
        </p:txBody>
      </p:sp>
      <p:sp>
        <p:nvSpPr>
          <p:cNvPr id="17419" name="AutoShape 33"/>
          <p:cNvSpPr>
            <a:spLocks noChangeArrowheads="1"/>
          </p:cNvSpPr>
          <p:nvPr/>
        </p:nvSpPr>
        <p:spPr bwMode="auto">
          <a:xfrm>
            <a:off x="6215063" y="2571750"/>
            <a:ext cx="2714625" cy="1000125"/>
          </a:xfrm>
          <a:prstGeom prst="roundRect">
            <a:avLst>
              <a:gd name="adj" fmla="val 16667"/>
            </a:avLst>
          </a:prstGeom>
          <a:solidFill>
            <a:srgbClr val="FFCCCC"/>
          </a:solidFill>
          <a:ln w="9525">
            <a:solidFill>
              <a:srgbClr val="A93535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algn="ctr"/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интеллектуальных </a:t>
            </a:r>
          </a:p>
          <a:p>
            <a:pPr algn="ctr"/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творческих способностей </a:t>
            </a:r>
          </a:p>
          <a:p>
            <a:pPr algn="ctr"/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учеников </a:t>
            </a:r>
          </a:p>
        </p:txBody>
      </p:sp>
      <p:sp>
        <p:nvSpPr>
          <p:cNvPr id="17420" name="AutoShape 40"/>
          <p:cNvSpPr>
            <a:spLocks noChangeArrowheads="1"/>
          </p:cNvSpPr>
          <p:nvPr/>
        </p:nvSpPr>
        <p:spPr bwMode="auto">
          <a:xfrm>
            <a:off x="5715000" y="1357313"/>
            <a:ext cx="2570163" cy="935037"/>
          </a:xfrm>
          <a:prstGeom prst="roundRect">
            <a:avLst>
              <a:gd name="adj" fmla="val 16667"/>
            </a:avLst>
          </a:prstGeom>
          <a:solidFill>
            <a:srgbClr val="FFCCCC"/>
          </a:solidFill>
          <a:ln w="9525">
            <a:solidFill>
              <a:srgbClr val="CC339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Способствование </a:t>
            </a:r>
          </a:p>
          <a:p>
            <a:pPr algn="ctr"/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успешной </a:t>
            </a:r>
          </a:p>
          <a:p>
            <a:pPr algn="ctr"/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социализации личности</a:t>
            </a:r>
          </a:p>
        </p:txBody>
      </p:sp>
      <p:sp>
        <p:nvSpPr>
          <p:cNvPr id="17421" name="Rectangle 68"/>
          <p:cNvSpPr>
            <a:spLocks noChangeArrowheads="1"/>
          </p:cNvSpPr>
          <p:nvPr/>
        </p:nvSpPr>
        <p:spPr bwMode="auto">
          <a:xfrm>
            <a:off x="357188" y="642938"/>
            <a:ext cx="85979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Формирование личности, её потребностей в самовоспитании, самообразовании, </a:t>
            </a:r>
          </a:p>
          <a:p>
            <a:pPr algn="ctr"/>
            <a:r>
              <a:rPr lang="ru-RU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саморазвитии  на уроках обществоведческих дисциплин</a:t>
            </a:r>
          </a:p>
        </p:txBody>
      </p:sp>
      <p:pic>
        <p:nvPicPr>
          <p:cNvPr id="28" name="Рисунок 27" descr="legal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14678" y="2357430"/>
            <a:ext cx="2899669" cy="1928826"/>
          </a:xfrm>
          <a:prstGeom prst="ellipse">
            <a:avLst/>
          </a:prstGeom>
          <a:ln w="3175" cap="rnd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2"/>
          <p:cNvSpPr txBox="1">
            <a:spLocks noChangeArrowheads="1"/>
          </p:cNvSpPr>
          <p:nvPr/>
        </p:nvSpPr>
        <p:spPr bwMode="auto">
          <a:xfrm>
            <a:off x="214313" y="285750"/>
            <a:ext cx="8643937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800" b="1">
                <a:solidFill>
                  <a:srgbClr val="800080"/>
                </a:solidFill>
                <a:latin typeface="Cambria" pitchFamily="18" charset="0"/>
              </a:rPr>
              <a:t>  </a:t>
            </a:r>
            <a:r>
              <a:rPr lang="ru-RU" sz="4000" b="1">
                <a:solidFill>
                  <a:srgbClr val="800080"/>
                </a:solidFill>
                <a:latin typeface="Comic Sans MS" pitchFamily="66" charset="0"/>
              </a:rPr>
              <a:t>Современный  учитель – это …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71563" y="3500438"/>
            <a:ext cx="3000375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400" i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Компетентный</a:t>
            </a:r>
            <a:endParaRPr lang="ru-RU" sz="2400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00188" y="5000625"/>
            <a:ext cx="252412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Ответственный</a:t>
            </a:r>
            <a:endParaRPr lang="ru-RU" sz="2400" dirty="0">
              <a:solidFill>
                <a:srgbClr val="CC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1500" y="2286000"/>
            <a:ext cx="4357688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Способный к постоянному профессиональному росту</a:t>
            </a:r>
            <a:endParaRPr lang="ru-RU" sz="2400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8437" name="Рисунок 13" descr="0dK3n-pFLg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38" y="1214438"/>
            <a:ext cx="3789362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403350" y="5429250"/>
            <a:ext cx="3525838" cy="7318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rgbClr val="00B050"/>
                </a:solidFill>
                <a:latin typeface="+mn-lt"/>
                <a:cs typeface="+mn-cs"/>
              </a:rPr>
              <a:t> </a:t>
            </a:r>
            <a:r>
              <a:rPr lang="ru-RU" sz="24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Идеальный психолог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85875" y="4214813"/>
            <a:ext cx="3714750" cy="762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i="1">
                <a:latin typeface="Calibri" pitchFamily="34" charset="0"/>
              </a:rPr>
              <a:t> </a:t>
            </a:r>
            <a:r>
              <a:rPr lang="ru-RU" sz="2200" i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Творческая, разностороння личность</a:t>
            </a:r>
            <a:endParaRPr lang="ru-RU" sz="220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42875" y="1071563"/>
            <a:ext cx="3657600" cy="457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i="1">
                <a:latin typeface="Calibri" pitchFamily="34" charset="0"/>
              </a:rPr>
              <a:t> </a:t>
            </a:r>
            <a:r>
              <a:rPr lang="ru-RU" sz="2400" i="1">
                <a:solidFill>
                  <a:srgbClr val="8857C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Профессионал, эрудит</a:t>
            </a:r>
            <a:r>
              <a:rPr lang="ru-RU" sz="2200" i="1">
                <a:solidFill>
                  <a:srgbClr val="8857C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:</a:t>
            </a:r>
            <a:endParaRPr lang="ru-RU" sz="2200">
              <a:solidFill>
                <a:srgbClr val="8857C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50825" y="1484313"/>
            <a:ext cx="3643313" cy="8223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rgbClr val="0070C0"/>
                </a:solidFill>
                <a:latin typeface="+mn-lt"/>
                <a:cs typeface="+mn-cs"/>
              </a:rPr>
              <a:t> </a:t>
            </a:r>
            <a:r>
              <a:rPr lang="ru-RU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Владеющий новыми технологиями, ИКТ</a:t>
            </a: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42938" y="3071813"/>
            <a:ext cx="4248150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latin typeface="+mn-lt"/>
                <a:cs typeface="+mn-cs"/>
              </a:rPr>
              <a:t> </a:t>
            </a:r>
            <a:r>
              <a:rPr lang="ru-RU" sz="2400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Уверенный</a:t>
            </a:r>
            <a:r>
              <a:rPr lang="ru-RU" sz="2400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400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в себе и успешный </a:t>
            </a:r>
            <a:endParaRPr lang="ru-RU" sz="24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8443" name="Прямоугольник 19"/>
          <p:cNvSpPr>
            <a:spLocks noChangeArrowheads="1"/>
          </p:cNvSpPr>
          <p:nvPr/>
        </p:nvSpPr>
        <p:spPr bwMode="auto">
          <a:xfrm>
            <a:off x="1285875" y="3857625"/>
            <a:ext cx="29543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i="1">
                <a:latin typeface="Calibri" pitchFamily="34" charset="0"/>
              </a:rPr>
              <a:t> </a:t>
            </a:r>
            <a:r>
              <a:rPr lang="ru-RU" sz="2400" i="1">
                <a:solidFill>
                  <a:srgbClr val="CC00CC"/>
                </a:solidFill>
                <a:latin typeface="Calibri" pitchFamily="34" charset="0"/>
              </a:rPr>
              <a:t>Толерантный</a:t>
            </a:r>
            <a:r>
              <a:rPr lang="ru-RU" i="1">
                <a:latin typeface="Calibri" pitchFamily="34" charset="0"/>
              </a:rPr>
              <a:t>	</a:t>
            </a:r>
            <a:endParaRPr lang="ru-RU">
              <a:latin typeface="Calibri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 rot="10800000" flipV="1">
            <a:off x="1857375" y="5786438"/>
            <a:ext cx="3357563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Нравственный и духовно развитый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18"/>
          <p:cNvSpPr txBox="1">
            <a:spLocks noChangeArrowheads="1"/>
          </p:cNvSpPr>
          <p:nvPr/>
        </p:nvSpPr>
        <p:spPr bwMode="auto">
          <a:xfrm>
            <a:off x="7358063" y="2232025"/>
            <a:ext cx="1571625" cy="1049338"/>
          </a:xfrm>
          <a:prstGeom prst="wedgeEllipseCallout">
            <a:avLst>
              <a:gd name="adj1" fmla="val -22674"/>
              <a:gd name="adj2" fmla="val -72864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ru-RU" sz="1600">
              <a:solidFill>
                <a:schemeClr val="tx2"/>
              </a:solidFill>
              <a:latin typeface="Monotype Corsiva" pitchFamily="66" charset="0"/>
            </a:endParaRPr>
          </a:p>
          <a:p>
            <a:pPr algn="ctr">
              <a:defRPr/>
            </a:pPr>
            <a:r>
              <a:rPr lang="ru-RU" sz="1400" b="1">
                <a:solidFill>
                  <a:schemeClr val="tx2"/>
                </a:solidFill>
                <a:latin typeface="Monotype Corsiva" pitchFamily="66" charset="0"/>
              </a:rPr>
              <a:t>Открытые уроки </a:t>
            </a:r>
          </a:p>
        </p:txBody>
      </p:sp>
      <p:sp>
        <p:nvSpPr>
          <p:cNvPr id="19458" name="WordArt 31"/>
          <p:cNvSpPr>
            <a:spLocks noChangeArrowheads="1" noChangeShapeType="1" noTextEdit="1"/>
          </p:cNvSpPr>
          <p:nvPr/>
        </p:nvSpPr>
        <p:spPr bwMode="auto">
          <a:xfrm>
            <a:off x="3143250" y="2786063"/>
            <a:ext cx="2786063" cy="1285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528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66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Педагогическое </a:t>
            </a:r>
          </a:p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66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мастерство...</a:t>
            </a:r>
          </a:p>
        </p:txBody>
      </p:sp>
      <p:sp>
        <p:nvSpPr>
          <p:cNvPr id="19459" name="Rectangle 35"/>
          <p:cNvSpPr>
            <a:spLocks noChangeArrowheads="1"/>
          </p:cNvSpPr>
          <p:nvPr/>
        </p:nvSpPr>
        <p:spPr bwMode="auto">
          <a:xfrm>
            <a:off x="179388" y="4643438"/>
            <a:ext cx="8964612" cy="103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  <a:latin typeface="Monotype Corsiva" pitchFamily="66" charset="0"/>
              </a:rPr>
              <a:t>    </a:t>
            </a:r>
            <a:endParaRPr lang="ru-RU" sz="1600" b="1">
              <a:solidFill>
                <a:schemeClr val="accent2"/>
              </a:solidFill>
              <a:latin typeface="Monotype Corsiva" pitchFamily="66" charset="0"/>
            </a:endParaRPr>
          </a:p>
          <a:p>
            <a:endParaRPr lang="ru-RU" i="1">
              <a:solidFill>
                <a:schemeClr val="tx2"/>
              </a:solidFill>
              <a:latin typeface="Monotype Corsiva" pitchFamily="66" charset="0"/>
            </a:endParaRPr>
          </a:p>
          <a:p>
            <a:pPr>
              <a:spcBef>
                <a:spcPct val="50000"/>
              </a:spcBef>
            </a:pPr>
            <a:r>
              <a:rPr lang="ru-RU">
                <a:solidFill>
                  <a:schemeClr val="tx2"/>
                </a:solidFill>
                <a:latin typeface="Monotype Corsiva" pitchFamily="66" charset="0"/>
              </a:rPr>
              <a:t>   </a:t>
            </a:r>
          </a:p>
        </p:txBody>
      </p:sp>
      <p:sp>
        <p:nvSpPr>
          <p:cNvPr id="19460" name="Line 37"/>
          <p:cNvSpPr>
            <a:spLocks noChangeShapeType="1"/>
          </p:cNvSpPr>
          <p:nvPr/>
        </p:nvSpPr>
        <p:spPr bwMode="auto">
          <a:xfrm flipV="1">
            <a:off x="4429125" y="2000250"/>
            <a:ext cx="285750" cy="428625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9461" name="Line 38"/>
          <p:cNvSpPr>
            <a:spLocks noChangeShapeType="1"/>
          </p:cNvSpPr>
          <p:nvPr/>
        </p:nvSpPr>
        <p:spPr bwMode="auto">
          <a:xfrm flipH="1" flipV="1">
            <a:off x="2357438" y="2071688"/>
            <a:ext cx="928687" cy="5715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9462" name="Line 39"/>
          <p:cNvSpPr>
            <a:spLocks noChangeShapeType="1"/>
          </p:cNvSpPr>
          <p:nvPr/>
        </p:nvSpPr>
        <p:spPr bwMode="auto">
          <a:xfrm flipH="1">
            <a:off x="2214563" y="3571875"/>
            <a:ext cx="928687" cy="500063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9463" name="Line 40"/>
          <p:cNvSpPr>
            <a:spLocks noChangeShapeType="1"/>
          </p:cNvSpPr>
          <p:nvPr/>
        </p:nvSpPr>
        <p:spPr bwMode="auto">
          <a:xfrm flipV="1">
            <a:off x="6072188" y="3143250"/>
            <a:ext cx="928687" cy="142875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9464" name="Line 41"/>
          <p:cNvSpPr>
            <a:spLocks noChangeShapeType="1"/>
          </p:cNvSpPr>
          <p:nvPr/>
        </p:nvSpPr>
        <p:spPr bwMode="auto">
          <a:xfrm>
            <a:off x="6072188" y="3786188"/>
            <a:ext cx="857250" cy="428625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9465" name="Line 42"/>
          <p:cNvSpPr>
            <a:spLocks noChangeShapeType="1"/>
          </p:cNvSpPr>
          <p:nvPr/>
        </p:nvSpPr>
        <p:spPr bwMode="auto">
          <a:xfrm flipH="1">
            <a:off x="4143375" y="4143375"/>
            <a:ext cx="0" cy="576263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19466" name="Рисунок 16" descr="888888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357188"/>
            <a:ext cx="2286000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Рисунок 21" descr="Изображение 11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50" y="5072063"/>
            <a:ext cx="27146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8" name="Рисунок 23" descr="image.......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" y="4214813"/>
            <a:ext cx="1928813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9" name="Рисунок 25" descr="WP_20131030_01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6625" y="3643313"/>
            <a:ext cx="1643063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P527087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72264" y="0"/>
            <a:ext cx="2472270" cy="1978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71" name="Text Box 20"/>
          <p:cNvSpPr>
            <a:spLocks noChangeArrowheads="1"/>
          </p:cNvSpPr>
          <p:nvPr/>
        </p:nvSpPr>
        <p:spPr bwMode="auto">
          <a:xfrm>
            <a:off x="825500" y="4062413"/>
            <a:ext cx="2809875" cy="1138237"/>
          </a:xfrm>
          <a:prstGeom prst="wedgeEllipseCallout">
            <a:avLst>
              <a:gd name="adj1" fmla="val -24051"/>
              <a:gd name="adj2" fmla="val 62514"/>
            </a:avLst>
          </a:prstGeom>
          <a:solidFill>
            <a:srgbClr val="FFCCCC"/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Участие в профессиональных</a:t>
            </a:r>
            <a:endParaRPr lang="en-US" sz="1600" b="1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конкурсах</a:t>
            </a:r>
          </a:p>
        </p:txBody>
      </p:sp>
      <p:sp>
        <p:nvSpPr>
          <p:cNvPr id="32" name="Text Box 19"/>
          <p:cNvSpPr txBox="1">
            <a:spLocks noChangeArrowheads="1"/>
          </p:cNvSpPr>
          <p:nvPr/>
        </p:nvSpPr>
        <p:spPr bwMode="auto">
          <a:xfrm>
            <a:off x="4357688" y="4071938"/>
            <a:ext cx="2305050" cy="1687512"/>
          </a:xfrm>
          <a:prstGeom prst="wedgeEllipseCallout">
            <a:avLst>
              <a:gd name="adj1" fmla="val -31358"/>
              <a:gd name="adj2" fmla="val 48127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/>
                </a:solidFill>
                <a:latin typeface="Monotype Corsiva" pitchFamily="66" charset="0"/>
                <a:cs typeface="+mn-cs"/>
              </a:rPr>
              <a:t>Работа в творческих группах школы, района</a:t>
            </a:r>
          </a:p>
        </p:txBody>
      </p:sp>
      <p:sp>
        <p:nvSpPr>
          <p:cNvPr id="19473" name="Text Box 28"/>
          <p:cNvSpPr>
            <a:spLocks noChangeArrowheads="1"/>
          </p:cNvSpPr>
          <p:nvPr/>
        </p:nvSpPr>
        <p:spPr bwMode="auto">
          <a:xfrm>
            <a:off x="5715000" y="5491163"/>
            <a:ext cx="3105150" cy="1138237"/>
          </a:xfrm>
          <a:prstGeom prst="wedgeEllipseCallout">
            <a:avLst>
              <a:gd name="adj1" fmla="val 31083"/>
              <a:gd name="adj2" fmla="val -54292"/>
            </a:avLst>
          </a:prstGeom>
          <a:solidFill>
            <a:srgbClr val="D7E4BD"/>
          </a:solidFill>
          <a:ln w="9525">
            <a:solidFill>
              <a:srgbClr val="77933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chemeClr val="tx2"/>
                </a:solidFill>
                <a:latin typeface="Monotype Corsiva" pitchFamily="66" charset="0"/>
              </a:rPr>
              <a:t>Научно- исследовательская </a:t>
            </a:r>
          </a:p>
          <a:p>
            <a:pPr algn="ctr"/>
            <a:r>
              <a:rPr lang="ru-RU" sz="1600" b="1">
                <a:solidFill>
                  <a:schemeClr val="tx2"/>
                </a:solidFill>
                <a:latin typeface="Monotype Corsiva" pitchFamily="66" charset="0"/>
              </a:rPr>
              <a:t>деятельность</a:t>
            </a:r>
          </a:p>
        </p:txBody>
      </p:sp>
      <p:sp>
        <p:nvSpPr>
          <p:cNvPr id="34" name="Text Box 24"/>
          <p:cNvSpPr txBox="1">
            <a:spLocks noChangeArrowheads="1"/>
          </p:cNvSpPr>
          <p:nvPr/>
        </p:nvSpPr>
        <p:spPr bwMode="auto">
          <a:xfrm>
            <a:off x="285750" y="2189163"/>
            <a:ext cx="2643188" cy="1474787"/>
          </a:xfrm>
          <a:prstGeom prst="wedgeEllipseCallout">
            <a:avLst>
              <a:gd name="adj1" fmla="val -32812"/>
              <a:gd name="adj2" fmla="val -66944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>
                <a:solidFill>
                  <a:schemeClr val="tx2"/>
                </a:solidFill>
                <a:latin typeface="Monotype Corsiva" pitchFamily="66" charset="0"/>
              </a:rPr>
              <a:t>Участие в работе семинаров </a:t>
            </a:r>
            <a:endParaRPr lang="en-US" sz="1600" b="1">
              <a:solidFill>
                <a:schemeClr val="tx2"/>
              </a:solidFill>
              <a:latin typeface="Monotype Corsiva" pitchFamily="66" charset="0"/>
            </a:endParaRPr>
          </a:p>
          <a:p>
            <a:pPr algn="ctr">
              <a:defRPr/>
            </a:pPr>
            <a:r>
              <a:rPr lang="ru-RU" sz="1600" b="1">
                <a:solidFill>
                  <a:schemeClr val="tx2"/>
                </a:solidFill>
                <a:latin typeface="Monotype Corsiva" pitchFamily="66" charset="0"/>
              </a:rPr>
              <a:t>учителей истории </a:t>
            </a:r>
          </a:p>
        </p:txBody>
      </p:sp>
      <p:pic>
        <p:nvPicPr>
          <p:cNvPr id="19475" name="Рисунок 22" descr="школа 100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2063" y="1214438"/>
            <a:ext cx="2071687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2500313" y="-6350"/>
            <a:ext cx="3000375" cy="1906588"/>
          </a:xfrm>
          <a:prstGeom prst="wedgeEllipseCallout">
            <a:avLst>
              <a:gd name="adj1" fmla="val 47819"/>
              <a:gd name="adj2" fmla="val 36899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>
                <a:solidFill>
                  <a:schemeClr val="tx2"/>
                </a:solidFill>
                <a:latin typeface="Monotype Corsiva" pitchFamily="66" charset="0"/>
              </a:rPr>
              <a:t>Участие в дискуссиях по проблемам преподавания  предметов обществоведческого цикла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88" y="0"/>
            <a:ext cx="8786812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Реализация методической проблемы через ИКТ-компетентность :</a:t>
            </a:r>
            <a:endParaRPr lang="ru-RU" sz="2400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2910" y="1214422"/>
            <a:ext cx="6858048" cy="17145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i="1" dirty="0">
                <a:ln>
                  <a:solidFill>
                    <a:srgbClr val="800080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>
                <a:ln>
                  <a:solidFill>
                    <a:srgbClr val="800080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Учитель с высоким уровнем ИКТ -компетентности должен: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использовать компьютер как средство управления информацией;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работать с информацией в глобальных компьютерных сетях;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применять современные ИКТ для обеспечения качества УВП;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формировать и использовать информационно – образовательную среду</a:t>
            </a:r>
          </a:p>
        </p:txBody>
      </p:sp>
      <p:sp>
        <p:nvSpPr>
          <p:cNvPr id="22" name="Скругленная прямоугольная выноска 21"/>
          <p:cNvSpPr/>
          <p:nvPr/>
        </p:nvSpPr>
        <p:spPr>
          <a:xfrm>
            <a:off x="5572125" y="3000375"/>
            <a:ext cx="3071813" cy="1857375"/>
          </a:xfrm>
          <a:prstGeom prst="wedgeRoundRect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rgbClr val="FF0000"/>
                </a:solidFill>
              </a:rPr>
              <a:t>Формы обучения: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Теоретические</a:t>
            </a:r>
            <a:r>
              <a:rPr lang="ru-RU" sz="1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: лекция, семинар, консультация, экскурсия и т. д.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Практические: </a:t>
            </a:r>
            <a:r>
              <a:rPr lang="ru-RU" sz="1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проектная деятельность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деловая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практикум, </a:t>
            </a:r>
            <a:r>
              <a:rPr lang="ru-RU" sz="1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самостоятельная работа, </a:t>
            </a:r>
            <a:r>
              <a:rPr lang="ru-RU" sz="1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электронное обучение</a:t>
            </a:r>
          </a:p>
        </p:txBody>
      </p:sp>
      <p:sp>
        <p:nvSpPr>
          <p:cNvPr id="23" name="Скругленная прямоугольная выноска 22"/>
          <p:cNvSpPr/>
          <p:nvPr/>
        </p:nvSpPr>
        <p:spPr>
          <a:xfrm>
            <a:off x="3357563" y="3643313"/>
            <a:ext cx="2428875" cy="1714500"/>
          </a:xfrm>
          <a:prstGeom prst="wedgeRoundRect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rgbClr val="FF0000"/>
                </a:solidFill>
              </a:rPr>
              <a:t>Средства обучения </a:t>
            </a:r>
            <a:r>
              <a:rPr lang="ru-RU" sz="1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Компьютерные и </a:t>
            </a:r>
            <a:r>
              <a:rPr lang="ru-RU" sz="1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мультимедийные</a:t>
            </a:r>
            <a:r>
              <a:rPr lang="ru-RU" sz="1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средства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Интернет – технологии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Электронные УМК</a:t>
            </a:r>
          </a:p>
        </p:txBody>
      </p:sp>
      <p:sp>
        <p:nvSpPr>
          <p:cNvPr id="24" name="Скругленная прямоугольная выноска 23"/>
          <p:cNvSpPr/>
          <p:nvPr/>
        </p:nvSpPr>
        <p:spPr>
          <a:xfrm>
            <a:off x="428625" y="2714625"/>
            <a:ext cx="3143250" cy="2214563"/>
          </a:xfrm>
          <a:prstGeom prst="wedgeRoundRectCallou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rgbClr val="FF0000"/>
                </a:solidFill>
              </a:rPr>
              <a:t>Содержание подготовки ИКТ: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профессиональная подготовка </a:t>
            </a:r>
            <a:r>
              <a:rPr lang="ru-RU" sz="1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методика преподавания предмета;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информационная подготовка </a:t>
            </a:r>
            <a:r>
              <a:rPr lang="ru-RU" sz="1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информационные технологии; использование  ИКТ в образовательной деятельности </a:t>
            </a:r>
          </a:p>
        </p:txBody>
      </p:sp>
      <p:pic>
        <p:nvPicPr>
          <p:cNvPr id="20486" name="Picture 2" descr="C:\Documents and Settings\Tatyana\Рабочий стол\WP_20141230_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13" y="1143000"/>
            <a:ext cx="17145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Рисунок 10" descr="מחשב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85813"/>
            <a:ext cx="9144000" cy="607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Прямоугольник 1"/>
          <p:cNvSpPr>
            <a:spLocks noChangeArrowheads="1"/>
          </p:cNvSpPr>
          <p:nvPr/>
        </p:nvSpPr>
        <p:spPr bwMode="auto">
          <a:xfrm>
            <a:off x="323850" y="0"/>
            <a:ext cx="8118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i="1">
                <a:latin typeface="Calibri" pitchFamily="34" charset="0"/>
              </a:rPr>
              <a:t> </a:t>
            </a:r>
            <a:r>
              <a:rPr lang="ru-RU" sz="2400" b="1" i="1">
                <a:solidFill>
                  <a:srgbClr val="CC00CC"/>
                </a:solidFill>
                <a:latin typeface="Calibri" pitchFamily="34" charset="0"/>
              </a:rPr>
              <a:t>Современный урок истории с использованием ИКТ</a:t>
            </a:r>
            <a:endParaRPr lang="ru-RU" sz="2400" b="1">
              <a:solidFill>
                <a:srgbClr val="CC00CC"/>
              </a:solidFill>
              <a:latin typeface="Calibri" pitchFamily="34" charset="0"/>
            </a:endParaRPr>
          </a:p>
        </p:txBody>
      </p:sp>
      <p:pic>
        <p:nvPicPr>
          <p:cNvPr id="4" name="Рисунок 3" descr="DSCN17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3306762"/>
            <a:ext cx="2571768" cy="2928958"/>
          </a:xfrm>
          <a:prstGeom prst="rect">
            <a:avLst/>
          </a:prstGeom>
          <a:ln w="28575">
            <a:solidFill>
              <a:srgbClr val="FFCCCC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 descr="DSCN17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813" y="4572000"/>
            <a:ext cx="2428875" cy="2000250"/>
          </a:xfrm>
          <a:prstGeom prst="rect">
            <a:avLst/>
          </a:prstGeom>
          <a:solidFill>
            <a:srgbClr val="FFCCCC"/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22532" name="Рисунок 10" descr="P527086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5" y="785813"/>
            <a:ext cx="4000500" cy="2428875"/>
          </a:xfrm>
          <a:prstGeom prst="rect">
            <a:avLst/>
          </a:prstGeom>
          <a:solidFill>
            <a:srgbClr val="FFCCCC"/>
          </a:solidFill>
          <a:ln w="28575">
            <a:solidFill>
              <a:srgbClr val="FFCCCC"/>
            </a:solidFill>
            <a:miter lim="800000"/>
            <a:headEnd/>
            <a:tailEnd/>
          </a:ln>
        </p:spPr>
      </p:pic>
      <p:pic>
        <p:nvPicPr>
          <p:cNvPr id="13" name="Рисунок 12" descr="WP_20141118_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714356"/>
            <a:ext cx="2059620" cy="1643074"/>
          </a:xfrm>
          <a:prstGeom prst="roundRect">
            <a:avLst>
              <a:gd name="adj" fmla="val 4167"/>
            </a:avLst>
          </a:prstGeom>
          <a:solidFill>
            <a:srgbClr val="FFDEBD"/>
          </a:solidFill>
          <a:ln w="28575" cap="sq">
            <a:solidFill>
              <a:srgbClr val="FFDEBD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8" name="Рисунок 17" descr="Изображение 03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86050" y="3714752"/>
            <a:ext cx="3571900" cy="2500330"/>
          </a:xfrm>
          <a:prstGeom prst="rect">
            <a:avLst/>
          </a:prstGeom>
          <a:solidFill>
            <a:srgbClr val="FFCCCC"/>
          </a:solidFill>
          <a:ln w="28575">
            <a:solidFill>
              <a:srgbClr val="CCFFFF"/>
            </a:solidFill>
          </a:ln>
          <a:effectLst>
            <a:softEdge rad="112500"/>
          </a:effectLst>
        </p:spPr>
      </p:pic>
      <p:pic>
        <p:nvPicPr>
          <p:cNvPr id="22535" name="Рисунок 18" descr="WP_20151001_004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28813" y="1500188"/>
            <a:ext cx="2303462" cy="1847850"/>
          </a:xfrm>
          <a:prstGeom prst="rect">
            <a:avLst/>
          </a:prstGeom>
          <a:noFill/>
          <a:ln w="28575">
            <a:solidFill>
              <a:srgbClr val="FFDEBD"/>
            </a:solidFill>
            <a:miter lim="800000"/>
            <a:headEnd/>
            <a:tailEnd/>
          </a:ln>
        </p:spPr>
      </p:pic>
      <p:pic>
        <p:nvPicPr>
          <p:cNvPr id="22536" name="Рисунок 11" descr="DSCN1767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72250" y="2571750"/>
            <a:ext cx="2357438" cy="2571750"/>
          </a:xfrm>
          <a:prstGeom prst="rect">
            <a:avLst/>
          </a:prstGeom>
          <a:noFill/>
          <a:ln w="28575">
            <a:solidFill>
              <a:srgbClr val="FFDEBD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88" y="142875"/>
            <a:ext cx="7858125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Дистанционное обучение – неотъемлемая часть современного образования </a:t>
            </a:r>
            <a:endParaRPr lang="ru-RU" sz="2400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23554" name="Рисунок 2" descr="i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412259">
            <a:off x="250825" y="5229225"/>
            <a:ext cx="169703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Рисунок 5" descr="q8uiedY97f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3" y="908050"/>
            <a:ext cx="2520950" cy="2268538"/>
          </a:xfrm>
          <a:prstGeom prst="rect">
            <a:avLst/>
          </a:prstGeom>
          <a:noFill/>
          <a:ln w="28575">
            <a:solidFill>
              <a:srgbClr val="FFDEBD"/>
            </a:solidFill>
            <a:miter lim="800000"/>
            <a:headEnd/>
            <a:tailEnd/>
          </a:ln>
        </p:spPr>
      </p:pic>
      <p:pic>
        <p:nvPicPr>
          <p:cNvPr id="23556" name="Рисунок 8" descr="OGLDjEf6sn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981075"/>
            <a:ext cx="2143125" cy="3143250"/>
          </a:xfrm>
          <a:prstGeom prst="rect">
            <a:avLst/>
          </a:prstGeom>
          <a:noFill/>
          <a:ln w="28575">
            <a:solidFill>
              <a:srgbClr val="FFDEBD"/>
            </a:solidFill>
            <a:miter lim="800000"/>
            <a:headEnd/>
            <a:tailEnd/>
          </a:ln>
        </p:spPr>
      </p:pic>
      <p:pic>
        <p:nvPicPr>
          <p:cNvPr id="23557" name="Рисунок 9" descr="QuEo2Fvx7pI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92838" y="3357563"/>
            <a:ext cx="2951162" cy="3500437"/>
          </a:xfrm>
          <a:prstGeom prst="rect">
            <a:avLst/>
          </a:prstGeom>
          <a:solidFill>
            <a:srgbClr val="66FFFF"/>
          </a:solidFill>
          <a:ln w="28575">
            <a:solidFill>
              <a:srgbClr val="FFDEBD"/>
            </a:solidFill>
            <a:miter lim="800000"/>
            <a:headEnd/>
            <a:tailEnd/>
          </a:ln>
        </p:spPr>
      </p:pic>
      <p:pic>
        <p:nvPicPr>
          <p:cNvPr id="23558" name="Рисунок 10" descr="n4ilogayOgc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213" y="4929188"/>
            <a:ext cx="2947987" cy="1928812"/>
          </a:xfrm>
          <a:prstGeom prst="rect">
            <a:avLst/>
          </a:prstGeom>
          <a:solidFill>
            <a:srgbClr val="66FFFF"/>
          </a:solidFill>
          <a:ln w="28575">
            <a:solidFill>
              <a:srgbClr val="FFDEBD"/>
            </a:solidFill>
            <a:miter lim="800000"/>
            <a:headEnd/>
            <a:tailEnd/>
          </a:ln>
        </p:spPr>
      </p:pic>
      <p:pic>
        <p:nvPicPr>
          <p:cNvPr id="12" name="Рисунок 11" descr="Изображение 06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00298" y="1071546"/>
            <a:ext cx="3071834" cy="26432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DEBD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Овальная выноска 12"/>
          <p:cNvSpPr/>
          <p:nvPr/>
        </p:nvSpPr>
        <p:spPr>
          <a:xfrm>
            <a:off x="2714625" y="1071563"/>
            <a:ext cx="3643313" cy="519112"/>
          </a:xfrm>
          <a:prstGeom prst="wedgeEllipseCallout">
            <a:avLst>
              <a:gd name="adj1" fmla="val -32324"/>
              <a:gd name="adj2" fmla="val 11777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144history.ucoz.ru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61" name="Овальная выноска 13"/>
          <p:cNvSpPr>
            <a:spLocks noChangeArrowheads="1"/>
          </p:cNvSpPr>
          <p:nvPr/>
        </p:nvSpPr>
        <p:spPr bwMode="auto">
          <a:xfrm>
            <a:off x="0" y="4221163"/>
            <a:ext cx="4340225" cy="490537"/>
          </a:xfrm>
          <a:prstGeom prst="wedgeEllipseCallout">
            <a:avLst>
              <a:gd name="adj1" fmla="val -10935"/>
              <a:gd name="adj2" fmla="val 74597"/>
            </a:avLst>
          </a:prstGeom>
          <a:solidFill>
            <a:srgbClr val="FCD5B5"/>
          </a:solidFill>
          <a:ln w="9525">
            <a:solidFill>
              <a:srgbClr val="E46C0A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ychitelhistory144@yandex.ru</a:t>
            </a:r>
            <a:endParaRPr lang="ru-RU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62" name="Овальная выноска 14"/>
          <p:cNvSpPr>
            <a:spLocks noChangeArrowheads="1"/>
          </p:cNvSpPr>
          <p:nvPr/>
        </p:nvSpPr>
        <p:spPr bwMode="auto">
          <a:xfrm>
            <a:off x="5286375" y="2708275"/>
            <a:ext cx="3857625" cy="447675"/>
          </a:xfrm>
          <a:prstGeom prst="wedgeEllipseCallout">
            <a:avLst>
              <a:gd name="adj1" fmla="val 20454"/>
              <a:gd name="adj2" fmla="val 64894"/>
            </a:avLst>
          </a:prstGeom>
          <a:solidFill>
            <a:srgbClr val="FCD5B5"/>
          </a:solidFill>
          <a:ln w="9525">
            <a:solidFill>
              <a:srgbClr val="E46C0A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t"/>
            <a:r>
              <a:rPr lang="en-US" sz="1600" b="1">
                <a:latin typeface="Times New Roman" pitchFamily="18" charset="0"/>
                <a:cs typeface="Times New Roman" pitchFamily="18" charset="0"/>
              </a:rPr>
              <a:t>http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://</a:t>
            </a:r>
            <a:r>
              <a:rPr lang="en-US" sz="1600" b="1">
                <a:latin typeface="Times New Roman" pitchFamily="18" charset="0"/>
                <a:cs typeface="Times New Roman" pitchFamily="18" charset="0"/>
              </a:rPr>
              <a:t>vk.com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/с</a:t>
            </a:r>
            <a:r>
              <a:rPr lang="en-US" sz="1600" b="1">
                <a:latin typeface="Times New Roman" pitchFamily="18" charset="0"/>
                <a:cs typeface="Times New Roman" pitchFamily="18" charset="0"/>
              </a:rPr>
              <a:t>lub86057222</a:t>
            </a:r>
          </a:p>
        </p:txBody>
      </p:sp>
      <p:sp>
        <p:nvSpPr>
          <p:cNvPr id="23563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/>
              <a:t/>
            </a:r>
            <a:br>
              <a:rPr lang="ru-RU"/>
            </a:b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</TotalTime>
  <Words>506</Words>
  <Application>Microsoft Office PowerPoint</Application>
  <PresentationFormat>Экран (4:3)</PresentationFormat>
  <Paragraphs>106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Tatyana</dc:creator>
  <cp:lastModifiedBy>Admin</cp:lastModifiedBy>
  <cp:revision>100</cp:revision>
  <dcterms:created xsi:type="dcterms:W3CDTF">2015-11-08T08:31:01Z</dcterms:created>
  <dcterms:modified xsi:type="dcterms:W3CDTF">2016-01-23T09:42:25Z</dcterms:modified>
</cp:coreProperties>
</file>