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3"/>
    <p:sldId id="282" r:id="rId4"/>
    <p:sldId id="283" r:id="rId5"/>
    <p:sldId id="284" r:id="rId6"/>
    <p:sldId id="257" r:id="rId7"/>
    <p:sldId id="306" r:id="rId8"/>
    <p:sldId id="258" r:id="rId9"/>
    <p:sldId id="307" r:id="rId10"/>
    <p:sldId id="308" r:id="rId11"/>
    <p:sldId id="309" r:id="rId12"/>
    <p:sldId id="310" r:id="rId13"/>
    <p:sldId id="311" r:id="rId14"/>
    <p:sldId id="270" r:id="rId16"/>
    <p:sldId id="273" r:id="rId17"/>
    <p:sldId id="274" r:id="rId18"/>
    <p:sldId id="287" r:id="rId19"/>
    <p:sldId id="280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/>
          <p:nvPr>
            <p:ph type="sldImg" idx="2"/>
          </p:nvPr>
        </p:nvSpPr>
        <p:spPr/>
      </p:sp>
      <p:sp>
        <p:nvSpPr>
          <p:cNvPr id="3" name="Замещающий текст 2"/>
          <p:cNvSpPr/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4B938-8864-476C-B9D1-8E76A53C8C39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2FD61-C05D-4EBB-AD3C-91EE404F9056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D0937-1D57-4194-B086-162A96C92717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2BA0C-7ADF-42E3-852F-1F9FB1043217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F6B5C-2AF9-4766-A1F2-40BDD4C322C2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628AF-BA25-4F23-9C93-863EB0CFA90A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2A97A-FB20-441C-9E48-F52E91F53F77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660AC-989A-4854-9CDF-F08DD8DC9CAF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01F0B-5589-4E5B-9370-C4455DCEF81D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B5FA3-A8C9-423D-8588-7C34E3BA2D2A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658F2-96AB-45B6-8FEB-F0C76019CFAF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ru-RU" smtClean="0"/>
              <a:t>Образец заголовка</a:t>
            </a:r>
            <a:endParaRPr 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009BEB6-A0AA-443F-8DD1-F85459B0235C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3357563"/>
            <a:ext cx="8424862" cy="1470025"/>
          </a:xfrm>
        </p:spPr>
        <p:txBody>
          <a:bodyPr/>
          <a:lstStyle/>
          <a:p>
            <a:pPr eaLnBrk="1" hangingPunct="1"/>
            <a:r>
              <a:rPr lang="ru-RU" sz="4000" dirty="0" smtClean="0">
                <a:solidFill>
                  <a:srgbClr val="FF0000"/>
                </a:solidFill>
                <a:latin typeface="Arial Black" panose="020B0A04020102020204" pitchFamily="34" charset="0"/>
                <a:cs typeface="Arial Black" panose="020B0A04020102020204" pitchFamily="34" charset="0"/>
              </a:rPr>
              <a:t>Воспитательный потенциал урока иностранного языка</a:t>
            </a:r>
            <a:endParaRPr lang="ru-RU" sz="4000" dirty="0" smtClean="0">
              <a:solidFill>
                <a:srgbClr val="FF0000"/>
              </a:solidFill>
              <a:latin typeface="Arial Black" panose="020B0A04020102020204" pitchFamily="34" charset="0"/>
              <a:cs typeface="Arial Black" panose="020B0A04020102020204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6453188"/>
            <a:ext cx="6400800" cy="730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 smtClean="0"/>
          </a:p>
        </p:txBody>
      </p:sp>
      <p:pic>
        <p:nvPicPr>
          <p:cNvPr id="2052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555875" y="549275"/>
            <a:ext cx="4056063" cy="253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1835150" y="5157788"/>
            <a:ext cx="6840538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547813" y="5373688"/>
            <a:ext cx="6553200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2000" b="1" i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0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 sz="3200" b="1">
                <a:solidFill>
                  <a:srgbClr val="C00000"/>
                </a:solidFill>
              </a:rPr>
              <a:t>Виды оценивания:</a:t>
            </a:r>
            <a:endParaRPr lang="ru-RU" altLang="en-US" sz="3200" b="1">
              <a:solidFill>
                <a:srgbClr val="C00000"/>
              </a:solidFill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eaLnBrk="1" hangingPunct="1">
              <a:buFont typeface="Arial" panose="020B0604020202020204" pitchFamily="34" charset="0"/>
              <a:buChar char="•"/>
            </a:pPr>
            <a:r>
              <a:rPr lang="ru-RU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 panose="02020603050405020304"/>
                <a:cs typeface="+mn-lt"/>
                <a:sym typeface="Times New Roman" panose="02020603050405020304"/>
              </a:rPr>
              <a:t>комментирование оценки </a:t>
            </a:r>
            <a:endParaRPr lang="ru-RU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Times New Roman" panose="02020603050405020304"/>
              <a:cs typeface="+mn-lt"/>
              <a:sym typeface="Times New Roman" panose="02020603050405020304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>
                <a:effectLst/>
                <a:ea typeface="Times New Roman" panose="02020603050405020304"/>
                <a:cs typeface="+mn-lt"/>
                <a:sym typeface="Times New Roman" panose="02020603050405020304"/>
              </a:rPr>
              <a:t>обсуж</a:t>
            </a:r>
            <a:r>
              <a:rPr lang="ru-RU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 panose="02020603050405020304"/>
                <a:cs typeface="+mn-lt"/>
                <a:sym typeface="Times New Roman" panose="02020603050405020304"/>
              </a:rPr>
              <a:t>дение оценки с учащимися</a:t>
            </a:r>
            <a:r>
              <a:rPr lang="ru-RU" b="1">
                <a:effectLst/>
                <a:ea typeface="Times New Roman" panose="02020603050405020304"/>
                <a:cs typeface="+mn-lt"/>
                <a:sym typeface="Times New Roman" panose="02020603050405020304"/>
              </a:rPr>
              <a:t> </a:t>
            </a:r>
            <a:endParaRPr lang="ru-RU" b="1">
              <a:effectLst/>
              <a:ea typeface="Times New Roman" panose="02020603050405020304"/>
              <a:cs typeface="+mn-lt"/>
              <a:sym typeface="Times New Roman" panose="02020603050405020304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 panose="02020603050405020304"/>
                <a:cs typeface="+mn-lt"/>
                <a:sym typeface="Times New Roman" panose="02020603050405020304"/>
              </a:rPr>
              <a:t>оценивание учащимися друг друга </a:t>
            </a:r>
            <a:endParaRPr lang="ru-RU" b="0" i="0" u="none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Times New Roman" panose="02020603050405020304"/>
              <a:cs typeface="+mn-lt"/>
              <a:sym typeface="Times New Roman" panose="02020603050405020304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 panose="02020603050405020304"/>
                <a:cs typeface="+mn-lt"/>
                <a:sym typeface="Times New Roman" panose="02020603050405020304"/>
              </a:rPr>
              <a:t>словесная оценка учителя - одобрительные реплики</a:t>
            </a:r>
            <a:endParaRPr lang="ru-RU" b="0" i="0" u="none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Times New Roman" panose="02020603050405020304"/>
              <a:cs typeface="+mn-lt"/>
              <a:sym typeface="Times New Roman" panose="02020603050405020304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ru-RU" b="1">
              <a:effectLst/>
              <a:ea typeface="Times New Roman" panose="02020603050405020304"/>
              <a:cs typeface="+mn-lt"/>
              <a:sym typeface="Times New Roman" panose="02020603050405020304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ru-RU" b="1" i="0" strike="noStrike" cap="none">
              <a:solidFill>
                <a:schemeClr val="tx1"/>
              </a:solidFill>
              <a:effectLst/>
              <a:ea typeface="Times New Roman" panose="02020603050405020304"/>
              <a:cs typeface="+mn-lt"/>
              <a:sym typeface="Times New Roman" panose="02020603050405020304"/>
            </a:endParaRPr>
          </a:p>
          <a:p>
            <a:pPr marL="547370" marR="0" lvl="0" indent="-295275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9F9F9"/>
              </a:buClr>
              <a:buSzPts val="1820"/>
              <a:buFont typeface="Noto Sans Symbols"/>
              <a:buNone/>
            </a:pPr>
            <a:endParaRPr b="0" i="0" u="none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Times New Roman" panose="02020603050405020304"/>
              <a:cs typeface="+mn-lt"/>
              <a:sym typeface="Times New Roman" panose="02020603050405020304"/>
            </a:endParaRPr>
          </a:p>
          <a:p>
            <a:endParaRPr lang="ru-RU" altLang="en-US">
              <a:cs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 sz="3200" b="1">
                <a:solidFill>
                  <a:srgbClr val="C00000"/>
                </a:solidFill>
              </a:rPr>
              <a:t>Воспитывают:</a:t>
            </a:r>
            <a:endParaRPr lang="ru-RU" altLang="en-US" sz="3200" b="1">
              <a:solidFill>
                <a:srgbClr val="C00000"/>
              </a:solidFill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ru-RU" altLang="en-US"/>
              <a:t>ответственность</a:t>
            </a:r>
            <a:endParaRPr lang="ru-RU" altLang="en-US"/>
          </a:p>
          <a:p>
            <a:r>
              <a:rPr lang="ru-RU" altLang="en-US"/>
              <a:t>самостоятельность</a:t>
            </a:r>
            <a:endParaRPr lang="ru-RU" altLang="en-US"/>
          </a:p>
          <a:p>
            <a:r>
              <a:rPr lang="ru-RU" altLang="en-US"/>
              <a:t>критичность</a:t>
            </a:r>
            <a:endParaRPr lang="ru-RU" altLang="en-US"/>
          </a:p>
          <a:p>
            <a:r>
              <a:rPr lang="ru-RU" altLang="en-US"/>
              <a:t>силу воли</a:t>
            </a:r>
            <a:endParaRPr lang="ru-RU" altLang="en-US"/>
          </a:p>
          <a:p>
            <a:r>
              <a:rPr lang="ru-RU" altLang="en-US"/>
              <a:t>коммуникабельность</a:t>
            </a:r>
            <a:endParaRPr lang="ru-RU" altLang="en-US"/>
          </a:p>
          <a:p>
            <a:r>
              <a:rPr lang="ru-RU" altLang="en-US"/>
              <a:t>трудолюбие</a:t>
            </a:r>
            <a:endParaRPr lang="ru-RU" altLang="en-US"/>
          </a:p>
          <a:p>
            <a:endParaRPr lang="ru-RU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7550"/>
            <a:ext cx="8229600" cy="1879600"/>
          </a:xfrm>
        </p:spPr>
        <p:txBody>
          <a:bodyPr/>
          <a:p>
            <a:r>
              <a:rPr lang="ru-RU" altLang="en-US" sz="3200" b="1">
                <a:solidFill>
                  <a:srgbClr val="C00000"/>
                </a:solidFill>
              </a:rPr>
              <a:t>Технологии обучения, способствующие реализации воспитательного потенциала на уроке ИЯ:</a:t>
            </a:r>
            <a:br>
              <a:rPr lang="ru-RU" altLang="en-US" sz="3200">
                <a:solidFill>
                  <a:srgbClr val="C00000"/>
                </a:solidFill>
              </a:rPr>
            </a:br>
            <a:endParaRPr lang="ru-RU" altLang="en-US" sz="3200">
              <a:solidFill>
                <a:srgbClr val="C00000"/>
              </a:solidFill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 altLang="en-US"/>
          </a:p>
          <a:p>
            <a:endParaRPr lang="ru-RU" altLang="en-US"/>
          </a:p>
          <a:p>
            <a:r>
              <a:rPr lang="ru-RU" altLang="en-US" sz="2800"/>
              <a:t>здоровье сберегающая </a:t>
            </a:r>
            <a:endParaRPr lang="ru-RU" altLang="en-US" sz="2800"/>
          </a:p>
          <a:p>
            <a:r>
              <a:rPr lang="ru-RU" altLang="en-US" sz="2800"/>
              <a:t> проектного обучения </a:t>
            </a:r>
            <a:endParaRPr lang="ru-RU" altLang="en-US" sz="2800"/>
          </a:p>
          <a:p>
            <a:r>
              <a:rPr lang="ru-RU" altLang="en-US" sz="2800"/>
              <a:t>игрового обучения</a:t>
            </a:r>
            <a:endParaRPr lang="ru-RU" altLang="en-US" sz="2800"/>
          </a:p>
          <a:p>
            <a:r>
              <a:rPr lang="ru-RU" altLang="en-US" sz="2800"/>
              <a:t>деловой игры</a:t>
            </a:r>
            <a:endParaRPr lang="ru-RU" altLang="en-US" sz="2800"/>
          </a:p>
          <a:p>
            <a:r>
              <a:rPr lang="ru-RU" altLang="en-US" sz="2800"/>
              <a:t>ролевой игры</a:t>
            </a:r>
            <a:endParaRPr lang="ru-RU" altLang="en-US" sz="2800"/>
          </a:p>
          <a:p>
            <a:r>
              <a:rPr lang="ru-RU" altLang="en-US" sz="2800"/>
              <a:t>проведения учебных дискуссий</a:t>
            </a:r>
            <a:endParaRPr lang="ru-RU" altLang="en-US" sz="2800"/>
          </a:p>
          <a:p>
            <a:r>
              <a:rPr lang="ru-RU" altLang="en-US" sz="2800"/>
              <a:t>создания ситуации успеха</a:t>
            </a:r>
            <a:endParaRPr lang="ru-RU" altLang="en-US" sz="28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605" y="0"/>
            <a:ext cx="8229600" cy="1038225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Воспитание культуры общения</a:t>
            </a:r>
            <a:endParaRPr lang="ru-RU" sz="3200" b="1" smtClean="0"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630" y="1144905"/>
            <a:ext cx="8229600" cy="516445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br>
              <a:rPr lang="ru-RU" sz="2800" dirty="0" smtClean="0"/>
            </a:br>
            <a:r>
              <a:rPr lang="ru-RU" sz="2800" dirty="0" smtClean="0"/>
              <a:t>Вместе с языком усваиваются культурно-этические нормы поведения: умение внимательно слушать собеседника, быть доброжелательным, сдержанным, тактичным; правила и нормы речевого поведения. </a:t>
            </a:r>
            <a:endParaRPr lang="ru-RU" sz="2400" dirty="0" smtClean="0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492500" y="3644900"/>
            <a:ext cx="2663825" cy="1970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777875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Эстетическое воспитание</a:t>
            </a:r>
            <a:endParaRPr lang="ru-RU" sz="3200" b="1" smtClean="0"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08050"/>
            <a:ext cx="6265391" cy="59499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Ни на одном другом школьном уроке не ставится задача научить ребят общаться. А что такое общение? Это не только умение правильно говорить и грамотно   построить свою речь, но умение слушать и слышать, переживать и сопереживать.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Достигнуть этого, не затрагивая эмоциональной сферы учащихся, невозможно, и в этом смысле урок иностранного языка обладает огромным потенциалом. </a:t>
            </a:r>
            <a:endParaRPr lang="ru-RU" sz="2400" dirty="0" smtClean="0"/>
          </a:p>
        </p:txBody>
      </p:sp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829425" y="1052736"/>
            <a:ext cx="2314575" cy="537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30175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8038" y="836612"/>
            <a:ext cx="5795962" cy="5688731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b="1" dirty="0" smtClean="0"/>
              <a:t>   </a:t>
            </a:r>
            <a:r>
              <a:rPr lang="ru-RU" sz="2800" b="1" i="1" dirty="0" smtClean="0"/>
              <a:t>«Мы устроены так, что чувственное для нас важнее, чем умственное. Мы считаем что-либо основательно познанным, когда мы почувствуем его не только головой, но и призовём к этому всю нашу нервную систему», -</a:t>
            </a:r>
            <a:r>
              <a:rPr lang="ru-RU" sz="2800" b="1" dirty="0" smtClean="0"/>
              <a:t> </a:t>
            </a:r>
            <a:endParaRPr lang="ru-RU" sz="2800" b="1" dirty="0" smtClean="0"/>
          </a:p>
          <a:p>
            <a:pPr eaLnBrk="1" hangingPunct="1">
              <a:buFontTx/>
              <a:buNone/>
            </a:pPr>
            <a:r>
              <a:rPr lang="ru-RU" sz="2800" b="1" dirty="0" smtClean="0"/>
              <a:t>        писал А.В.Луначарский.</a:t>
            </a:r>
            <a:endParaRPr lang="ru-RU" sz="2800" b="1" dirty="0" smtClean="0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67544" y="1340768"/>
            <a:ext cx="2579687" cy="363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 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80728"/>
            <a:ext cx="8820472" cy="5877272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/>
              <a:t>Таким образом</a:t>
            </a:r>
            <a:r>
              <a:rPr lang="ru-RU" sz="3600" b="1" dirty="0" smtClean="0"/>
              <a:t>, процесс воспитания - </a:t>
            </a:r>
            <a:r>
              <a:rPr lang="ru-RU" sz="3600" dirty="0" smtClean="0"/>
              <a:t>это не специальный, особый процесс, проходящий отдельно и независимо от процесса обучения. Воспитание и формирование личности ученика, его мировоззрения осуществляется непосредственно в процессе обучения, что очень важно.</a:t>
            </a:r>
            <a:endParaRPr lang="ru-RU" sz="36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18690"/>
            <a:ext cx="8893175" cy="318389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           </a:t>
            </a:r>
            <a:r>
              <a:rPr lang="en-US" sz="9600" smtClean="0">
                <a:solidFill>
                  <a:srgbClr val="C00000"/>
                </a:solidFill>
                <a:latin typeface="Forte" panose="03060902040502070203" pitchFamily="66" charset="0"/>
              </a:rPr>
              <a:t>Thank you !</a:t>
            </a:r>
            <a:endParaRPr lang="en-US" sz="9600" smtClean="0">
              <a:solidFill>
                <a:srgbClr val="C00000"/>
              </a:solidFill>
              <a:latin typeface="Forte" panose="03060902040502070203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2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Что такое воспитание?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воспитание</a:t>
            </a:r>
            <a:r>
              <a:rPr lang="ru-RU" b="1" dirty="0" smtClean="0"/>
              <a:t> </a:t>
            </a:r>
            <a:r>
              <a:rPr lang="ru-RU" dirty="0" smtClean="0"/>
              <a:t>(в широком социальном смысле), включая в него воздействие на личность общества в целом (т.е. отождествляя воспитание с социализацией), рассматривается как </a:t>
            </a:r>
            <a:r>
              <a:rPr lang="ru-RU" b="1" dirty="0" smtClean="0"/>
              <a:t>социальное, целенаправленное создание условий </a:t>
            </a:r>
            <a:r>
              <a:rPr lang="ru-RU" dirty="0" smtClean="0"/>
              <a:t>(материальных, духовных, организационных) </a:t>
            </a:r>
            <a:r>
              <a:rPr lang="ru-RU" b="1" dirty="0" smtClean="0"/>
              <a:t>для развития человека</a:t>
            </a:r>
            <a:r>
              <a:rPr lang="ru-RU" dirty="0" smtClean="0"/>
              <a:t>;</a:t>
            </a:r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воспитание</a:t>
            </a:r>
            <a:r>
              <a:rPr lang="ru-RU" b="1" dirty="0" smtClean="0"/>
              <a:t> </a:t>
            </a:r>
            <a:r>
              <a:rPr lang="ru-RU" dirty="0" smtClean="0"/>
              <a:t>(в узком смысле) - как целенаправленная </a:t>
            </a:r>
            <a:r>
              <a:rPr lang="ru-RU" b="1" dirty="0" smtClean="0"/>
              <a:t>деятельность</a:t>
            </a:r>
            <a:r>
              <a:rPr lang="ru-RU" dirty="0" smtClean="0"/>
              <a:t>, призванная </a:t>
            </a:r>
            <a:r>
              <a:rPr lang="ru-RU" b="1" dirty="0" smtClean="0"/>
              <a:t>формировать</a:t>
            </a:r>
            <a:r>
              <a:rPr lang="ru-RU" dirty="0" smtClean="0"/>
              <a:t> у детей </a:t>
            </a:r>
            <a:r>
              <a:rPr lang="ru-RU" b="1" dirty="0" smtClean="0"/>
              <a:t>систему личностных качеств, взглядов и убеждений</a:t>
            </a:r>
            <a:r>
              <a:rPr lang="ru-RU" dirty="0" smtClean="0"/>
              <a:t>.</a:t>
            </a:r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воспитание</a:t>
            </a:r>
            <a:r>
              <a:rPr lang="ru-RU" dirty="0" smtClean="0"/>
              <a:t> часто трактуется в еще более локальном значении - как </a:t>
            </a:r>
            <a:r>
              <a:rPr lang="ru-RU" b="1" dirty="0" smtClean="0"/>
              <a:t>решение какой-либо конкретной воспитательной задачи </a:t>
            </a:r>
            <a:r>
              <a:rPr lang="ru-RU" dirty="0" smtClean="0"/>
              <a:t>(например,воспитание милосердия,толерантности или воспитание культуры общения и т.д.).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205038"/>
            <a:ext cx="8229600" cy="338420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dirty="0" smtClean="0">
                <a:latin typeface="+mj-lt"/>
              </a:rPr>
              <a:t>   </a:t>
            </a:r>
            <a:r>
              <a:rPr lang="ru-RU" sz="3600" b="1" dirty="0" smtClean="0">
                <a:cs typeface="+mn-lt"/>
              </a:rPr>
              <a:t>Какие воспитательные задачи может решать учитель иностранного языка на своих уроках?</a:t>
            </a:r>
            <a:endParaRPr lang="ru-RU" sz="3600" b="1" dirty="0" smtClean="0">
              <a:cs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 sz="3200" b="1">
                <a:solidFill>
                  <a:srgbClr val="C00000"/>
                </a:solidFill>
              </a:rPr>
              <a:t>Воспитательные задачи</a:t>
            </a:r>
            <a:br>
              <a:rPr lang="ru-RU" altLang="en-US" sz="3200" b="1">
                <a:solidFill>
                  <a:srgbClr val="C00000"/>
                </a:solidFill>
              </a:rPr>
            </a:br>
            <a:r>
              <a:rPr lang="ru-RU" altLang="en-US" sz="3200" b="1">
                <a:solidFill>
                  <a:srgbClr val="C00000"/>
                </a:solidFill>
              </a:rPr>
              <a:t> урока ИЯ:</a:t>
            </a:r>
            <a:endParaRPr lang="ru-RU" altLang="en-US" sz="3200" b="1">
              <a:solidFill>
                <a:srgbClr val="C00000"/>
              </a:solidFill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threePt" dir="t"/>
            </a:scene3d>
          </a:bodyPr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800">
                <a:solidFill>
                  <a:schemeClr val="tx1"/>
                </a:solidFill>
                <a:effectLst/>
                <a:ea typeface="Times New Roman" panose="02020603050405020304"/>
                <a:cs typeface="+mn-lt"/>
                <a:sym typeface="Times New Roman" panose="02020603050405020304"/>
              </a:rPr>
              <a:t>формирование у учеников уважения и интересов к культуре и народу страны изучаемого языка</a:t>
            </a:r>
            <a:endParaRPr lang="ru-RU" sz="2800">
              <a:solidFill>
                <a:schemeClr val="tx1"/>
              </a:solidFill>
              <a:effectLst/>
              <a:ea typeface="Times New Roman" panose="02020603050405020304"/>
              <a:cs typeface="+mn-lt"/>
              <a:sym typeface="Times New Roman" panose="02020603050405020304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800">
                <a:effectLst/>
                <a:ea typeface="Times New Roman" panose="02020603050405020304"/>
                <a:cs typeface="+mn-lt"/>
                <a:sym typeface="Times New Roman" panose="02020603050405020304"/>
              </a:rPr>
              <a:t>воспитание культуры общения</a:t>
            </a:r>
            <a:endParaRPr lang="ru-RU" sz="2800" i="0" strike="noStrike" cap="none">
              <a:solidFill>
                <a:schemeClr val="tx1"/>
              </a:solidFill>
              <a:effectLst/>
              <a:ea typeface="Times New Roman" panose="02020603050405020304"/>
              <a:cs typeface="+mn-lt"/>
              <a:sym typeface="Times New Roman" panose="02020603050405020304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800">
                <a:solidFill>
                  <a:schemeClr val="tx1"/>
                </a:solidFill>
                <a:effectLst/>
                <a:ea typeface="Times New Roman" panose="02020603050405020304"/>
                <a:cs typeface="+mn-lt"/>
                <a:sym typeface="Times New Roman" panose="02020603050405020304"/>
              </a:rPr>
              <a:t>поддержание интереса к учению и формированию познавательной активности</a:t>
            </a:r>
            <a:endParaRPr lang="ru-RU" sz="2800">
              <a:solidFill>
                <a:schemeClr val="tx1"/>
              </a:solidFill>
              <a:effectLst/>
              <a:ea typeface="Times New Roman" panose="02020603050405020304"/>
              <a:cs typeface="+mn-lt"/>
              <a:sym typeface="Times New Roman" panose="02020603050405020304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800">
                <a:solidFill>
                  <a:schemeClr val="tx1"/>
                </a:solidFill>
                <a:effectLst/>
                <a:ea typeface="Times New Roman" panose="02020603050405020304"/>
                <a:cs typeface="+mn-lt"/>
                <a:sym typeface="Times New Roman" panose="02020603050405020304"/>
              </a:rPr>
              <a:t>воспитание потребности в практическом использовании языка в различных сферах деятельности</a:t>
            </a:r>
            <a:endParaRPr lang="ru-RU" sz="2800" i="0" strike="noStrike" cap="none">
              <a:solidFill>
                <a:schemeClr val="tx1"/>
              </a:solidFill>
              <a:effectLst/>
              <a:ea typeface="Times New Roman" panose="02020603050405020304"/>
              <a:cs typeface="+mn-lt"/>
              <a:sym typeface="Times New Roman" panose="02020603050405020304"/>
            </a:endParaRPr>
          </a:p>
          <a:p>
            <a:pPr marL="701675" marR="0" lvl="0" indent="-457200" algn="just" rtl="0">
              <a:spcBef>
                <a:spcPts val="520"/>
              </a:spcBef>
              <a:spcAft>
                <a:spcPts val="0"/>
              </a:spcAft>
              <a:buClr>
                <a:srgbClr val="F9F9F9"/>
              </a:buClr>
              <a:buSzPts val="1690"/>
              <a:buFont typeface="Arial" panose="020B0604020202020204" pitchFamily="34" charset="0"/>
              <a:buChar char="•"/>
            </a:pPr>
            <a:endParaRPr lang="ru-RU" sz="2800" b="0" i="0" u="none" strike="noStrike" cap="none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Times New Roman" panose="02020603050405020304"/>
              <a:cs typeface="+mn-lt"/>
              <a:sym typeface="Times New Roman" panose="02020603050405020304"/>
            </a:endParaRPr>
          </a:p>
          <a:p>
            <a:pPr algn="just">
              <a:buNone/>
            </a:pPr>
            <a:endParaRPr lang="ru-RU" altLang="en-US" sz="2800" b="0" i="0" u="none" strike="noStrike" cap="none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Times New Roman" panose="02020603050405020304"/>
              <a:cs typeface="+mn-lt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19075" y="320040"/>
            <a:ext cx="12291695" cy="445135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605" y="765175"/>
            <a:ext cx="8820785" cy="626364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800" dirty="0" smtClean="0"/>
              <a:t>воспитание патриотизма</a:t>
            </a:r>
            <a:endParaRPr lang="ru-RU" sz="2800" dirty="0" smtClean="0"/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800" dirty="0" smtClean="0"/>
              <a:t>воспитание нравственных качеств личности</a:t>
            </a:r>
            <a:r>
              <a:rPr lang="en-US" sz="2800" dirty="0" smtClean="0"/>
              <a:t> (</a:t>
            </a:r>
            <a:r>
              <a:rPr lang="ru-RU" sz="2800" dirty="0" smtClean="0"/>
              <a:t>культуры общения, позитивного отношения к мнению собеседника, уважения к другим культурам и народам, гуманности, толерантности, милосердия)</a:t>
            </a:r>
            <a:endParaRPr lang="ru-RU" sz="2800" dirty="0" smtClean="0"/>
          </a:p>
          <a:p>
            <a:pPr eaLnBrk="1" hangingPunct="1"/>
            <a:r>
              <a:rPr lang="ru-RU" sz="2800" dirty="0" smtClean="0"/>
              <a:t>воспитание организованности и коллективизма, готовности к деловому сотрудничеству и взаимодействию, совместному решению общечеловеческих проблем</a:t>
            </a:r>
            <a:r>
              <a:rPr lang="en-US" sz="2800" dirty="0" smtClean="0"/>
              <a:t> </a:t>
            </a:r>
            <a:endParaRPr lang="ru-RU" i="1" dirty="0" smtClean="0"/>
          </a:p>
          <a:p>
            <a:pPr eaLnBrk="1" hangingPunct="1"/>
            <a:r>
              <a:rPr lang="ru-RU" sz="2800" dirty="0" smtClean="0"/>
              <a:t>эстетическое воспитание  </a:t>
            </a:r>
            <a:endParaRPr lang="ru-RU" sz="2800" dirty="0" smtClean="0"/>
          </a:p>
          <a:p>
            <a:pPr eaLnBrk="1" hangingPunct="1"/>
            <a:r>
              <a:rPr lang="ru-RU" sz="2800" dirty="0" smtClean="0"/>
              <a:t>экологическое воспитание и др.</a:t>
            </a:r>
            <a:endParaRPr lang="ru-RU" sz="2800" dirty="0" smtClean="0"/>
          </a:p>
          <a:p>
            <a:pPr eaLnBrk="1" hangingPunct="1"/>
            <a:endParaRPr lang="ru-RU" sz="2800" dirty="0" smtClean="0"/>
          </a:p>
          <a:p>
            <a:pPr eaLnBrk="1" hangingPunct="1"/>
            <a:endParaRPr lang="ru-RU" sz="2800" dirty="0" smtClean="0"/>
          </a:p>
          <a:p>
            <a:pPr eaLnBrk="1" hangingPunct="1"/>
            <a:endParaRPr lang="ru-RU" sz="2800" dirty="0" smtClean="0"/>
          </a:p>
          <a:p>
            <a:pPr eaLnBrk="1" hangingPunct="1"/>
            <a:endParaRPr lang="ru-RU" sz="2800" dirty="0" smtClean="0"/>
          </a:p>
          <a:p>
            <a:pPr eaLnBrk="1" hangingPunct="1"/>
            <a:endParaRPr lang="ru-RU" sz="2800" dirty="0" smtClean="0"/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 sz="3200" b="1">
                <a:solidFill>
                  <a:srgbClr val="C00000"/>
                </a:solidFill>
              </a:rPr>
              <a:t>Что содействует нравственному воспитанию учащихся на уроках ИЯ:</a:t>
            </a:r>
            <a:endParaRPr lang="ru-RU" altLang="en-US" sz="3200" b="1">
              <a:solidFill>
                <a:srgbClr val="C00000"/>
              </a:solidFill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ru-RU" altLang="en-US"/>
              <a:t>формы работы на уроке</a:t>
            </a:r>
            <a:endParaRPr lang="ru-RU" altLang="en-US"/>
          </a:p>
          <a:p>
            <a:pPr marL="0" indent="0">
              <a:buNone/>
            </a:pPr>
            <a:endParaRPr lang="ru-RU" altLang="en-US"/>
          </a:p>
          <a:p>
            <a:r>
              <a:rPr lang="ru-RU" altLang="en-US"/>
              <a:t>виды оценивания</a:t>
            </a:r>
            <a:endParaRPr lang="ru-RU" altLang="en-US"/>
          </a:p>
          <a:p>
            <a:pPr marL="0" indent="0">
              <a:buNone/>
            </a:pPr>
            <a:endParaRPr lang="ru-RU" altLang="en-US"/>
          </a:p>
          <a:p>
            <a:r>
              <a:rPr lang="ru-RU" altLang="en-US"/>
              <a:t>технологии обучения </a:t>
            </a:r>
            <a:endParaRPr lang="ru-RU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alt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ормы работы на уроке:</a:t>
            </a:r>
            <a:br>
              <a:rPr lang="ru-RU" alt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парная и групповая</a:t>
            </a:r>
            <a:endParaRPr lang="ru-RU" altLang="en-US" sz="32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25975"/>
          </a:xfrm>
        </p:spPr>
        <p:txBody>
          <a:bodyPr/>
          <a:p>
            <a:pPr marL="547370" marR="0" lvl="0" indent="-41084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1820"/>
              <a:buFont typeface="Noto Sans Symbols"/>
              <a:buNone/>
            </a:pPr>
            <a:r>
              <a:rPr lang="ru-RU" sz="2800" b="1" u="sng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Воспитывают:</a:t>
            </a:r>
            <a:endParaRPr lang="ru-RU" sz="2800" b="1" u="sng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культуру общения</a:t>
            </a:r>
            <a:endParaRPr lang="ru-RU" sz="2800" b="1">
              <a:solidFill>
                <a:schemeClr val="tx1"/>
              </a:solidFill>
              <a:effectLst/>
              <a:ea typeface="Times New Roman" panose="02020603050405020304"/>
              <a:cs typeface="+mn-lt"/>
              <a:sym typeface="Times New Roman" panose="02020603050405020304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толерантные отношения учащихся друг к другу</a:t>
            </a:r>
            <a:endParaRPr lang="ru-RU" sz="2800" b="0" i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умения:</a:t>
            </a:r>
            <a:endParaRPr lang="ru-RU" sz="2800" b="0" i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547370" marR="0" lvl="0" indent="-410845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F9F9F9"/>
              </a:buClr>
              <a:buSzPts val="1820"/>
              <a:buFont typeface="Noto Sans Symbols"/>
              <a:buChar char="⮚"/>
            </a:pPr>
            <a:r>
              <a:rPr lang="ru-RU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взаимодействовать </a:t>
            </a:r>
            <a:endParaRPr lang="ru-RU" sz="2800" b="0" i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547370" marR="0" lvl="0" indent="-410845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F9F9F9"/>
              </a:buClr>
              <a:buSzPts val="1820"/>
              <a:buFont typeface="Noto Sans Symbols"/>
              <a:buChar char="⮚"/>
            </a:pPr>
            <a:r>
              <a:rPr lang="ru-RU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аргументировать свое мнение</a:t>
            </a:r>
            <a:endParaRPr lang="ru-RU" sz="2800" b="0" i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547370" marR="0" lvl="0" indent="-410845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F9F9F9"/>
              </a:buClr>
              <a:buSzPts val="1820"/>
              <a:buFont typeface="Noto Sans Symbols"/>
              <a:buChar char="⮚"/>
            </a:pPr>
            <a:r>
              <a:rPr lang="ru-RU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нести ответственность за работу в группе</a:t>
            </a:r>
            <a:endParaRPr lang="ru-RU" sz="2800" b="0" i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547370" marR="0" lvl="0" indent="-410845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F9F9F9"/>
              </a:buClr>
              <a:buSzPts val="1820"/>
              <a:buFont typeface="Noto Sans Symbols"/>
              <a:buChar char="⮚"/>
            </a:pPr>
            <a:r>
              <a:rPr lang="ru-RU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принимать самостоятельные решения</a:t>
            </a:r>
            <a:endParaRPr lang="ru-RU" sz="2800" b="0" i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547370" marR="0" lvl="0" indent="-410845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F9F9F9"/>
              </a:buClr>
              <a:buSzPts val="1820"/>
              <a:buFont typeface="Noto Sans Symbols"/>
              <a:buChar char="⮚"/>
            </a:pPr>
            <a:r>
              <a:rPr lang="ru-RU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проявлять творчество в сфере личностного интереса</a:t>
            </a:r>
            <a:endParaRPr lang="ru-RU" sz="2800" b="0" i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endParaRPr lang="ru-RU" alt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49454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249454</Template>
  <TotalTime>0</TotalTime>
  <Words>3488</Words>
  <Application>WPS Presentation</Application>
  <PresentationFormat>Экран (4:3)</PresentationFormat>
  <Paragraphs>108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9" baseType="lpstr">
      <vt:lpstr>Arial</vt:lpstr>
      <vt:lpstr>SimSun</vt:lpstr>
      <vt:lpstr>Wingdings</vt:lpstr>
      <vt:lpstr>Arial Black</vt:lpstr>
      <vt:lpstr>Times New Roman</vt:lpstr>
      <vt:lpstr>Noto Sans Symbols</vt:lpstr>
      <vt:lpstr>Segoe Print</vt:lpstr>
      <vt:lpstr>Forte</vt:lpstr>
      <vt:lpstr>Microsoft YaHei</vt:lpstr>
      <vt:lpstr>Arial Unicode MS</vt:lpstr>
      <vt:lpstr>Calibri</vt:lpstr>
      <vt:lpstr>249454</vt:lpstr>
      <vt:lpstr>Воспитательный потенциал урока иностранного языка</vt:lpstr>
      <vt:lpstr>Что такое воспитание?</vt:lpstr>
      <vt:lpstr>PowerPoint 演示文稿</vt:lpstr>
      <vt:lpstr>PowerPoint 演示文稿</vt:lpstr>
      <vt:lpstr>PowerPoint 演示文稿</vt:lpstr>
      <vt:lpstr>Воспитательные задачи  урока ИЯ:</vt:lpstr>
      <vt:lpstr>PowerPoint 演示文稿</vt:lpstr>
      <vt:lpstr>Что содействует нравственному воспитанию учащихся на уроках ИЯ:</vt:lpstr>
      <vt:lpstr>Формы работы на уроке: парная и групповая</vt:lpstr>
      <vt:lpstr>Виды оценивания:</vt:lpstr>
      <vt:lpstr>Воспитывают:</vt:lpstr>
      <vt:lpstr>Технологии обучения, способствующие реализации воспитательного потенциала на уроке ИЯ: </vt:lpstr>
      <vt:lpstr>Воспитание культуры общения</vt:lpstr>
      <vt:lpstr>Эстетическое воспитание</vt:lpstr>
      <vt:lpstr>PowerPoint 演示文稿</vt:lpstr>
      <vt:lpstr>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Воспитательный потенциал урока иностранного языка</dc:title>
  <dc:creator>Я</dc:creator>
  <cp:lastModifiedBy>НТ</cp:lastModifiedBy>
  <cp:revision>40</cp:revision>
  <dcterms:created xsi:type="dcterms:W3CDTF">2018-10-31T15:34:00Z</dcterms:created>
  <dcterms:modified xsi:type="dcterms:W3CDTF">2021-12-28T17:57:09Z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4C3D5117F4784D8D80ABB49019D8D7FE</vt:lpwstr>
  </property>
  <property fmtid="{D5CDD505-2E9C-101B-9397-08002B2CF9AE}" pid="3" name="KSOProductBuildVer">
    <vt:lpwstr>1049-11.2.0.10426</vt:lpwstr>
  </property>
</Properties>
</file>