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7"/>
  </p:notesMasterIdLst>
  <p:sldIdLst>
    <p:sldId id="335" r:id="rId2"/>
    <p:sldId id="328" r:id="rId3"/>
    <p:sldId id="325" r:id="rId4"/>
    <p:sldId id="309" r:id="rId5"/>
    <p:sldId id="278" r:id="rId6"/>
    <p:sldId id="316" r:id="rId7"/>
    <p:sldId id="277" r:id="rId8"/>
    <p:sldId id="333" r:id="rId9"/>
    <p:sldId id="330" r:id="rId10"/>
    <p:sldId id="364" r:id="rId11"/>
    <p:sldId id="329" r:id="rId12"/>
    <p:sldId id="310" r:id="rId13"/>
    <p:sldId id="331" r:id="rId14"/>
    <p:sldId id="269" r:id="rId15"/>
    <p:sldId id="276" r:id="rId16"/>
    <p:sldId id="294" r:id="rId17"/>
    <p:sldId id="300" r:id="rId18"/>
    <p:sldId id="363" r:id="rId19"/>
    <p:sldId id="274" r:id="rId20"/>
    <p:sldId id="334" r:id="rId21"/>
    <p:sldId id="259" r:id="rId22"/>
    <p:sldId id="345" r:id="rId23"/>
    <p:sldId id="357" r:id="rId24"/>
    <p:sldId id="349" r:id="rId25"/>
    <p:sldId id="353" r:id="rId26"/>
    <p:sldId id="342" r:id="rId27"/>
    <p:sldId id="343" r:id="rId28"/>
    <p:sldId id="350" r:id="rId29"/>
    <p:sldId id="358" r:id="rId30"/>
    <p:sldId id="340" r:id="rId31"/>
    <p:sldId id="346" r:id="rId32"/>
    <p:sldId id="347" r:id="rId33"/>
    <p:sldId id="280" r:id="rId34"/>
    <p:sldId id="264" r:id="rId35"/>
    <p:sldId id="336" r:id="rId36"/>
    <p:sldId id="339" r:id="rId37"/>
    <p:sldId id="354" r:id="rId38"/>
    <p:sldId id="341" r:id="rId39"/>
    <p:sldId id="362" r:id="rId40"/>
    <p:sldId id="338" r:id="rId41"/>
    <p:sldId id="348" r:id="rId42"/>
    <p:sldId id="351" r:id="rId43"/>
    <p:sldId id="344" r:id="rId44"/>
    <p:sldId id="267" r:id="rId45"/>
    <p:sldId id="268" r:id="rId46"/>
  </p:sldIdLst>
  <p:sldSz cx="10693400" cy="7561263"/>
  <p:notesSz cx="9926638" cy="6797675"/>
  <p:defaultTextStyle>
    <a:defPPr>
      <a:defRPr lang="ru-RU"/>
    </a:defPPr>
    <a:lvl1pPr marL="0" algn="l" defTabSz="104291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58" algn="l" defTabSz="104291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917" algn="l" defTabSz="104291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75" algn="l" defTabSz="104291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834" algn="l" defTabSz="104291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292" algn="l" defTabSz="104291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751" algn="l" defTabSz="104291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208" algn="l" defTabSz="104291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668" algn="l" defTabSz="104291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8000"/>
    <a:srgbClr val="009900"/>
    <a:srgbClr val="0000CC"/>
    <a:srgbClr val="FFFF00"/>
    <a:srgbClr val="CC0099"/>
    <a:srgbClr val="00CC00"/>
    <a:srgbClr val="C0E7F8"/>
    <a:srgbClr val="0000FF"/>
    <a:srgbClr val="CEF0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19" autoAdjust="0"/>
    <p:restoredTop sz="95332" autoAdjust="0"/>
  </p:normalViewPr>
  <p:slideViewPr>
    <p:cSldViewPr>
      <p:cViewPr varScale="1">
        <p:scale>
          <a:sx n="73" d="100"/>
          <a:sy n="73" d="100"/>
        </p:scale>
        <p:origin x="1262" y="557"/>
      </p:cViewPr>
      <p:guideLst>
        <p:guide orient="horz" pos="2382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DE6A25-5909-4668-9E3E-6EB00B074D71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31311E6-0A9D-49A4-9E1C-C308090191F9}">
      <dgm:prSet phldrT="[Текст]" custT="1"/>
      <dgm:spPr>
        <a:gradFill flip="none" rotWithShape="0">
          <a:gsLst>
            <a:gs pos="0">
              <a:srgbClr val="66CCFF">
                <a:tint val="66000"/>
                <a:satMod val="160000"/>
              </a:srgbClr>
            </a:gs>
            <a:gs pos="50000">
              <a:srgbClr val="66CCFF">
                <a:tint val="44500"/>
                <a:satMod val="160000"/>
              </a:srgbClr>
            </a:gs>
            <a:gs pos="100000">
              <a:srgbClr val="66CCFF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bg1"/>
          </a:solidFill>
        </a:ln>
      </dgm:spPr>
      <dgm:t>
        <a:bodyPr/>
        <a:lstStyle/>
        <a:p>
          <a:r>
            <a:rPr lang="ru-RU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Заведующий ДОУ</a:t>
          </a:r>
          <a:endParaRPr lang="ru-RU" sz="18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B02F2BD-8A64-421E-B2CC-8113B0E17AA7}" type="parTrans" cxnId="{F89F8178-537C-4DF3-A1FE-B1709E2F9868}">
      <dgm:prSet/>
      <dgm:spPr/>
      <dgm:t>
        <a:bodyPr/>
        <a:lstStyle/>
        <a:p>
          <a:endParaRPr lang="ru-RU" sz="1800"/>
        </a:p>
      </dgm:t>
    </dgm:pt>
    <dgm:pt modelId="{40B6DA5D-7FD3-4B7F-BB4D-6F2AB64E9A5F}" type="sibTrans" cxnId="{F89F8178-537C-4DF3-A1FE-B1709E2F9868}">
      <dgm:prSet custT="1"/>
      <dgm:spPr>
        <a:noFill/>
      </dgm:spPr>
      <dgm:t>
        <a:bodyPr/>
        <a:lstStyle/>
        <a:p>
          <a:endParaRPr lang="ru-RU" sz="1800"/>
        </a:p>
      </dgm:t>
    </dgm:pt>
    <dgm:pt modelId="{3166225D-966A-471B-A3DD-91907187BB05}">
      <dgm:prSet custT="1"/>
      <dgm:spPr>
        <a:gradFill flip="none" rotWithShape="0">
          <a:gsLst>
            <a:gs pos="0">
              <a:srgbClr val="0070C0">
                <a:tint val="66000"/>
                <a:satMod val="160000"/>
              </a:srgbClr>
            </a:gs>
            <a:gs pos="50000">
              <a:srgbClr val="0070C0">
                <a:tint val="44500"/>
                <a:satMod val="160000"/>
              </a:srgbClr>
            </a:gs>
            <a:gs pos="100000">
              <a:srgbClr val="0070C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ru-RU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физ. инструктор</a:t>
          </a:r>
          <a:endParaRPr lang="ru-RU" sz="18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DF17F6C-3B79-4968-8212-B81A5E7DFDC7}" type="parTrans" cxnId="{6C3A5B6E-6B66-4409-9B44-40FA61FE132F}">
      <dgm:prSet/>
      <dgm:spPr/>
      <dgm:t>
        <a:bodyPr/>
        <a:lstStyle/>
        <a:p>
          <a:endParaRPr lang="ru-RU" sz="1800"/>
        </a:p>
      </dgm:t>
    </dgm:pt>
    <dgm:pt modelId="{2A26CE8E-9D3A-4B58-BB34-62BEB6F2F4EE}" type="sibTrans" cxnId="{6C3A5B6E-6B66-4409-9B44-40FA61FE132F}">
      <dgm:prSet custT="1"/>
      <dgm:spPr>
        <a:solidFill>
          <a:srgbClr val="FF0000"/>
        </a:solidFill>
      </dgm:spPr>
      <dgm:t>
        <a:bodyPr/>
        <a:lstStyle/>
        <a:p>
          <a:endParaRPr lang="ru-RU" sz="1800"/>
        </a:p>
      </dgm:t>
    </dgm:pt>
    <dgm:pt modelId="{0E00FE68-B10D-4594-97C3-0FE3A1A0F193}">
      <dgm:prSet custT="1"/>
      <dgm:spPr>
        <a:gradFill flip="none" rotWithShape="0">
          <a:gsLst>
            <a:gs pos="0">
              <a:srgbClr val="DE7E89">
                <a:tint val="66000"/>
                <a:satMod val="160000"/>
              </a:srgbClr>
            </a:gs>
            <a:gs pos="50000">
              <a:srgbClr val="DE7E89">
                <a:tint val="44500"/>
                <a:satMod val="160000"/>
              </a:srgbClr>
            </a:gs>
            <a:gs pos="100000">
              <a:srgbClr val="DE7E89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ru-RU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Учитель-логопед</a:t>
          </a:r>
          <a:endParaRPr lang="ru-RU" sz="18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6A649C0-092D-4580-B139-9207CE2B2586}" type="parTrans" cxnId="{93160D41-7C8D-4973-87F5-A894A740F02C}">
      <dgm:prSet/>
      <dgm:spPr/>
      <dgm:t>
        <a:bodyPr/>
        <a:lstStyle/>
        <a:p>
          <a:endParaRPr lang="ru-RU" sz="1800"/>
        </a:p>
      </dgm:t>
    </dgm:pt>
    <dgm:pt modelId="{62DC59A5-8084-4828-A63F-2EF3AB7C32FC}" type="sibTrans" cxnId="{93160D41-7C8D-4973-87F5-A894A740F02C}">
      <dgm:prSet custT="1"/>
      <dgm:spPr>
        <a:noFill/>
      </dgm:spPr>
      <dgm:t>
        <a:bodyPr/>
        <a:lstStyle/>
        <a:p>
          <a:endParaRPr lang="ru-RU" sz="1800"/>
        </a:p>
      </dgm:t>
    </dgm:pt>
    <dgm:pt modelId="{72D538FF-F60F-4A02-8B34-26841BECB946}">
      <dgm:prSet custT="1"/>
      <dgm:spPr>
        <a:gradFill flip="none" rotWithShape="0">
          <a:gsLst>
            <a:gs pos="0">
              <a:srgbClr val="00B0F0">
                <a:tint val="66000"/>
                <a:satMod val="160000"/>
              </a:srgbClr>
            </a:gs>
            <a:gs pos="50000">
              <a:srgbClr val="00B0F0">
                <a:tint val="44500"/>
                <a:satMod val="160000"/>
              </a:srgbClr>
            </a:gs>
            <a:gs pos="100000">
              <a:srgbClr val="00B0F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ru-RU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учитель-дефектолог</a:t>
          </a:r>
          <a:endParaRPr lang="ru-RU" sz="18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6954D38-789E-424E-A777-6D371D230CB7}" type="parTrans" cxnId="{66C33A13-A0FC-4129-B191-4598BF977436}">
      <dgm:prSet/>
      <dgm:spPr/>
      <dgm:t>
        <a:bodyPr/>
        <a:lstStyle/>
        <a:p>
          <a:endParaRPr lang="ru-RU" sz="1800"/>
        </a:p>
      </dgm:t>
    </dgm:pt>
    <dgm:pt modelId="{19239377-8708-48E7-B505-CF2DC56DE0C4}" type="sibTrans" cxnId="{66C33A13-A0FC-4129-B191-4598BF977436}">
      <dgm:prSet custT="1"/>
      <dgm:spPr>
        <a:noFill/>
      </dgm:spPr>
      <dgm:t>
        <a:bodyPr/>
        <a:lstStyle/>
        <a:p>
          <a:endParaRPr lang="ru-RU" sz="1800"/>
        </a:p>
      </dgm:t>
    </dgm:pt>
    <dgm:pt modelId="{58D6BB16-BDD7-4E6E-9A0A-96BC5F79DDF3}">
      <dgm:prSet custT="1"/>
      <dgm:spPr>
        <a:gradFill flip="none" rotWithShape="0">
          <a:gsLst>
            <a:gs pos="0">
              <a:srgbClr val="D60093">
                <a:tint val="66000"/>
                <a:satMod val="160000"/>
              </a:srgbClr>
            </a:gs>
            <a:gs pos="50000">
              <a:srgbClr val="D60093">
                <a:tint val="44500"/>
                <a:satMod val="160000"/>
              </a:srgbClr>
            </a:gs>
            <a:gs pos="100000">
              <a:srgbClr val="D60093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pPr marL="0" indent="0">
            <a:tabLst/>
          </a:pPr>
          <a:r>
            <a:rPr lang="ru-RU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муз. руководитель</a:t>
          </a:r>
          <a:endParaRPr lang="ru-RU" sz="18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CC6D97B-3DE4-4871-AED1-5B8D3D823B67}" type="parTrans" cxnId="{673BF7D4-A6C2-43E9-A98E-26EA764AAEF3}">
      <dgm:prSet/>
      <dgm:spPr/>
      <dgm:t>
        <a:bodyPr/>
        <a:lstStyle/>
        <a:p>
          <a:endParaRPr lang="ru-RU" sz="1800"/>
        </a:p>
      </dgm:t>
    </dgm:pt>
    <dgm:pt modelId="{6D760D09-B147-48D6-A0E5-D31B1F6FCE47}" type="sibTrans" cxnId="{673BF7D4-A6C2-43E9-A98E-26EA764AAEF3}">
      <dgm:prSet custT="1"/>
      <dgm:spPr>
        <a:noFill/>
      </dgm:spPr>
      <dgm:t>
        <a:bodyPr/>
        <a:lstStyle/>
        <a:p>
          <a:endParaRPr lang="ru-RU" sz="1800"/>
        </a:p>
      </dgm:t>
    </dgm:pt>
    <dgm:pt modelId="{3D7E0D82-7A0B-4588-9AE7-2511C3872ECE}">
      <dgm:prSet custT="1"/>
      <dgm:spPr>
        <a:gradFill flip="none" rotWithShape="0">
          <a:gsLst>
            <a:gs pos="0">
              <a:srgbClr val="FF9900">
                <a:tint val="66000"/>
                <a:satMod val="160000"/>
              </a:srgbClr>
            </a:gs>
            <a:gs pos="50000">
              <a:srgbClr val="FF9900">
                <a:tint val="44500"/>
                <a:satMod val="160000"/>
              </a:srgbClr>
            </a:gs>
            <a:gs pos="100000">
              <a:srgbClr val="FF9900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bg1"/>
          </a:solidFill>
        </a:ln>
      </dgm:spPr>
      <dgm:t>
        <a:bodyPr/>
        <a:lstStyle/>
        <a:p>
          <a:r>
            <a:rPr 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педагог - </a:t>
          </a:r>
          <a:r>
            <a:rPr lang="ru-RU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психолог</a:t>
          </a:r>
          <a:endParaRPr lang="ru-RU" sz="18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5608F10-5332-4202-97FB-A74E9F53F191}" type="parTrans" cxnId="{46468D23-1CED-4E4B-AB07-F63C774D3B11}">
      <dgm:prSet/>
      <dgm:spPr/>
      <dgm:t>
        <a:bodyPr/>
        <a:lstStyle/>
        <a:p>
          <a:endParaRPr lang="ru-RU" sz="1800"/>
        </a:p>
      </dgm:t>
    </dgm:pt>
    <dgm:pt modelId="{B39D6A2D-DBAC-48DD-B5D7-FF20E961913B}" type="sibTrans" cxnId="{46468D23-1CED-4E4B-AB07-F63C774D3B11}">
      <dgm:prSet custT="1"/>
      <dgm:spPr>
        <a:noFill/>
      </dgm:spPr>
      <dgm:t>
        <a:bodyPr/>
        <a:lstStyle/>
        <a:p>
          <a:endParaRPr lang="ru-RU" sz="1800"/>
        </a:p>
      </dgm:t>
    </dgm:pt>
    <dgm:pt modelId="{35A37D6C-93A3-4564-976E-6715CEA4FBE4}">
      <dgm:prSet custT="1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ru-RU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воспитатель</a:t>
          </a:r>
          <a:endParaRPr lang="ru-RU" sz="18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05FE262-B414-4266-BB78-1F81DFFC05C0}" type="sibTrans" cxnId="{CCD94B0A-D22B-4CB0-A502-D2E84383D5D1}">
      <dgm:prSet custT="1"/>
      <dgm:spPr>
        <a:noFill/>
      </dgm:spPr>
      <dgm:t>
        <a:bodyPr/>
        <a:lstStyle/>
        <a:p>
          <a:endParaRPr lang="ru-RU" sz="1800"/>
        </a:p>
      </dgm:t>
    </dgm:pt>
    <dgm:pt modelId="{5038D302-30A5-481A-B669-B7D3456F744C}" type="parTrans" cxnId="{CCD94B0A-D22B-4CB0-A502-D2E84383D5D1}">
      <dgm:prSet/>
      <dgm:spPr/>
      <dgm:t>
        <a:bodyPr/>
        <a:lstStyle/>
        <a:p>
          <a:endParaRPr lang="ru-RU" sz="1800"/>
        </a:p>
      </dgm:t>
    </dgm:pt>
    <dgm:pt modelId="{095D6656-A239-45C2-8688-E4F08409B507}">
      <dgm:prSet custT="1"/>
      <dgm:spPr>
        <a:gradFill flip="none" rotWithShape="0">
          <a:gsLst>
            <a:gs pos="0">
              <a:schemeClr val="accent1">
                <a:lumMod val="60000"/>
                <a:lumOff val="40000"/>
                <a:tint val="66000"/>
                <a:satMod val="160000"/>
              </a:schemeClr>
            </a:gs>
            <a:gs pos="50000">
              <a:schemeClr val="accent1">
                <a:lumMod val="60000"/>
                <a:lumOff val="40000"/>
                <a:tint val="44500"/>
                <a:satMod val="160000"/>
              </a:schemeClr>
            </a:gs>
            <a:gs pos="100000">
              <a:schemeClr val="accent1">
                <a:lumMod val="60000"/>
                <a:lumOff val="40000"/>
                <a:tint val="23500"/>
                <a:satMod val="16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800" b="1" dirty="0" err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тьютер</a:t>
          </a:r>
          <a:endParaRPr lang="ru-RU" sz="18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BAF0CE0-D5B0-4F42-BD9D-9922BE545595}" type="parTrans" cxnId="{C31AF350-C3E9-4FF4-90A6-5090E950B284}">
      <dgm:prSet/>
      <dgm:spPr/>
      <dgm:t>
        <a:bodyPr/>
        <a:lstStyle/>
        <a:p>
          <a:endParaRPr lang="ru-RU" sz="1800"/>
        </a:p>
      </dgm:t>
    </dgm:pt>
    <dgm:pt modelId="{C98DCFD5-A69A-4A8E-B4BF-1F2F02874024}" type="sibTrans" cxnId="{C31AF350-C3E9-4FF4-90A6-5090E950B284}">
      <dgm:prSet custT="1"/>
      <dgm:spPr>
        <a:noFill/>
      </dgm:spPr>
      <dgm:t>
        <a:bodyPr/>
        <a:lstStyle/>
        <a:p>
          <a:endParaRPr lang="ru-RU" sz="1800">
            <a:solidFill>
              <a:srgbClr val="FF0000"/>
            </a:solidFill>
          </a:endParaRPr>
        </a:p>
      </dgm:t>
    </dgm:pt>
    <dgm:pt modelId="{CF082AAA-B291-44AC-B70C-E15D913168E7}">
      <dgm:prSet custT="1"/>
      <dgm:spPr>
        <a:gradFill flip="none" rotWithShape="0">
          <a:gsLst>
            <a:gs pos="0">
              <a:srgbClr val="0000FF">
                <a:tint val="66000"/>
                <a:satMod val="160000"/>
              </a:srgbClr>
            </a:gs>
            <a:gs pos="50000">
              <a:srgbClr val="0000FF">
                <a:tint val="44500"/>
                <a:satMod val="160000"/>
              </a:srgbClr>
            </a:gs>
            <a:gs pos="100000">
              <a:srgbClr val="0000FF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ru-RU" sz="1800" b="1" dirty="0" smtClean="0">
              <a:solidFill>
                <a:srgbClr val="C00000"/>
              </a:solidFill>
            </a:rPr>
            <a:t>Старший воспитатель</a:t>
          </a:r>
          <a:endParaRPr lang="ru-RU" sz="1800" b="1" dirty="0">
            <a:solidFill>
              <a:srgbClr val="C00000"/>
            </a:solidFill>
          </a:endParaRPr>
        </a:p>
      </dgm:t>
    </dgm:pt>
    <dgm:pt modelId="{67487923-043C-476B-B70C-57BAD4273E65}" type="parTrans" cxnId="{7EB1DD01-4D02-4C50-9ECF-77FBF2CBCD28}">
      <dgm:prSet/>
      <dgm:spPr/>
      <dgm:t>
        <a:bodyPr/>
        <a:lstStyle/>
        <a:p>
          <a:endParaRPr lang="ru-RU" sz="1800"/>
        </a:p>
      </dgm:t>
    </dgm:pt>
    <dgm:pt modelId="{EF7321E8-E8DC-47AF-BA96-07A910123927}" type="sibTrans" cxnId="{7EB1DD01-4D02-4C50-9ECF-77FBF2CBCD28}">
      <dgm:prSet custT="1"/>
      <dgm:spPr>
        <a:noFill/>
      </dgm:spPr>
      <dgm:t>
        <a:bodyPr/>
        <a:lstStyle/>
        <a:p>
          <a:endParaRPr lang="ru-RU" sz="1800">
            <a:solidFill>
              <a:srgbClr val="FF0000"/>
            </a:solidFill>
          </a:endParaRPr>
        </a:p>
      </dgm:t>
    </dgm:pt>
    <dgm:pt modelId="{6CE481A4-8506-4E50-BD35-88CC037B1260}" type="pres">
      <dgm:prSet presAssocID="{06DE6A25-5909-4668-9E3E-6EB00B074D7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E1C5090-E1E1-4F8D-AFA6-6F1B9AA76CF9}" type="pres">
      <dgm:prSet presAssocID="{F31311E6-0A9D-49A4-9E1C-C308090191F9}" presName="node" presStyleLbl="node1" presStyleIdx="0" presStyleCnt="9" custScaleX="301765" custRadScaleRad="96126" custRadScaleInc="-65758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F9B83606-AF23-4B4D-9B75-82FFE5025CB6}" type="pres">
      <dgm:prSet presAssocID="{40B6DA5D-7FD3-4B7F-BB4D-6F2AB64E9A5F}" presName="sibTrans" presStyleLbl="sibTrans2D1" presStyleIdx="0" presStyleCnt="9" custScaleX="392609" custScaleY="119094" custLinFactX="1700000" custLinFactY="-87675" custLinFactNeighborX="1713475" custLinFactNeighborY="-100000"/>
      <dgm:spPr>
        <a:prstGeom prst="leftRightArrow">
          <a:avLst/>
        </a:prstGeom>
      </dgm:spPr>
      <dgm:t>
        <a:bodyPr/>
        <a:lstStyle/>
        <a:p>
          <a:endParaRPr lang="ru-RU"/>
        </a:p>
      </dgm:t>
    </dgm:pt>
    <dgm:pt modelId="{FDA7DA68-1F18-4D37-8FB1-7938F14940A8}" type="pres">
      <dgm:prSet presAssocID="{40B6DA5D-7FD3-4B7F-BB4D-6F2AB64E9A5F}" presName="connectorText" presStyleLbl="sibTrans2D1" presStyleIdx="0" presStyleCnt="9"/>
      <dgm:spPr/>
      <dgm:t>
        <a:bodyPr/>
        <a:lstStyle/>
        <a:p>
          <a:endParaRPr lang="ru-RU"/>
        </a:p>
      </dgm:t>
    </dgm:pt>
    <dgm:pt modelId="{B9654736-DF5F-468A-8A48-7F740A69E927}" type="pres">
      <dgm:prSet presAssocID="{35A37D6C-93A3-4564-976E-6715CEA4FBE4}" presName="node" presStyleLbl="node1" presStyleIdx="1" presStyleCnt="9" custScaleX="278326" custRadScaleRad="100222" custRadScaleInc="69907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7EFC4D45-2926-494F-A78A-6D3C9CCDF4D3}" type="pres">
      <dgm:prSet presAssocID="{F05FE262-B414-4266-BB78-1F81DFFC05C0}" presName="sibTrans" presStyleLbl="sibTrans2D1" presStyleIdx="1" presStyleCnt="9" custFlipVert="1" custFlipHor="1" custScaleX="230165" custScaleY="123588" custLinFactX="162818" custLinFactY="-200000" custLinFactNeighborX="200000" custLinFactNeighborY="-248584"/>
      <dgm:spPr>
        <a:prstGeom prst="leftRightArrow">
          <a:avLst/>
        </a:prstGeom>
      </dgm:spPr>
      <dgm:t>
        <a:bodyPr/>
        <a:lstStyle/>
        <a:p>
          <a:endParaRPr lang="ru-RU"/>
        </a:p>
      </dgm:t>
    </dgm:pt>
    <dgm:pt modelId="{DF37853A-F33F-4E4F-A95C-7AC978C34EFB}" type="pres">
      <dgm:prSet presAssocID="{F05FE262-B414-4266-BB78-1F81DFFC05C0}" presName="connectorText" presStyleLbl="sibTrans2D1" presStyleIdx="1" presStyleCnt="9"/>
      <dgm:spPr/>
      <dgm:t>
        <a:bodyPr/>
        <a:lstStyle/>
        <a:p>
          <a:endParaRPr lang="ru-RU"/>
        </a:p>
      </dgm:t>
    </dgm:pt>
    <dgm:pt modelId="{7600815D-4553-491D-ACE9-CA5EB3322BFA}" type="pres">
      <dgm:prSet presAssocID="{095D6656-A239-45C2-8688-E4F08409B507}" presName="node" presStyleLbl="node1" presStyleIdx="2" presStyleCnt="9" custScaleX="284987" custScaleY="98064" custRadScaleRad="128493" custRadScaleInc="14597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26AC82D8-E5C8-493B-98B0-D6E1B72C365B}" type="pres">
      <dgm:prSet presAssocID="{C98DCFD5-A69A-4A8E-B4BF-1F2F02874024}" presName="sibTrans" presStyleLbl="sibTrans2D1" presStyleIdx="2" presStyleCnt="9" custScaleX="195435" custLinFactX="529777" custLinFactNeighborX="600000" custLinFactNeighborY="30685"/>
      <dgm:spPr>
        <a:prstGeom prst="leftRightArrow">
          <a:avLst/>
        </a:prstGeom>
      </dgm:spPr>
      <dgm:t>
        <a:bodyPr/>
        <a:lstStyle/>
        <a:p>
          <a:endParaRPr lang="ru-RU"/>
        </a:p>
      </dgm:t>
    </dgm:pt>
    <dgm:pt modelId="{DD9114B9-B6B7-4272-9C69-8A811AB5C391}" type="pres">
      <dgm:prSet presAssocID="{C98DCFD5-A69A-4A8E-B4BF-1F2F02874024}" presName="connectorText" presStyleLbl="sibTrans2D1" presStyleIdx="2" presStyleCnt="9"/>
      <dgm:spPr/>
      <dgm:t>
        <a:bodyPr/>
        <a:lstStyle/>
        <a:p>
          <a:endParaRPr lang="ru-RU"/>
        </a:p>
      </dgm:t>
    </dgm:pt>
    <dgm:pt modelId="{92900EBE-9623-466C-9E00-ABBF88134E6F}" type="pres">
      <dgm:prSet presAssocID="{3166225D-966A-471B-A3DD-91907187BB05}" presName="node" presStyleLbl="node1" presStyleIdx="3" presStyleCnt="9" custScaleX="329131" custScaleY="107036" custRadScaleRad="155289" custRadScaleInc="-165232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34F6AA56-9BA4-4D81-8A2D-D8C74C8407F8}" type="pres">
      <dgm:prSet presAssocID="{2A26CE8E-9D3A-4B58-BB34-62BEB6F2F4EE}" presName="sibTrans" presStyleLbl="sibTrans2D1" presStyleIdx="3" presStyleCnt="9" custScaleX="39223" custScaleY="17813" custLinFactX="-100000" custLinFactY="-100000" custLinFactNeighborX="-194476" custLinFactNeighborY="-115539"/>
      <dgm:spPr>
        <a:prstGeom prst="leftRightArrow">
          <a:avLst/>
        </a:prstGeom>
      </dgm:spPr>
      <dgm:t>
        <a:bodyPr/>
        <a:lstStyle/>
        <a:p>
          <a:endParaRPr lang="ru-RU"/>
        </a:p>
      </dgm:t>
    </dgm:pt>
    <dgm:pt modelId="{E33BC0A9-6D28-4C3D-9DFB-9F5ED4975D52}" type="pres">
      <dgm:prSet presAssocID="{2A26CE8E-9D3A-4B58-BB34-62BEB6F2F4EE}" presName="connectorText" presStyleLbl="sibTrans2D1" presStyleIdx="3" presStyleCnt="9"/>
      <dgm:spPr/>
      <dgm:t>
        <a:bodyPr/>
        <a:lstStyle/>
        <a:p>
          <a:endParaRPr lang="ru-RU"/>
        </a:p>
      </dgm:t>
    </dgm:pt>
    <dgm:pt modelId="{82CF98C9-68AD-4689-8113-3969C13E6F30}" type="pres">
      <dgm:prSet presAssocID="{0E00FE68-B10D-4594-97C3-0FE3A1A0F193}" presName="node" presStyleLbl="node1" presStyleIdx="4" presStyleCnt="9" custScaleX="256736" custRadScaleRad="103724" custRadScaleInc="-75649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AAB29380-717A-45C5-8182-FE888EF6AE23}" type="pres">
      <dgm:prSet presAssocID="{62DC59A5-8084-4828-A63F-2EF3AB7C32FC}" presName="sibTrans" presStyleLbl="sibTrans2D1" presStyleIdx="4" presStyleCnt="9" custFlipHor="0" custScaleX="171065" custScaleY="133376" custLinFactY="31546" custLinFactNeighborX="15613" custLinFactNeighborY="100000"/>
      <dgm:spPr>
        <a:prstGeom prst="leftRightArrow">
          <a:avLst/>
        </a:prstGeom>
      </dgm:spPr>
      <dgm:t>
        <a:bodyPr/>
        <a:lstStyle/>
        <a:p>
          <a:endParaRPr lang="ru-RU"/>
        </a:p>
      </dgm:t>
    </dgm:pt>
    <dgm:pt modelId="{CEA1F520-522D-4071-B03E-2E3A06665F5F}" type="pres">
      <dgm:prSet presAssocID="{62DC59A5-8084-4828-A63F-2EF3AB7C32FC}" presName="connectorText" presStyleLbl="sibTrans2D1" presStyleIdx="4" presStyleCnt="9"/>
      <dgm:spPr/>
      <dgm:t>
        <a:bodyPr/>
        <a:lstStyle/>
        <a:p>
          <a:endParaRPr lang="ru-RU"/>
        </a:p>
      </dgm:t>
    </dgm:pt>
    <dgm:pt modelId="{388C03CF-0C70-4340-B51C-691F34BD4739}" type="pres">
      <dgm:prSet presAssocID="{72D538FF-F60F-4A02-8B34-26841BECB946}" presName="node" presStyleLbl="node1" presStyleIdx="5" presStyleCnt="9" custScaleX="251947" custRadScaleRad="116132" custRadScaleInc="71221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CA825EE0-8533-4490-A296-9C2A2B6BED8D}" type="pres">
      <dgm:prSet presAssocID="{19239377-8708-48E7-B505-CF2DC56DE0C4}" presName="sibTrans" presStyleLbl="sibTrans2D1" presStyleIdx="5" presStyleCnt="9" custFlipVert="1" custFlipHor="0" custScaleX="144519" custScaleY="183538" custLinFactX="-180786" custLinFactY="100000" custLinFactNeighborX="-200000" custLinFactNeighborY="127540"/>
      <dgm:spPr>
        <a:prstGeom prst="leftRightArrow">
          <a:avLst/>
        </a:prstGeom>
      </dgm:spPr>
      <dgm:t>
        <a:bodyPr/>
        <a:lstStyle/>
        <a:p>
          <a:endParaRPr lang="ru-RU"/>
        </a:p>
      </dgm:t>
    </dgm:pt>
    <dgm:pt modelId="{1D41A852-6A1C-476E-8007-03C07CB2A6F9}" type="pres">
      <dgm:prSet presAssocID="{19239377-8708-48E7-B505-CF2DC56DE0C4}" presName="connectorText" presStyleLbl="sibTrans2D1" presStyleIdx="5" presStyleCnt="9"/>
      <dgm:spPr/>
      <dgm:t>
        <a:bodyPr/>
        <a:lstStyle/>
        <a:p>
          <a:endParaRPr lang="ru-RU"/>
        </a:p>
      </dgm:t>
    </dgm:pt>
    <dgm:pt modelId="{86DF0BA2-0B07-421F-B993-18455887D71B}" type="pres">
      <dgm:prSet presAssocID="{58D6BB16-BDD7-4E6E-9A0A-96BC5F79DDF3}" presName="node" presStyleLbl="node1" presStyleIdx="6" presStyleCnt="9" custScaleX="309448" custScaleY="103849" custRadScaleRad="121334" custRadScaleInc="48117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82F03474-6B49-4EDA-BEA8-B7E7E30E6136}" type="pres">
      <dgm:prSet presAssocID="{6D760D09-B147-48D6-A0E5-D31B1F6FCE47}" presName="sibTrans" presStyleLbl="sibTrans2D1" presStyleIdx="6" presStyleCnt="9" custScaleX="230726" custScaleY="128477" custLinFactX="1500000" custLinFactY="2712" custLinFactNeighborX="1557073" custLinFactNeighborY="100000"/>
      <dgm:spPr>
        <a:prstGeom prst="leftRightArrow">
          <a:avLst/>
        </a:prstGeom>
      </dgm:spPr>
      <dgm:t>
        <a:bodyPr/>
        <a:lstStyle/>
        <a:p>
          <a:endParaRPr lang="ru-RU"/>
        </a:p>
      </dgm:t>
    </dgm:pt>
    <dgm:pt modelId="{D3EE184D-3B25-45FE-BB0A-5960563C0D80}" type="pres">
      <dgm:prSet presAssocID="{6D760D09-B147-48D6-A0E5-D31B1F6FCE47}" presName="connectorText" presStyleLbl="sibTrans2D1" presStyleIdx="6" presStyleCnt="9"/>
      <dgm:spPr/>
      <dgm:t>
        <a:bodyPr/>
        <a:lstStyle/>
        <a:p>
          <a:endParaRPr lang="ru-RU"/>
        </a:p>
      </dgm:t>
    </dgm:pt>
    <dgm:pt modelId="{1F3713D9-C492-4B1B-B840-5114F5C0A90E}" type="pres">
      <dgm:prSet presAssocID="{3D7E0D82-7A0B-4588-9AE7-2511C3872ECE}" presName="node" presStyleLbl="node1" presStyleIdx="7" presStyleCnt="9" custScaleX="261774" custRadScaleRad="171962" custRadScaleInc="-4497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A0B429BF-3AC2-46FA-B719-DFD1CB87D08B}" type="pres">
      <dgm:prSet presAssocID="{B39D6A2D-DBAC-48DD-B5D7-FF20E961913B}" presName="sibTrans" presStyleLbl="sibTrans2D1" presStyleIdx="7" presStyleCnt="9" custFlipVert="0" custFlipHor="0" custScaleX="22867" custScaleY="17966" custLinFactX="-200000" custLinFactNeighborX="-224077" custLinFactNeighborY="98054"/>
      <dgm:spPr>
        <a:prstGeom prst="leftRightArrow">
          <a:avLst/>
        </a:prstGeom>
      </dgm:spPr>
      <dgm:t>
        <a:bodyPr/>
        <a:lstStyle/>
        <a:p>
          <a:endParaRPr lang="ru-RU"/>
        </a:p>
      </dgm:t>
    </dgm:pt>
    <dgm:pt modelId="{591DE90C-7561-4E69-8A0B-A61335B8E5BA}" type="pres">
      <dgm:prSet presAssocID="{B39D6A2D-DBAC-48DD-B5D7-FF20E961913B}" presName="connectorText" presStyleLbl="sibTrans2D1" presStyleIdx="7" presStyleCnt="9"/>
      <dgm:spPr/>
      <dgm:t>
        <a:bodyPr/>
        <a:lstStyle/>
        <a:p>
          <a:endParaRPr lang="ru-RU"/>
        </a:p>
      </dgm:t>
    </dgm:pt>
    <dgm:pt modelId="{E97CFDE3-1307-46D0-A2F8-31FC2946BB94}" type="pres">
      <dgm:prSet presAssocID="{CF082AAA-B291-44AC-B70C-E15D913168E7}" presName="node" presStyleLbl="node1" presStyleIdx="8" presStyleCnt="9" custScaleX="336589" custScaleY="116333" custRadScaleRad="120961" custRadScaleInc="-1231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EE3C2D-33FF-4F9C-9277-A60B90AC67E3}" type="pres">
      <dgm:prSet presAssocID="{EF7321E8-E8DC-47AF-BA96-07A910123927}" presName="sibTrans" presStyleLbl="sibTrans2D1" presStyleIdx="8" presStyleCnt="9" custScaleX="419294" custScaleY="159566" custLinFactX="-524600" custLinFactY="-84317" custLinFactNeighborX="-600000" custLinFactNeighborY="-100000"/>
      <dgm:spPr>
        <a:prstGeom prst="leftRightArrow">
          <a:avLst/>
        </a:prstGeom>
      </dgm:spPr>
      <dgm:t>
        <a:bodyPr/>
        <a:lstStyle/>
        <a:p>
          <a:endParaRPr lang="ru-RU"/>
        </a:p>
      </dgm:t>
    </dgm:pt>
    <dgm:pt modelId="{A2B66299-712D-45EF-90E5-5B4D06FBDE67}" type="pres">
      <dgm:prSet presAssocID="{EF7321E8-E8DC-47AF-BA96-07A910123927}" presName="connectorText" presStyleLbl="sibTrans2D1" presStyleIdx="8" presStyleCnt="9"/>
      <dgm:spPr/>
      <dgm:t>
        <a:bodyPr/>
        <a:lstStyle/>
        <a:p>
          <a:endParaRPr lang="ru-RU"/>
        </a:p>
      </dgm:t>
    </dgm:pt>
  </dgm:ptLst>
  <dgm:cxnLst>
    <dgm:cxn modelId="{F89F8178-537C-4DF3-A1FE-B1709E2F9868}" srcId="{06DE6A25-5909-4668-9E3E-6EB00B074D71}" destId="{F31311E6-0A9D-49A4-9E1C-C308090191F9}" srcOrd="0" destOrd="0" parTransId="{EB02F2BD-8A64-421E-B2CC-8113B0E17AA7}" sibTransId="{40B6DA5D-7FD3-4B7F-BB4D-6F2AB64E9A5F}"/>
    <dgm:cxn modelId="{ECFAD9F5-16A9-49BB-A207-1C976D1EC745}" type="presOf" srcId="{58D6BB16-BDD7-4E6E-9A0A-96BC5F79DDF3}" destId="{86DF0BA2-0B07-421F-B993-18455887D71B}" srcOrd="0" destOrd="0" presId="urn:microsoft.com/office/officeart/2005/8/layout/cycle2"/>
    <dgm:cxn modelId="{3ABA32EC-B329-409D-BF82-D7CB310B6558}" type="presOf" srcId="{F31311E6-0A9D-49A4-9E1C-C308090191F9}" destId="{3E1C5090-E1E1-4F8D-AFA6-6F1B9AA76CF9}" srcOrd="0" destOrd="0" presId="urn:microsoft.com/office/officeart/2005/8/layout/cycle2"/>
    <dgm:cxn modelId="{F84395E4-A488-447B-A4BB-E6A85F1CC86B}" type="presOf" srcId="{095D6656-A239-45C2-8688-E4F08409B507}" destId="{7600815D-4553-491D-ACE9-CA5EB3322BFA}" srcOrd="0" destOrd="0" presId="urn:microsoft.com/office/officeart/2005/8/layout/cycle2"/>
    <dgm:cxn modelId="{1328A7FD-FD71-4C8C-8136-5E912F356266}" type="presOf" srcId="{3D7E0D82-7A0B-4588-9AE7-2511C3872ECE}" destId="{1F3713D9-C492-4B1B-B840-5114F5C0A90E}" srcOrd="0" destOrd="0" presId="urn:microsoft.com/office/officeart/2005/8/layout/cycle2"/>
    <dgm:cxn modelId="{57F11C1F-9FC5-4917-9889-CEAD775740CD}" type="presOf" srcId="{B39D6A2D-DBAC-48DD-B5D7-FF20E961913B}" destId="{A0B429BF-3AC2-46FA-B719-DFD1CB87D08B}" srcOrd="0" destOrd="0" presId="urn:microsoft.com/office/officeart/2005/8/layout/cycle2"/>
    <dgm:cxn modelId="{7B8F5691-8CBC-435D-B785-5E15AE060AF8}" type="presOf" srcId="{19239377-8708-48E7-B505-CF2DC56DE0C4}" destId="{CA825EE0-8533-4490-A296-9C2A2B6BED8D}" srcOrd="0" destOrd="0" presId="urn:microsoft.com/office/officeart/2005/8/layout/cycle2"/>
    <dgm:cxn modelId="{F9067F08-2798-4B39-AE3B-2393B802ED46}" type="presOf" srcId="{72D538FF-F60F-4A02-8B34-26841BECB946}" destId="{388C03CF-0C70-4340-B51C-691F34BD4739}" srcOrd="0" destOrd="0" presId="urn:microsoft.com/office/officeart/2005/8/layout/cycle2"/>
    <dgm:cxn modelId="{BF73FE10-130B-486C-B399-950DCD53FFFC}" type="presOf" srcId="{C98DCFD5-A69A-4A8E-B4BF-1F2F02874024}" destId="{26AC82D8-E5C8-493B-98B0-D6E1B72C365B}" srcOrd="0" destOrd="0" presId="urn:microsoft.com/office/officeart/2005/8/layout/cycle2"/>
    <dgm:cxn modelId="{E8428684-3645-4F7B-A4B3-6002EC6C2A66}" type="presOf" srcId="{3166225D-966A-471B-A3DD-91907187BB05}" destId="{92900EBE-9623-466C-9E00-ABBF88134E6F}" srcOrd="0" destOrd="0" presId="urn:microsoft.com/office/officeart/2005/8/layout/cycle2"/>
    <dgm:cxn modelId="{E9DE34EB-FF18-4BD8-8ACD-87BD4A1191E7}" type="presOf" srcId="{B39D6A2D-DBAC-48DD-B5D7-FF20E961913B}" destId="{591DE90C-7561-4E69-8A0B-A61335B8E5BA}" srcOrd="1" destOrd="0" presId="urn:microsoft.com/office/officeart/2005/8/layout/cycle2"/>
    <dgm:cxn modelId="{6C3A5B6E-6B66-4409-9B44-40FA61FE132F}" srcId="{06DE6A25-5909-4668-9E3E-6EB00B074D71}" destId="{3166225D-966A-471B-A3DD-91907187BB05}" srcOrd="3" destOrd="0" parTransId="{8DF17F6C-3B79-4968-8212-B81A5E7DFDC7}" sibTransId="{2A26CE8E-9D3A-4B58-BB34-62BEB6F2F4EE}"/>
    <dgm:cxn modelId="{B30C9B7F-C73D-4FC1-87C0-6E492006EFBB}" type="presOf" srcId="{62DC59A5-8084-4828-A63F-2EF3AB7C32FC}" destId="{AAB29380-717A-45C5-8182-FE888EF6AE23}" srcOrd="0" destOrd="0" presId="urn:microsoft.com/office/officeart/2005/8/layout/cycle2"/>
    <dgm:cxn modelId="{46468D23-1CED-4E4B-AB07-F63C774D3B11}" srcId="{06DE6A25-5909-4668-9E3E-6EB00B074D71}" destId="{3D7E0D82-7A0B-4588-9AE7-2511C3872ECE}" srcOrd="7" destOrd="0" parTransId="{45608F10-5332-4202-97FB-A74E9F53F191}" sibTransId="{B39D6A2D-DBAC-48DD-B5D7-FF20E961913B}"/>
    <dgm:cxn modelId="{0402048A-9C93-4B5C-BD73-392050FF8C52}" type="presOf" srcId="{EF7321E8-E8DC-47AF-BA96-07A910123927}" destId="{A2B66299-712D-45EF-90E5-5B4D06FBDE67}" srcOrd="1" destOrd="0" presId="urn:microsoft.com/office/officeart/2005/8/layout/cycle2"/>
    <dgm:cxn modelId="{25A5B933-CAA1-4CC6-801B-214A4AD0F4A9}" type="presOf" srcId="{2A26CE8E-9D3A-4B58-BB34-62BEB6F2F4EE}" destId="{E33BC0A9-6D28-4C3D-9DFB-9F5ED4975D52}" srcOrd="1" destOrd="0" presId="urn:microsoft.com/office/officeart/2005/8/layout/cycle2"/>
    <dgm:cxn modelId="{38065873-A5DA-4BBA-84F2-431DB8C4A817}" type="presOf" srcId="{CF082AAA-B291-44AC-B70C-E15D913168E7}" destId="{E97CFDE3-1307-46D0-A2F8-31FC2946BB94}" srcOrd="0" destOrd="0" presId="urn:microsoft.com/office/officeart/2005/8/layout/cycle2"/>
    <dgm:cxn modelId="{4AA82854-6D69-4FE7-BF4D-8D34AD3453E2}" type="presOf" srcId="{F05FE262-B414-4266-BB78-1F81DFFC05C0}" destId="{DF37853A-F33F-4E4F-A95C-7AC978C34EFB}" srcOrd="1" destOrd="0" presId="urn:microsoft.com/office/officeart/2005/8/layout/cycle2"/>
    <dgm:cxn modelId="{7EB1DD01-4D02-4C50-9ECF-77FBF2CBCD28}" srcId="{06DE6A25-5909-4668-9E3E-6EB00B074D71}" destId="{CF082AAA-B291-44AC-B70C-E15D913168E7}" srcOrd="8" destOrd="0" parTransId="{67487923-043C-476B-B70C-57BAD4273E65}" sibTransId="{EF7321E8-E8DC-47AF-BA96-07A910123927}"/>
    <dgm:cxn modelId="{B7ECDC8A-2B74-493E-857C-059735B86BE6}" type="presOf" srcId="{F05FE262-B414-4266-BB78-1F81DFFC05C0}" destId="{7EFC4D45-2926-494F-A78A-6D3C9CCDF4D3}" srcOrd="0" destOrd="0" presId="urn:microsoft.com/office/officeart/2005/8/layout/cycle2"/>
    <dgm:cxn modelId="{57D77601-7C93-496B-912D-95378181983E}" type="presOf" srcId="{EF7321E8-E8DC-47AF-BA96-07A910123927}" destId="{7EEE3C2D-33FF-4F9C-9277-A60B90AC67E3}" srcOrd="0" destOrd="0" presId="urn:microsoft.com/office/officeart/2005/8/layout/cycle2"/>
    <dgm:cxn modelId="{A51C2906-E597-4C60-9922-B14EA0FA1028}" type="presOf" srcId="{6D760D09-B147-48D6-A0E5-D31B1F6FCE47}" destId="{D3EE184D-3B25-45FE-BB0A-5960563C0D80}" srcOrd="1" destOrd="0" presId="urn:microsoft.com/office/officeart/2005/8/layout/cycle2"/>
    <dgm:cxn modelId="{070127D0-C302-4C83-9113-C82FD82365E1}" type="presOf" srcId="{35A37D6C-93A3-4564-976E-6715CEA4FBE4}" destId="{B9654736-DF5F-468A-8A48-7F740A69E927}" srcOrd="0" destOrd="0" presId="urn:microsoft.com/office/officeart/2005/8/layout/cycle2"/>
    <dgm:cxn modelId="{66C33A13-A0FC-4129-B191-4598BF977436}" srcId="{06DE6A25-5909-4668-9E3E-6EB00B074D71}" destId="{72D538FF-F60F-4A02-8B34-26841BECB946}" srcOrd="5" destOrd="0" parTransId="{56954D38-789E-424E-A777-6D371D230CB7}" sibTransId="{19239377-8708-48E7-B505-CF2DC56DE0C4}"/>
    <dgm:cxn modelId="{44A96061-0A08-49FE-AEB7-5BB335346A01}" type="presOf" srcId="{6D760D09-B147-48D6-A0E5-D31B1F6FCE47}" destId="{82F03474-6B49-4EDA-BEA8-B7E7E30E6136}" srcOrd="0" destOrd="0" presId="urn:microsoft.com/office/officeart/2005/8/layout/cycle2"/>
    <dgm:cxn modelId="{83CCE0BF-3AD9-450E-8633-8F7EFBA6FAC3}" type="presOf" srcId="{0E00FE68-B10D-4594-97C3-0FE3A1A0F193}" destId="{82CF98C9-68AD-4689-8113-3969C13E6F30}" srcOrd="0" destOrd="0" presId="urn:microsoft.com/office/officeart/2005/8/layout/cycle2"/>
    <dgm:cxn modelId="{C9DD018B-8845-4409-A350-5771EF58FFD6}" type="presOf" srcId="{06DE6A25-5909-4668-9E3E-6EB00B074D71}" destId="{6CE481A4-8506-4E50-BD35-88CC037B1260}" srcOrd="0" destOrd="0" presId="urn:microsoft.com/office/officeart/2005/8/layout/cycle2"/>
    <dgm:cxn modelId="{CEB0AB95-8E30-4ECF-9617-71D25BD8A47D}" type="presOf" srcId="{C98DCFD5-A69A-4A8E-B4BF-1F2F02874024}" destId="{DD9114B9-B6B7-4272-9C69-8A811AB5C391}" srcOrd="1" destOrd="0" presId="urn:microsoft.com/office/officeart/2005/8/layout/cycle2"/>
    <dgm:cxn modelId="{7FCC3A4C-F847-473A-82E9-48F87CA0EF0E}" type="presOf" srcId="{19239377-8708-48E7-B505-CF2DC56DE0C4}" destId="{1D41A852-6A1C-476E-8007-03C07CB2A6F9}" srcOrd="1" destOrd="0" presId="urn:microsoft.com/office/officeart/2005/8/layout/cycle2"/>
    <dgm:cxn modelId="{0F9A8FB7-AAE3-4A4F-A6BD-30696FAFDD34}" type="presOf" srcId="{40B6DA5D-7FD3-4B7F-BB4D-6F2AB64E9A5F}" destId="{FDA7DA68-1F18-4D37-8FB1-7938F14940A8}" srcOrd="1" destOrd="0" presId="urn:microsoft.com/office/officeart/2005/8/layout/cycle2"/>
    <dgm:cxn modelId="{93160D41-7C8D-4973-87F5-A894A740F02C}" srcId="{06DE6A25-5909-4668-9E3E-6EB00B074D71}" destId="{0E00FE68-B10D-4594-97C3-0FE3A1A0F193}" srcOrd="4" destOrd="0" parTransId="{E6A649C0-092D-4580-B139-9207CE2B2586}" sibTransId="{62DC59A5-8084-4828-A63F-2EF3AB7C32FC}"/>
    <dgm:cxn modelId="{175390A5-5F7C-4A39-900B-8144B39B11A6}" type="presOf" srcId="{62DC59A5-8084-4828-A63F-2EF3AB7C32FC}" destId="{CEA1F520-522D-4071-B03E-2E3A06665F5F}" srcOrd="1" destOrd="0" presId="urn:microsoft.com/office/officeart/2005/8/layout/cycle2"/>
    <dgm:cxn modelId="{0A47FDD0-3D60-4C58-A533-4102FCE5363F}" type="presOf" srcId="{40B6DA5D-7FD3-4B7F-BB4D-6F2AB64E9A5F}" destId="{F9B83606-AF23-4B4D-9B75-82FFE5025CB6}" srcOrd="0" destOrd="0" presId="urn:microsoft.com/office/officeart/2005/8/layout/cycle2"/>
    <dgm:cxn modelId="{CCD94B0A-D22B-4CB0-A502-D2E84383D5D1}" srcId="{06DE6A25-5909-4668-9E3E-6EB00B074D71}" destId="{35A37D6C-93A3-4564-976E-6715CEA4FBE4}" srcOrd="1" destOrd="0" parTransId="{5038D302-30A5-481A-B669-B7D3456F744C}" sibTransId="{F05FE262-B414-4266-BB78-1F81DFFC05C0}"/>
    <dgm:cxn modelId="{C31AF350-C3E9-4FF4-90A6-5090E950B284}" srcId="{06DE6A25-5909-4668-9E3E-6EB00B074D71}" destId="{095D6656-A239-45C2-8688-E4F08409B507}" srcOrd="2" destOrd="0" parTransId="{DBAF0CE0-D5B0-4F42-BD9D-9922BE545595}" sibTransId="{C98DCFD5-A69A-4A8E-B4BF-1F2F02874024}"/>
    <dgm:cxn modelId="{673BF7D4-A6C2-43E9-A98E-26EA764AAEF3}" srcId="{06DE6A25-5909-4668-9E3E-6EB00B074D71}" destId="{58D6BB16-BDD7-4E6E-9A0A-96BC5F79DDF3}" srcOrd="6" destOrd="0" parTransId="{5CC6D97B-3DE4-4871-AED1-5B8D3D823B67}" sibTransId="{6D760D09-B147-48D6-A0E5-D31B1F6FCE47}"/>
    <dgm:cxn modelId="{FC7955E8-BC97-42F7-AD18-DC5952552E9F}" type="presOf" srcId="{2A26CE8E-9D3A-4B58-BB34-62BEB6F2F4EE}" destId="{34F6AA56-9BA4-4D81-8A2D-D8C74C8407F8}" srcOrd="0" destOrd="0" presId="urn:microsoft.com/office/officeart/2005/8/layout/cycle2"/>
    <dgm:cxn modelId="{96C4B279-1077-4212-A0C4-CED046D6E8D2}" type="presParOf" srcId="{6CE481A4-8506-4E50-BD35-88CC037B1260}" destId="{3E1C5090-E1E1-4F8D-AFA6-6F1B9AA76CF9}" srcOrd="0" destOrd="0" presId="urn:microsoft.com/office/officeart/2005/8/layout/cycle2"/>
    <dgm:cxn modelId="{5CDECE9A-CAA1-4406-BFB7-9CAD51620CA8}" type="presParOf" srcId="{6CE481A4-8506-4E50-BD35-88CC037B1260}" destId="{F9B83606-AF23-4B4D-9B75-82FFE5025CB6}" srcOrd="1" destOrd="0" presId="urn:microsoft.com/office/officeart/2005/8/layout/cycle2"/>
    <dgm:cxn modelId="{A322E46A-48D9-4270-9683-36BB9CDA93F8}" type="presParOf" srcId="{F9B83606-AF23-4B4D-9B75-82FFE5025CB6}" destId="{FDA7DA68-1F18-4D37-8FB1-7938F14940A8}" srcOrd="0" destOrd="0" presId="urn:microsoft.com/office/officeart/2005/8/layout/cycle2"/>
    <dgm:cxn modelId="{2630998C-1D8C-4EF0-B9B6-E3C87709C98A}" type="presParOf" srcId="{6CE481A4-8506-4E50-BD35-88CC037B1260}" destId="{B9654736-DF5F-468A-8A48-7F740A69E927}" srcOrd="2" destOrd="0" presId="urn:microsoft.com/office/officeart/2005/8/layout/cycle2"/>
    <dgm:cxn modelId="{4F8C05A1-71D8-4804-96AB-6AC5CBFFBA98}" type="presParOf" srcId="{6CE481A4-8506-4E50-BD35-88CC037B1260}" destId="{7EFC4D45-2926-494F-A78A-6D3C9CCDF4D3}" srcOrd="3" destOrd="0" presId="urn:microsoft.com/office/officeart/2005/8/layout/cycle2"/>
    <dgm:cxn modelId="{AEFA592F-4B98-4E0B-8FCE-2EB1F78EA9EB}" type="presParOf" srcId="{7EFC4D45-2926-494F-A78A-6D3C9CCDF4D3}" destId="{DF37853A-F33F-4E4F-A95C-7AC978C34EFB}" srcOrd="0" destOrd="0" presId="urn:microsoft.com/office/officeart/2005/8/layout/cycle2"/>
    <dgm:cxn modelId="{BAD78EC4-E487-4254-A682-AA74508913DB}" type="presParOf" srcId="{6CE481A4-8506-4E50-BD35-88CC037B1260}" destId="{7600815D-4553-491D-ACE9-CA5EB3322BFA}" srcOrd="4" destOrd="0" presId="urn:microsoft.com/office/officeart/2005/8/layout/cycle2"/>
    <dgm:cxn modelId="{333B98CD-E791-45C9-9DCC-DC1F5A05CD61}" type="presParOf" srcId="{6CE481A4-8506-4E50-BD35-88CC037B1260}" destId="{26AC82D8-E5C8-493B-98B0-D6E1B72C365B}" srcOrd="5" destOrd="0" presId="urn:microsoft.com/office/officeart/2005/8/layout/cycle2"/>
    <dgm:cxn modelId="{8ABF74DC-F1FE-447B-9614-9F3D1800D979}" type="presParOf" srcId="{26AC82D8-E5C8-493B-98B0-D6E1B72C365B}" destId="{DD9114B9-B6B7-4272-9C69-8A811AB5C391}" srcOrd="0" destOrd="0" presId="urn:microsoft.com/office/officeart/2005/8/layout/cycle2"/>
    <dgm:cxn modelId="{E8CDC96C-560B-4640-B0C0-D590B39CA465}" type="presParOf" srcId="{6CE481A4-8506-4E50-BD35-88CC037B1260}" destId="{92900EBE-9623-466C-9E00-ABBF88134E6F}" srcOrd="6" destOrd="0" presId="urn:microsoft.com/office/officeart/2005/8/layout/cycle2"/>
    <dgm:cxn modelId="{487EB85A-D1F9-4B3A-A07C-5E37B45FA7C1}" type="presParOf" srcId="{6CE481A4-8506-4E50-BD35-88CC037B1260}" destId="{34F6AA56-9BA4-4D81-8A2D-D8C74C8407F8}" srcOrd="7" destOrd="0" presId="urn:microsoft.com/office/officeart/2005/8/layout/cycle2"/>
    <dgm:cxn modelId="{2484457F-CAFA-4C7C-B596-DEE0B6658BA6}" type="presParOf" srcId="{34F6AA56-9BA4-4D81-8A2D-D8C74C8407F8}" destId="{E33BC0A9-6D28-4C3D-9DFB-9F5ED4975D52}" srcOrd="0" destOrd="0" presId="urn:microsoft.com/office/officeart/2005/8/layout/cycle2"/>
    <dgm:cxn modelId="{0E922F4A-594C-485C-B7AB-7D83152A1BD5}" type="presParOf" srcId="{6CE481A4-8506-4E50-BD35-88CC037B1260}" destId="{82CF98C9-68AD-4689-8113-3969C13E6F30}" srcOrd="8" destOrd="0" presId="urn:microsoft.com/office/officeart/2005/8/layout/cycle2"/>
    <dgm:cxn modelId="{F6C8F8C1-18BB-4AC1-BFF1-85AC67B6AC98}" type="presParOf" srcId="{6CE481A4-8506-4E50-BD35-88CC037B1260}" destId="{AAB29380-717A-45C5-8182-FE888EF6AE23}" srcOrd="9" destOrd="0" presId="urn:microsoft.com/office/officeart/2005/8/layout/cycle2"/>
    <dgm:cxn modelId="{13A17339-88C6-4E7C-A244-878C9EA38C80}" type="presParOf" srcId="{AAB29380-717A-45C5-8182-FE888EF6AE23}" destId="{CEA1F520-522D-4071-B03E-2E3A06665F5F}" srcOrd="0" destOrd="0" presId="urn:microsoft.com/office/officeart/2005/8/layout/cycle2"/>
    <dgm:cxn modelId="{7C9B3928-B591-4FCE-8F1C-09DBCBD100A0}" type="presParOf" srcId="{6CE481A4-8506-4E50-BD35-88CC037B1260}" destId="{388C03CF-0C70-4340-B51C-691F34BD4739}" srcOrd="10" destOrd="0" presId="urn:microsoft.com/office/officeart/2005/8/layout/cycle2"/>
    <dgm:cxn modelId="{6CC5C500-505F-4E82-A32E-017F3971D24E}" type="presParOf" srcId="{6CE481A4-8506-4E50-BD35-88CC037B1260}" destId="{CA825EE0-8533-4490-A296-9C2A2B6BED8D}" srcOrd="11" destOrd="0" presId="urn:microsoft.com/office/officeart/2005/8/layout/cycle2"/>
    <dgm:cxn modelId="{E8857BAE-F67D-4C7D-8B4F-160E30108015}" type="presParOf" srcId="{CA825EE0-8533-4490-A296-9C2A2B6BED8D}" destId="{1D41A852-6A1C-476E-8007-03C07CB2A6F9}" srcOrd="0" destOrd="0" presId="urn:microsoft.com/office/officeart/2005/8/layout/cycle2"/>
    <dgm:cxn modelId="{81A150DD-56C5-40BD-921F-1D7BBDCF0E28}" type="presParOf" srcId="{6CE481A4-8506-4E50-BD35-88CC037B1260}" destId="{86DF0BA2-0B07-421F-B993-18455887D71B}" srcOrd="12" destOrd="0" presId="urn:microsoft.com/office/officeart/2005/8/layout/cycle2"/>
    <dgm:cxn modelId="{33F40A37-496C-4F3B-9CAC-14F136460EBC}" type="presParOf" srcId="{6CE481A4-8506-4E50-BD35-88CC037B1260}" destId="{82F03474-6B49-4EDA-BEA8-B7E7E30E6136}" srcOrd="13" destOrd="0" presId="urn:microsoft.com/office/officeart/2005/8/layout/cycle2"/>
    <dgm:cxn modelId="{803F1F8A-1212-4BDD-89DA-F357FA1B9B7E}" type="presParOf" srcId="{82F03474-6B49-4EDA-BEA8-B7E7E30E6136}" destId="{D3EE184D-3B25-45FE-BB0A-5960563C0D80}" srcOrd="0" destOrd="0" presId="urn:microsoft.com/office/officeart/2005/8/layout/cycle2"/>
    <dgm:cxn modelId="{32241365-F5E4-412F-AB7E-B096DD154508}" type="presParOf" srcId="{6CE481A4-8506-4E50-BD35-88CC037B1260}" destId="{1F3713D9-C492-4B1B-B840-5114F5C0A90E}" srcOrd="14" destOrd="0" presId="urn:microsoft.com/office/officeart/2005/8/layout/cycle2"/>
    <dgm:cxn modelId="{43D8A28F-2CCE-4267-83E4-D745EF6C862B}" type="presParOf" srcId="{6CE481A4-8506-4E50-BD35-88CC037B1260}" destId="{A0B429BF-3AC2-46FA-B719-DFD1CB87D08B}" srcOrd="15" destOrd="0" presId="urn:microsoft.com/office/officeart/2005/8/layout/cycle2"/>
    <dgm:cxn modelId="{655D8F96-85BE-4B3C-9280-FB00E94B0EB9}" type="presParOf" srcId="{A0B429BF-3AC2-46FA-B719-DFD1CB87D08B}" destId="{591DE90C-7561-4E69-8A0B-A61335B8E5BA}" srcOrd="0" destOrd="0" presId="urn:microsoft.com/office/officeart/2005/8/layout/cycle2"/>
    <dgm:cxn modelId="{90F87309-09FF-4776-B46F-054FD1922340}" type="presParOf" srcId="{6CE481A4-8506-4E50-BD35-88CC037B1260}" destId="{E97CFDE3-1307-46D0-A2F8-31FC2946BB94}" srcOrd="16" destOrd="0" presId="urn:microsoft.com/office/officeart/2005/8/layout/cycle2"/>
    <dgm:cxn modelId="{0606135E-661F-48B4-81EE-9CDAA6C7AAA3}" type="presParOf" srcId="{6CE481A4-8506-4E50-BD35-88CC037B1260}" destId="{7EEE3C2D-33FF-4F9C-9277-A60B90AC67E3}" srcOrd="17" destOrd="0" presId="urn:microsoft.com/office/officeart/2005/8/layout/cycle2"/>
    <dgm:cxn modelId="{5E72ACCB-7D86-485D-B5D3-D49589C54730}" type="presParOf" srcId="{7EEE3C2D-33FF-4F9C-9277-A60B90AC67E3}" destId="{A2B66299-712D-45EF-90E5-5B4D06FBDE67}" srcOrd="0" destOrd="0" presId="urn:microsoft.com/office/officeart/2005/8/layout/cycle2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1C5090-E1E1-4F8D-AFA6-6F1B9AA76CF9}">
      <dsp:nvSpPr>
        <dsp:cNvPr id="0" name=""/>
        <dsp:cNvSpPr/>
      </dsp:nvSpPr>
      <dsp:spPr>
        <a:xfrm>
          <a:off x="2094937" y="122770"/>
          <a:ext cx="2591279" cy="858707"/>
        </a:xfrm>
        <a:prstGeom prst="ellipse">
          <a:avLst/>
        </a:prstGeom>
        <a:gradFill flip="none" rotWithShape="0">
          <a:gsLst>
            <a:gs pos="0">
              <a:srgbClr val="66CCFF">
                <a:tint val="66000"/>
                <a:satMod val="160000"/>
              </a:srgbClr>
            </a:gs>
            <a:gs pos="50000">
              <a:srgbClr val="66CCFF">
                <a:tint val="44500"/>
                <a:satMod val="160000"/>
              </a:srgbClr>
            </a:gs>
            <a:gs pos="100000">
              <a:srgbClr val="66CCFF">
                <a:tint val="23500"/>
                <a:satMod val="160000"/>
              </a:srgbClr>
            </a:gs>
          </a:gsLst>
          <a:lin ang="2700000" scaled="1"/>
          <a:tileRect/>
        </a:gra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Заведующий ДОУ</a:t>
          </a:r>
          <a:endParaRPr lang="ru-RU" sz="1800" b="1" kern="1200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474421" y="248525"/>
        <a:ext cx="1832311" cy="607197"/>
      </dsp:txXfrm>
    </dsp:sp>
    <dsp:sp modelId="{F9B83606-AF23-4B4D-9B75-82FFE5025CB6}">
      <dsp:nvSpPr>
        <dsp:cNvPr id="0" name=""/>
        <dsp:cNvSpPr/>
      </dsp:nvSpPr>
      <dsp:spPr>
        <a:xfrm rot="1116853">
          <a:off x="7229367" y="167601"/>
          <a:ext cx="348191" cy="345150"/>
        </a:xfrm>
        <a:prstGeom prst="left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7232075" y="220106"/>
        <a:ext cx="244646" cy="207090"/>
      </dsp:txXfrm>
    </dsp:sp>
    <dsp:sp modelId="{B9654736-DF5F-468A-8A48-7F740A69E927}">
      <dsp:nvSpPr>
        <dsp:cNvPr id="0" name=""/>
        <dsp:cNvSpPr/>
      </dsp:nvSpPr>
      <dsp:spPr>
        <a:xfrm>
          <a:off x="4134660" y="775881"/>
          <a:ext cx="2390007" cy="858707"/>
        </a:xfrm>
        <a:prstGeom prst="ellipse">
          <a:avLst/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воспитатель</a:t>
          </a:r>
          <a:endParaRPr lang="ru-RU" sz="1800" b="1" kern="1200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484668" y="901636"/>
        <a:ext cx="1689991" cy="607197"/>
      </dsp:txXfrm>
    </dsp:sp>
    <dsp:sp modelId="{7EFC4D45-2926-494F-A78A-6D3C9CCDF4D3}">
      <dsp:nvSpPr>
        <dsp:cNvPr id="0" name=""/>
        <dsp:cNvSpPr/>
      </dsp:nvSpPr>
      <dsp:spPr>
        <a:xfrm rot="4097360" flipH="1" flipV="1">
          <a:off x="7006383" y="667118"/>
          <a:ext cx="1396946" cy="358175"/>
        </a:xfrm>
        <a:prstGeom prst="left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0800000">
        <a:off x="7079983" y="788668"/>
        <a:ext cx="1289494" cy="214905"/>
      </dsp:txXfrm>
    </dsp:sp>
    <dsp:sp modelId="{7600815D-4553-491D-ACE9-CA5EB3322BFA}">
      <dsp:nvSpPr>
        <dsp:cNvPr id="0" name=""/>
        <dsp:cNvSpPr/>
      </dsp:nvSpPr>
      <dsp:spPr>
        <a:xfrm>
          <a:off x="4864998" y="2690287"/>
          <a:ext cx="2447205" cy="842083"/>
        </a:xfrm>
        <a:prstGeom prst="ellipse">
          <a:avLst/>
        </a:prstGeom>
        <a:gradFill flip="none" rotWithShape="0">
          <a:gsLst>
            <a:gs pos="0">
              <a:schemeClr val="accent1">
                <a:lumMod val="60000"/>
                <a:lumOff val="40000"/>
                <a:tint val="66000"/>
                <a:satMod val="160000"/>
              </a:schemeClr>
            </a:gs>
            <a:gs pos="50000">
              <a:schemeClr val="accent1">
                <a:lumMod val="60000"/>
                <a:lumOff val="40000"/>
                <a:tint val="44500"/>
                <a:satMod val="160000"/>
              </a:schemeClr>
            </a:gs>
            <a:gs pos="100000">
              <a:schemeClr val="accent1">
                <a:lumMod val="60000"/>
                <a:lumOff val="40000"/>
                <a:tint val="23500"/>
                <a:satMod val="160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тьютер</a:t>
          </a:r>
          <a:endParaRPr lang="ru-RU" sz="1800" b="1" kern="1200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223383" y="2813607"/>
        <a:ext cx="1730435" cy="595443"/>
      </dsp:txXfrm>
    </dsp:sp>
    <dsp:sp modelId="{26AC82D8-E5C8-493B-98B0-D6E1B72C365B}">
      <dsp:nvSpPr>
        <dsp:cNvPr id="0" name=""/>
        <dsp:cNvSpPr/>
      </dsp:nvSpPr>
      <dsp:spPr>
        <a:xfrm rot="16923139">
          <a:off x="6593866" y="2600058"/>
          <a:ext cx="77270" cy="289813"/>
        </a:xfrm>
        <a:prstGeom prst="left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rgbClr val="FF0000"/>
            </a:solidFill>
          </a:endParaRPr>
        </a:p>
      </dsp:txBody>
      <dsp:txXfrm>
        <a:off x="6603036" y="2669356"/>
        <a:ext cx="54089" cy="173887"/>
      </dsp:txXfrm>
    </dsp:sp>
    <dsp:sp modelId="{92900EBE-9623-466C-9E00-ABBF88134E6F}">
      <dsp:nvSpPr>
        <dsp:cNvPr id="0" name=""/>
        <dsp:cNvSpPr/>
      </dsp:nvSpPr>
      <dsp:spPr>
        <a:xfrm>
          <a:off x="4878583" y="1700441"/>
          <a:ext cx="2826273" cy="919126"/>
        </a:xfrm>
        <a:prstGeom prst="ellipse">
          <a:avLst/>
        </a:prstGeom>
        <a:gradFill flip="none" rotWithShape="0">
          <a:gsLst>
            <a:gs pos="0">
              <a:srgbClr val="0070C0">
                <a:tint val="66000"/>
                <a:satMod val="160000"/>
              </a:srgbClr>
            </a:gs>
            <a:gs pos="50000">
              <a:srgbClr val="0070C0">
                <a:tint val="44500"/>
                <a:satMod val="160000"/>
              </a:srgbClr>
            </a:gs>
            <a:gs pos="100000">
              <a:srgbClr val="0070C0">
                <a:tint val="23500"/>
                <a:satMod val="160000"/>
              </a:srgb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физ. инструктор</a:t>
          </a:r>
          <a:endParaRPr lang="ru-RU" sz="1800" b="1" kern="1200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292481" y="1835044"/>
        <a:ext cx="1998477" cy="649920"/>
      </dsp:txXfrm>
    </dsp:sp>
    <dsp:sp modelId="{34F6AA56-9BA4-4D81-8A2D-D8C74C8407F8}">
      <dsp:nvSpPr>
        <dsp:cNvPr id="0" name=""/>
        <dsp:cNvSpPr/>
      </dsp:nvSpPr>
      <dsp:spPr>
        <a:xfrm rot="7673587">
          <a:off x="3713933" y="2390150"/>
          <a:ext cx="236322" cy="51624"/>
        </a:xfrm>
        <a:prstGeom prst="leftRightArrow">
          <a:avLst/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0800000">
        <a:off x="3726432" y="2394364"/>
        <a:ext cx="220835" cy="30974"/>
      </dsp:txXfrm>
    </dsp:sp>
    <dsp:sp modelId="{82CF98C9-68AD-4689-8113-3969C13E6F30}">
      <dsp:nvSpPr>
        <dsp:cNvPr id="0" name=""/>
        <dsp:cNvSpPr/>
      </dsp:nvSpPr>
      <dsp:spPr>
        <a:xfrm>
          <a:off x="3824667" y="3484179"/>
          <a:ext cx="2204612" cy="858707"/>
        </a:xfrm>
        <a:prstGeom prst="ellipse">
          <a:avLst/>
        </a:prstGeom>
        <a:gradFill flip="none" rotWithShape="0">
          <a:gsLst>
            <a:gs pos="0">
              <a:srgbClr val="DE7E89">
                <a:tint val="66000"/>
                <a:satMod val="160000"/>
              </a:srgbClr>
            </a:gs>
            <a:gs pos="50000">
              <a:srgbClr val="DE7E89">
                <a:tint val="44500"/>
                <a:satMod val="160000"/>
              </a:srgbClr>
            </a:gs>
            <a:gs pos="100000">
              <a:srgbClr val="DE7E89">
                <a:tint val="23500"/>
                <a:satMod val="160000"/>
              </a:srgb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Учитель-логопед</a:t>
          </a:r>
          <a:endParaRPr lang="ru-RU" sz="1800" b="1" kern="1200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47525" y="3609934"/>
        <a:ext cx="1558896" cy="607197"/>
      </dsp:txXfrm>
    </dsp:sp>
    <dsp:sp modelId="{AAB29380-717A-45C5-8182-FE888EF6AE23}">
      <dsp:nvSpPr>
        <dsp:cNvPr id="0" name=""/>
        <dsp:cNvSpPr/>
      </dsp:nvSpPr>
      <dsp:spPr>
        <a:xfrm rot="10545858">
          <a:off x="3664904" y="4189216"/>
          <a:ext cx="190154" cy="386542"/>
        </a:xfrm>
        <a:prstGeom prst="left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0800000">
        <a:off x="3721872" y="4264417"/>
        <a:ext cx="133108" cy="231926"/>
      </dsp:txXfrm>
    </dsp:sp>
    <dsp:sp modelId="{388C03CF-0C70-4340-B51C-691F34BD4739}">
      <dsp:nvSpPr>
        <dsp:cNvPr id="0" name=""/>
        <dsp:cNvSpPr/>
      </dsp:nvSpPr>
      <dsp:spPr>
        <a:xfrm>
          <a:off x="1489773" y="3658629"/>
          <a:ext cx="2163488" cy="858707"/>
        </a:xfrm>
        <a:prstGeom prst="ellipse">
          <a:avLst/>
        </a:prstGeom>
        <a:gradFill flip="none" rotWithShape="0">
          <a:gsLst>
            <a:gs pos="0">
              <a:srgbClr val="00B0F0">
                <a:tint val="66000"/>
                <a:satMod val="160000"/>
              </a:srgbClr>
            </a:gs>
            <a:gs pos="50000">
              <a:srgbClr val="00B0F0">
                <a:tint val="44500"/>
                <a:satMod val="160000"/>
              </a:srgbClr>
            </a:gs>
            <a:gs pos="100000">
              <a:srgbClr val="00B0F0">
                <a:tint val="23500"/>
                <a:satMod val="160000"/>
              </a:srgb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учитель-дефектолог</a:t>
          </a:r>
          <a:endParaRPr lang="ru-RU" sz="1800" b="1" kern="1200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806608" y="3784384"/>
        <a:ext cx="1529818" cy="607197"/>
      </dsp:txXfrm>
    </dsp:sp>
    <dsp:sp modelId="{CA825EE0-8533-4490-A296-9C2A2B6BED8D}">
      <dsp:nvSpPr>
        <dsp:cNvPr id="0" name=""/>
        <dsp:cNvSpPr/>
      </dsp:nvSpPr>
      <dsp:spPr>
        <a:xfrm rot="7981640" flipV="1">
          <a:off x="1640565" y="4006810"/>
          <a:ext cx="155639" cy="531918"/>
        </a:xfrm>
        <a:prstGeom prst="left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0800000">
        <a:off x="1679841" y="4096127"/>
        <a:ext cx="108947" cy="319150"/>
      </dsp:txXfrm>
    </dsp:sp>
    <dsp:sp modelId="{86DF0BA2-0B07-421F-B993-18455887D71B}">
      <dsp:nvSpPr>
        <dsp:cNvPr id="0" name=""/>
        <dsp:cNvSpPr/>
      </dsp:nvSpPr>
      <dsp:spPr>
        <a:xfrm>
          <a:off x="331280" y="2665455"/>
          <a:ext cx="2657254" cy="891759"/>
        </a:xfrm>
        <a:prstGeom prst="ellipse">
          <a:avLst/>
        </a:prstGeom>
        <a:gradFill flip="none" rotWithShape="0">
          <a:gsLst>
            <a:gs pos="0">
              <a:srgbClr val="D60093">
                <a:tint val="66000"/>
                <a:satMod val="160000"/>
              </a:srgbClr>
            </a:gs>
            <a:gs pos="50000">
              <a:srgbClr val="D60093">
                <a:tint val="44500"/>
                <a:satMod val="160000"/>
              </a:srgbClr>
            </a:gs>
            <a:gs pos="100000">
              <a:srgbClr val="D60093">
                <a:tint val="23500"/>
                <a:satMod val="160000"/>
              </a:srgb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tabLst/>
          </a:pPr>
          <a:r>
            <a:rPr lang="ru-RU" sz="18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муз. руководитель</a:t>
          </a:r>
          <a:endParaRPr lang="ru-RU" sz="1800" b="1" kern="1200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20426" y="2796050"/>
        <a:ext cx="1878962" cy="630569"/>
      </dsp:txXfrm>
    </dsp:sp>
    <dsp:sp modelId="{82F03474-6B49-4EDA-BEA8-B7E7E30E6136}">
      <dsp:nvSpPr>
        <dsp:cNvPr id="0" name=""/>
        <dsp:cNvSpPr/>
      </dsp:nvSpPr>
      <dsp:spPr>
        <a:xfrm rot="3470842">
          <a:off x="1406169" y="2787089"/>
          <a:ext cx="1581" cy="372344"/>
        </a:xfrm>
        <a:prstGeom prst="left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1406280" y="2861357"/>
        <a:ext cx="1107" cy="223406"/>
      </dsp:txXfrm>
    </dsp:sp>
    <dsp:sp modelId="{1F3713D9-C492-4B1B-B840-5114F5C0A90E}">
      <dsp:nvSpPr>
        <dsp:cNvPr id="0" name=""/>
        <dsp:cNvSpPr/>
      </dsp:nvSpPr>
      <dsp:spPr>
        <a:xfrm>
          <a:off x="0" y="1829311"/>
          <a:ext cx="2247873" cy="858707"/>
        </a:xfrm>
        <a:prstGeom prst="ellipse">
          <a:avLst/>
        </a:prstGeom>
        <a:gradFill flip="none" rotWithShape="0">
          <a:gsLst>
            <a:gs pos="0">
              <a:srgbClr val="FF9900">
                <a:tint val="66000"/>
                <a:satMod val="160000"/>
              </a:srgbClr>
            </a:gs>
            <a:gs pos="50000">
              <a:srgbClr val="FF9900">
                <a:tint val="44500"/>
                <a:satMod val="160000"/>
              </a:srgbClr>
            </a:gs>
            <a:gs pos="100000">
              <a:srgbClr val="FF9900">
                <a:tint val="23500"/>
                <a:satMod val="160000"/>
              </a:srgbClr>
            </a:gs>
          </a:gsLst>
          <a:lin ang="2700000" scaled="1"/>
          <a:tileRect/>
        </a:gra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педагог - </a:t>
          </a:r>
          <a:r>
            <a:rPr lang="ru-RU" sz="18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психолог</a:t>
          </a:r>
          <a:endParaRPr lang="ru-RU" sz="1800" b="1" kern="1200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29193" y="1955066"/>
        <a:ext cx="1589487" cy="607197"/>
      </dsp:txXfrm>
    </dsp:sp>
    <dsp:sp modelId="{A0B429BF-3AC2-46FA-B719-DFD1CB87D08B}">
      <dsp:nvSpPr>
        <dsp:cNvPr id="0" name=""/>
        <dsp:cNvSpPr/>
      </dsp:nvSpPr>
      <dsp:spPr>
        <a:xfrm rot="18238630">
          <a:off x="1361354" y="2092559"/>
          <a:ext cx="2546" cy="52067"/>
        </a:xfrm>
        <a:prstGeom prst="left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1361523" y="2103289"/>
        <a:ext cx="1782" cy="31241"/>
      </dsp:txXfrm>
    </dsp:sp>
    <dsp:sp modelId="{E97CFDE3-1307-46D0-A2F8-31FC2946BB94}">
      <dsp:nvSpPr>
        <dsp:cNvPr id="0" name=""/>
        <dsp:cNvSpPr/>
      </dsp:nvSpPr>
      <dsp:spPr>
        <a:xfrm>
          <a:off x="298575" y="839508"/>
          <a:ext cx="2890316" cy="998960"/>
        </a:xfrm>
        <a:prstGeom prst="ellipse">
          <a:avLst/>
        </a:prstGeom>
        <a:gradFill flip="none" rotWithShape="0">
          <a:gsLst>
            <a:gs pos="0">
              <a:srgbClr val="0000FF">
                <a:tint val="66000"/>
                <a:satMod val="160000"/>
              </a:srgbClr>
            </a:gs>
            <a:gs pos="50000">
              <a:srgbClr val="0000FF">
                <a:tint val="44500"/>
                <a:satMod val="160000"/>
              </a:srgbClr>
            </a:gs>
            <a:gs pos="100000">
              <a:srgbClr val="0000FF">
                <a:tint val="23500"/>
                <a:satMod val="160000"/>
              </a:srgb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C00000"/>
              </a:solidFill>
            </a:rPr>
            <a:t>Старший воспитатель</a:t>
          </a:r>
          <a:endParaRPr lang="ru-RU" sz="1800" b="1" kern="1200" dirty="0">
            <a:solidFill>
              <a:srgbClr val="C00000"/>
            </a:solidFill>
          </a:endParaRPr>
        </a:p>
      </dsp:txBody>
      <dsp:txXfrm>
        <a:off x="721852" y="985802"/>
        <a:ext cx="2043762" cy="706372"/>
      </dsp:txXfrm>
    </dsp:sp>
    <dsp:sp modelId="{7EEE3C2D-33FF-4F9C-9277-A60B90AC67E3}">
      <dsp:nvSpPr>
        <dsp:cNvPr id="0" name=""/>
        <dsp:cNvSpPr/>
      </dsp:nvSpPr>
      <dsp:spPr>
        <a:xfrm rot="20067688">
          <a:off x="2138948" y="154651"/>
          <a:ext cx="151342" cy="462444"/>
        </a:xfrm>
        <a:prstGeom prst="left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rgbClr val="FF0000"/>
            </a:solidFill>
          </a:endParaRPr>
        </a:p>
      </dsp:txBody>
      <dsp:txXfrm>
        <a:off x="2141166" y="256927"/>
        <a:ext cx="105939" cy="2774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372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B37EFB-0F5B-4A99-9702-3B64D05681B3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160713" y="509588"/>
            <a:ext cx="36052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218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372" y="6456218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894697-9E38-438C-A3CB-E623DB884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6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94697-9E38-438C-A3CB-E623DB884CD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955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94697-9E38-438C-A3CB-E623DB884CD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718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94697-9E38-438C-A3CB-E623DB884CD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444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94697-9E38-438C-A3CB-E623DB884CD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082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Дыхательная гимнастика-уникальный оздоровительный метод, способствующий насыщением кислородом коры головного мозга и улучшению работы всех его центров.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94697-9E38-438C-A3CB-E623DB884CD0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848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Благодаря индивидуальным занятиям, происходит</a:t>
            </a:r>
            <a:r>
              <a:rPr lang="ru-RU" baseline="0" dirty="0" smtClean="0"/>
              <a:t> стимуляция интеллектуальной ,эмоциональной деятельности, повышается эффективность коррекционно-развивающего процесса с детьми 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94697-9E38-438C-A3CB-E623DB884CD0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808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94697-9E38-438C-A3CB-E623DB884CD0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137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94697-9E38-438C-A3CB-E623DB884CD0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193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2005" y="2348895"/>
            <a:ext cx="9089390" cy="16207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4010" y="4284716"/>
            <a:ext cx="7485380" cy="1932323"/>
          </a:xfrm>
        </p:spPr>
        <p:txBody>
          <a:bodyPr/>
          <a:lstStyle>
            <a:lvl1pPr marL="0" indent="0" algn="ctr">
              <a:buNone/>
              <a:defRPr/>
            </a:lvl1pPr>
            <a:lvl2pPr marL="497756" indent="0" algn="ctr">
              <a:buNone/>
              <a:defRPr/>
            </a:lvl2pPr>
            <a:lvl3pPr marL="995512" indent="0" algn="ctr">
              <a:buNone/>
              <a:defRPr/>
            </a:lvl3pPr>
            <a:lvl4pPr marL="1493268" indent="0" algn="ctr">
              <a:buNone/>
              <a:defRPr/>
            </a:lvl4pPr>
            <a:lvl5pPr marL="1991023" indent="0" algn="ctr">
              <a:buNone/>
              <a:defRPr/>
            </a:lvl5pPr>
            <a:lvl6pPr marL="2488779" indent="0" algn="ctr">
              <a:buNone/>
              <a:defRPr/>
            </a:lvl6pPr>
            <a:lvl7pPr marL="2986535" indent="0" algn="ctr">
              <a:buNone/>
              <a:defRPr/>
            </a:lvl7pPr>
            <a:lvl8pPr marL="3484291" indent="0" algn="ctr">
              <a:buNone/>
              <a:defRPr/>
            </a:lvl8pPr>
            <a:lvl9pPr marL="3982046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16D171-7EED-457A-8010-D3E2993F4EBD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96B27D-7400-4ABD-A89A-0F0CA2D158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829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16D171-7EED-457A-8010-D3E2993F4EBD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96B27D-7400-4ABD-A89A-0F0CA2D158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735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619048" y="672112"/>
            <a:ext cx="2272348" cy="604901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02006" y="672112"/>
            <a:ext cx="6638819" cy="604901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16D171-7EED-457A-8010-D3E2993F4EBD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96B27D-7400-4ABD-A89A-0F0CA2D158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338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16D171-7EED-457A-8010-D3E2993F4EBD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96B27D-7400-4ABD-A89A-0F0CA2D158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691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5" y="4858814"/>
            <a:ext cx="9089390" cy="150175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200"/>
            </a:lvl1pPr>
            <a:lvl2pPr marL="497756" indent="0">
              <a:buNone/>
              <a:defRPr sz="1900"/>
            </a:lvl2pPr>
            <a:lvl3pPr marL="995512" indent="0">
              <a:buNone/>
              <a:defRPr sz="1800"/>
            </a:lvl3pPr>
            <a:lvl4pPr marL="1493268" indent="0">
              <a:buNone/>
              <a:defRPr sz="1600"/>
            </a:lvl4pPr>
            <a:lvl5pPr marL="1991023" indent="0">
              <a:buNone/>
              <a:defRPr sz="1600"/>
            </a:lvl5pPr>
            <a:lvl6pPr marL="2488779" indent="0">
              <a:buNone/>
              <a:defRPr sz="1600"/>
            </a:lvl6pPr>
            <a:lvl7pPr marL="2986535" indent="0">
              <a:buNone/>
              <a:defRPr sz="1600"/>
            </a:lvl7pPr>
            <a:lvl8pPr marL="3484291" indent="0">
              <a:buNone/>
              <a:defRPr sz="1600"/>
            </a:lvl8pPr>
            <a:lvl9pPr marL="3982046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16D171-7EED-457A-8010-D3E2993F4EBD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96B27D-7400-4ABD-A89A-0F0CA2D158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530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02006" y="2184365"/>
            <a:ext cx="4455583" cy="453675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35812" y="2184365"/>
            <a:ext cx="4455583" cy="453675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16D171-7EED-457A-8010-D3E2993F4EBD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96B27D-7400-4ABD-A89A-0F0CA2D158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532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1" y="1692533"/>
            <a:ext cx="4724774" cy="7053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756" indent="0">
              <a:buNone/>
              <a:defRPr sz="2200" b="1"/>
            </a:lvl2pPr>
            <a:lvl3pPr marL="995512" indent="0">
              <a:buNone/>
              <a:defRPr sz="1900" b="1"/>
            </a:lvl3pPr>
            <a:lvl4pPr marL="1493268" indent="0">
              <a:buNone/>
              <a:defRPr sz="1800" b="1"/>
            </a:lvl4pPr>
            <a:lvl5pPr marL="1991023" indent="0">
              <a:buNone/>
              <a:defRPr sz="1800" b="1"/>
            </a:lvl5pPr>
            <a:lvl6pPr marL="2488779" indent="0">
              <a:buNone/>
              <a:defRPr sz="1800" b="1"/>
            </a:lvl6pPr>
            <a:lvl7pPr marL="2986535" indent="0">
              <a:buNone/>
              <a:defRPr sz="1800" b="1"/>
            </a:lvl7pPr>
            <a:lvl8pPr marL="3484291" indent="0">
              <a:buNone/>
              <a:defRPr sz="1800" b="1"/>
            </a:lvl8pPr>
            <a:lvl9pPr marL="3982046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4671" y="2397901"/>
            <a:ext cx="4724774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101" y="1692533"/>
            <a:ext cx="4726631" cy="7053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756" indent="0">
              <a:buNone/>
              <a:defRPr sz="2200" b="1"/>
            </a:lvl2pPr>
            <a:lvl3pPr marL="995512" indent="0">
              <a:buNone/>
              <a:defRPr sz="1900" b="1"/>
            </a:lvl3pPr>
            <a:lvl4pPr marL="1493268" indent="0">
              <a:buNone/>
              <a:defRPr sz="1800" b="1"/>
            </a:lvl4pPr>
            <a:lvl5pPr marL="1991023" indent="0">
              <a:buNone/>
              <a:defRPr sz="1800" b="1"/>
            </a:lvl5pPr>
            <a:lvl6pPr marL="2488779" indent="0">
              <a:buNone/>
              <a:defRPr sz="1800" b="1"/>
            </a:lvl6pPr>
            <a:lvl7pPr marL="2986535" indent="0">
              <a:buNone/>
              <a:defRPr sz="1800" b="1"/>
            </a:lvl7pPr>
            <a:lvl8pPr marL="3484291" indent="0">
              <a:buNone/>
              <a:defRPr sz="1800" b="1"/>
            </a:lvl8pPr>
            <a:lvl9pPr marL="3982046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32101" y="2397901"/>
            <a:ext cx="4726631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16D171-7EED-457A-8010-D3E2993F4EBD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96B27D-7400-4ABD-A89A-0F0CA2D158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424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16D171-7EED-457A-8010-D3E2993F4EBD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96B27D-7400-4ABD-A89A-0F0CA2D158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100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16D171-7EED-457A-8010-D3E2993F4EBD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96B27D-7400-4ABD-A89A-0F0CA2D158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27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1" y="301050"/>
            <a:ext cx="3518055" cy="128121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80823" y="301053"/>
            <a:ext cx="5977908" cy="6453328"/>
          </a:xfrm>
        </p:spPr>
        <p:txBody>
          <a:bodyPr/>
          <a:lstStyle>
            <a:lvl1pPr>
              <a:defRPr sz="34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671" y="1582267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497756" indent="0">
              <a:buNone/>
              <a:defRPr sz="1300"/>
            </a:lvl2pPr>
            <a:lvl3pPr marL="995512" indent="0">
              <a:buNone/>
              <a:defRPr sz="1000"/>
            </a:lvl3pPr>
            <a:lvl4pPr marL="1493268" indent="0">
              <a:buNone/>
              <a:defRPr sz="900"/>
            </a:lvl4pPr>
            <a:lvl5pPr marL="1991023" indent="0">
              <a:buNone/>
              <a:defRPr sz="900"/>
            </a:lvl5pPr>
            <a:lvl6pPr marL="2488779" indent="0">
              <a:buNone/>
              <a:defRPr sz="900"/>
            </a:lvl6pPr>
            <a:lvl7pPr marL="2986535" indent="0">
              <a:buNone/>
              <a:defRPr sz="900"/>
            </a:lvl7pPr>
            <a:lvl8pPr marL="3484291" indent="0">
              <a:buNone/>
              <a:defRPr sz="900"/>
            </a:lvl8pPr>
            <a:lvl9pPr marL="39820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16D171-7EED-457A-8010-D3E2993F4EBD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96B27D-7400-4ABD-A89A-0F0CA2D158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897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981" y="5292885"/>
            <a:ext cx="6416040" cy="62485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400"/>
            </a:lvl1pPr>
            <a:lvl2pPr marL="497756" indent="0">
              <a:buNone/>
              <a:defRPr sz="3100"/>
            </a:lvl2pPr>
            <a:lvl3pPr marL="995512" indent="0">
              <a:buNone/>
              <a:defRPr sz="2600"/>
            </a:lvl3pPr>
            <a:lvl4pPr marL="1493268" indent="0">
              <a:buNone/>
              <a:defRPr sz="2200"/>
            </a:lvl4pPr>
            <a:lvl5pPr marL="1991023" indent="0">
              <a:buNone/>
              <a:defRPr sz="2200"/>
            </a:lvl5pPr>
            <a:lvl6pPr marL="2488779" indent="0">
              <a:buNone/>
              <a:defRPr sz="2200"/>
            </a:lvl6pPr>
            <a:lvl7pPr marL="2986535" indent="0">
              <a:buNone/>
              <a:defRPr sz="2200"/>
            </a:lvl7pPr>
            <a:lvl8pPr marL="3484291" indent="0">
              <a:buNone/>
              <a:defRPr sz="2200"/>
            </a:lvl8pPr>
            <a:lvl9pPr marL="3982046" indent="0">
              <a:buNone/>
              <a:defRPr sz="22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981" y="5917740"/>
            <a:ext cx="6416040" cy="887398"/>
          </a:xfrm>
        </p:spPr>
        <p:txBody>
          <a:bodyPr/>
          <a:lstStyle>
            <a:lvl1pPr marL="0" indent="0">
              <a:buNone/>
              <a:defRPr sz="1600"/>
            </a:lvl1pPr>
            <a:lvl2pPr marL="497756" indent="0">
              <a:buNone/>
              <a:defRPr sz="1300"/>
            </a:lvl2pPr>
            <a:lvl3pPr marL="995512" indent="0">
              <a:buNone/>
              <a:defRPr sz="1000"/>
            </a:lvl3pPr>
            <a:lvl4pPr marL="1493268" indent="0">
              <a:buNone/>
              <a:defRPr sz="900"/>
            </a:lvl4pPr>
            <a:lvl5pPr marL="1991023" indent="0">
              <a:buNone/>
              <a:defRPr sz="900"/>
            </a:lvl5pPr>
            <a:lvl6pPr marL="2488779" indent="0">
              <a:buNone/>
              <a:defRPr sz="900"/>
            </a:lvl6pPr>
            <a:lvl7pPr marL="2986535" indent="0">
              <a:buNone/>
              <a:defRPr sz="900"/>
            </a:lvl7pPr>
            <a:lvl8pPr marL="3484291" indent="0">
              <a:buNone/>
              <a:defRPr sz="900"/>
            </a:lvl8pPr>
            <a:lvl9pPr marL="39820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16D171-7EED-457A-8010-D3E2993F4EBD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96B27D-7400-4ABD-A89A-0F0CA2D158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922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2337" y="671779"/>
            <a:ext cx="9088728" cy="1260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551" tIns="49776" rIns="99551" bIns="4977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2337" y="2183699"/>
            <a:ext cx="9088728" cy="453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551" tIns="49776" rIns="99551" bIns="497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2338" y="6889485"/>
            <a:ext cx="2226689" cy="50341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551" tIns="49776" rIns="99551" bIns="4977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00">
                <a:latin typeface="+mn-lt"/>
              </a:defRPr>
            </a:lvl1pPr>
          </a:lstStyle>
          <a:p>
            <a:fld id="{B816D171-7EED-457A-8010-D3E2993F4EBD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4351" y="6889485"/>
            <a:ext cx="3384700" cy="50341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551" tIns="49776" rIns="99551" bIns="49776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4377" y="6889485"/>
            <a:ext cx="2226689" cy="50341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551" tIns="49776" rIns="99551" bIns="4977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latin typeface="+mn-lt"/>
              </a:defRPr>
            </a:lvl1pPr>
          </a:lstStyle>
          <a:p>
            <a:fld id="{6596B27D-7400-4ABD-A89A-0F0CA2D1581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800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8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8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8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8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97756" algn="ctr" rtl="0" eaLnBrk="1" fontAlgn="base" hangingPunct="1">
        <a:spcBef>
          <a:spcPct val="0"/>
        </a:spcBef>
        <a:spcAft>
          <a:spcPct val="0"/>
        </a:spcAft>
        <a:defRPr sz="48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95512" algn="ctr" rtl="0" eaLnBrk="1" fontAlgn="base" hangingPunct="1">
        <a:spcBef>
          <a:spcPct val="0"/>
        </a:spcBef>
        <a:spcAft>
          <a:spcPct val="0"/>
        </a:spcAft>
        <a:defRPr sz="48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493268" algn="ctr" rtl="0" eaLnBrk="1" fontAlgn="base" hangingPunct="1">
        <a:spcBef>
          <a:spcPct val="0"/>
        </a:spcBef>
        <a:spcAft>
          <a:spcPct val="0"/>
        </a:spcAft>
        <a:defRPr sz="48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991023" algn="ctr" rtl="0" eaLnBrk="1" fontAlgn="base" hangingPunct="1">
        <a:spcBef>
          <a:spcPct val="0"/>
        </a:spcBef>
        <a:spcAft>
          <a:spcPct val="0"/>
        </a:spcAft>
        <a:defRPr sz="48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71681" indent="-371681" algn="l" rtl="0" eaLnBrk="1" fontAlgn="base" hangingPunct="1">
        <a:spcBef>
          <a:spcPct val="20000"/>
        </a:spcBef>
        <a:spcAft>
          <a:spcPct val="0"/>
        </a:spcAft>
        <a:buChar char="•"/>
        <a:defRPr sz="3400" i="1">
          <a:solidFill>
            <a:schemeClr val="tx1"/>
          </a:solidFill>
          <a:latin typeface="+mn-lt"/>
          <a:ea typeface="+mn-ea"/>
          <a:cs typeface="+mn-cs"/>
        </a:defRPr>
      </a:lvl1pPr>
      <a:lvl2pPr marL="808075" indent="-310289" algn="l" rtl="0" eaLnBrk="1" fontAlgn="base" hangingPunct="1">
        <a:spcBef>
          <a:spcPct val="20000"/>
        </a:spcBef>
        <a:spcAft>
          <a:spcPct val="0"/>
        </a:spcAft>
        <a:buChar char="–"/>
        <a:defRPr sz="3100" i="1">
          <a:solidFill>
            <a:schemeClr val="tx1"/>
          </a:solidFill>
          <a:latin typeface="+mn-lt"/>
          <a:cs typeface="+mn-cs"/>
        </a:defRPr>
      </a:lvl2pPr>
      <a:lvl3pPr marL="1242811" indent="-247235" algn="l" rtl="0" eaLnBrk="1" fontAlgn="base" hangingPunct="1">
        <a:spcBef>
          <a:spcPct val="20000"/>
        </a:spcBef>
        <a:spcAft>
          <a:spcPct val="0"/>
        </a:spcAft>
        <a:buChar char="•"/>
        <a:defRPr sz="2600" i="1">
          <a:solidFill>
            <a:schemeClr val="tx1"/>
          </a:solidFill>
          <a:latin typeface="+mn-lt"/>
          <a:cs typeface="+mn-cs"/>
        </a:defRPr>
      </a:lvl3pPr>
      <a:lvl4pPr marL="1740598" indent="-247235" algn="l" rtl="0" eaLnBrk="1" fontAlgn="base" hangingPunct="1">
        <a:spcBef>
          <a:spcPct val="20000"/>
        </a:spcBef>
        <a:spcAft>
          <a:spcPct val="0"/>
        </a:spcAft>
        <a:buChar char="–"/>
        <a:defRPr sz="2200" i="1">
          <a:solidFill>
            <a:schemeClr val="tx1"/>
          </a:solidFill>
          <a:latin typeface="+mn-lt"/>
          <a:cs typeface="+mn-cs"/>
        </a:defRPr>
      </a:lvl4pPr>
      <a:lvl5pPr marL="2238385" indent="-247235" algn="l" rtl="0" eaLnBrk="1" fontAlgn="base" hangingPunct="1">
        <a:spcBef>
          <a:spcPct val="20000"/>
        </a:spcBef>
        <a:spcAft>
          <a:spcPct val="0"/>
        </a:spcAft>
        <a:buChar char="»"/>
        <a:defRPr sz="2200" i="1">
          <a:solidFill>
            <a:schemeClr val="tx1"/>
          </a:solidFill>
          <a:latin typeface="+mn-lt"/>
          <a:cs typeface="+mn-cs"/>
        </a:defRPr>
      </a:lvl5pPr>
      <a:lvl6pPr marL="2737656" indent="-248878" algn="l" rtl="0" eaLnBrk="1" fontAlgn="base" hangingPunct="1">
        <a:spcBef>
          <a:spcPct val="20000"/>
        </a:spcBef>
        <a:spcAft>
          <a:spcPct val="0"/>
        </a:spcAft>
        <a:buChar char="»"/>
        <a:defRPr sz="2200" i="1">
          <a:solidFill>
            <a:schemeClr val="tx1"/>
          </a:solidFill>
          <a:latin typeface="+mn-lt"/>
          <a:cs typeface="+mn-cs"/>
        </a:defRPr>
      </a:lvl6pPr>
      <a:lvl7pPr marL="3235413" indent="-248878" algn="l" rtl="0" eaLnBrk="1" fontAlgn="base" hangingPunct="1">
        <a:spcBef>
          <a:spcPct val="20000"/>
        </a:spcBef>
        <a:spcAft>
          <a:spcPct val="0"/>
        </a:spcAft>
        <a:buChar char="»"/>
        <a:defRPr sz="2200" i="1">
          <a:solidFill>
            <a:schemeClr val="tx1"/>
          </a:solidFill>
          <a:latin typeface="+mn-lt"/>
          <a:cs typeface="+mn-cs"/>
        </a:defRPr>
      </a:lvl7pPr>
      <a:lvl8pPr marL="3733168" indent="-248878" algn="l" rtl="0" eaLnBrk="1" fontAlgn="base" hangingPunct="1">
        <a:spcBef>
          <a:spcPct val="20000"/>
        </a:spcBef>
        <a:spcAft>
          <a:spcPct val="0"/>
        </a:spcAft>
        <a:buChar char="»"/>
        <a:defRPr sz="2200" i="1">
          <a:solidFill>
            <a:schemeClr val="tx1"/>
          </a:solidFill>
          <a:latin typeface="+mn-lt"/>
          <a:cs typeface="+mn-cs"/>
        </a:defRPr>
      </a:lvl8pPr>
      <a:lvl9pPr marL="4230925" indent="-248878" algn="l" rtl="0" eaLnBrk="1" fontAlgn="base" hangingPunct="1">
        <a:spcBef>
          <a:spcPct val="20000"/>
        </a:spcBef>
        <a:spcAft>
          <a:spcPct val="0"/>
        </a:spcAft>
        <a:buChar char="»"/>
        <a:defRPr sz="2200" i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955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97756" algn="l" defTabSz="9955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95512" algn="l" defTabSz="9955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268" algn="l" defTabSz="9955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023" algn="l" defTabSz="9955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779" algn="l" defTabSz="9955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535" algn="l" defTabSz="9955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291" algn="l" defTabSz="9955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046" algn="l" defTabSz="9955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3.jpeg"/><Relationship Id="rId7" Type="http://schemas.openxmlformats.org/officeDocument/2006/relationships/diagramLayout" Target="../diagrams/layout1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35.jpeg"/><Relationship Id="rId10" Type="http://schemas.microsoft.com/office/2007/relationships/diagramDrawing" Target="../diagrams/drawing1.xml"/><Relationship Id="rId4" Type="http://schemas.openxmlformats.org/officeDocument/2006/relationships/image" Target="../media/image34.jpeg"/><Relationship Id="rId9" Type="http://schemas.openxmlformats.org/officeDocument/2006/relationships/diagramColors" Target="../diagrams/colors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4.jpeg"/><Relationship Id="rId7" Type="http://schemas.openxmlformats.org/officeDocument/2006/relationships/image" Target="../media/image87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tiff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tiff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фон  РАЗНОЦВЕТЬЕ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4"/>
            <a:ext cx="10693400" cy="7561263"/>
          </a:xfrm>
          <a:prstGeom prst="rect">
            <a:avLst/>
          </a:prstGeom>
        </p:spPr>
      </p:pic>
      <p:pic>
        <p:nvPicPr>
          <p:cNvPr id="3" name="Picture 2" descr="C:\Documents and Settings\Таня\Мои документы\Картинки\сердце+ладони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6" t="3837" r="11758"/>
          <a:stretch/>
        </p:blipFill>
        <p:spPr bwMode="auto">
          <a:xfrm>
            <a:off x="554435" y="1904975"/>
            <a:ext cx="4209393" cy="3535356"/>
          </a:xfrm>
          <a:prstGeom prst="hear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://topdizayn.com.ua/uploads/posts/2014-04/1396423091_p6lianzet7yd3tn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64" y="1681146"/>
            <a:ext cx="3738171" cy="219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bezformata.ru/content/Images/000/036/854/image36854852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50"/>
          <a:stretch>
            <a:fillRect/>
          </a:stretch>
        </p:blipFill>
        <p:spPr bwMode="auto">
          <a:xfrm>
            <a:off x="2466380" y="27062"/>
            <a:ext cx="63150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832063" y="2556495"/>
            <a:ext cx="5376631" cy="782433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 defTabSz="95771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46" dirty="0" smtClean="0">
                <a:ln w="11430"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«Шагаем вместе»</a:t>
            </a:r>
            <a:endParaRPr lang="ru-RU" sz="4400" b="1" spc="46" dirty="0">
              <a:ln w="11430">
                <a:solidFill>
                  <a:srgbClr val="7030A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50556" y="2995008"/>
            <a:ext cx="64537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5771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800" b="1" spc="46" dirty="0">
              <a:ln w="11430">
                <a:solidFill>
                  <a:srgbClr val="7030A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 defTabSz="95771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46" dirty="0" smtClean="0">
                <a:ln w="11430"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(</a:t>
            </a:r>
            <a:r>
              <a:rPr lang="ru-RU" sz="2400" b="1" spc="46" dirty="0">
                <a:ln w="11430"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из опыта работы </a:t>
            </a:r>
            <a:r>
              <a:rPr lang="ru-RU" sz="2400" b="1" spc="46" dirty="0" smtClean="0">
                <a:ln w="11430"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учителей </a:t>
            </a:r>
            <a:r>
              <a:rPr lang="ru-RU" sz="2400" b="1" spc="46">
                <a:ln w="11430"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–</a:t>
            </a:r>
            <a:r>
              <a:rPr lang="ru-RU" sz="2400" b="1" spc="46" smtClean="0">
                <a:ln w="11430"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логопедов</a:t>
            </a:r>
            <a:endParaRPr lang="ru-RU" sz="2400" b="1" spc="46" dirty="0" smtClean="0">
              <a:ln w="11430">
                <a:solidFill>
                  <a:srgbClr val="7030A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 defTabSz="95771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46" dirty="0" smtClean="0">
                <a:ln w="11430"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46" dirty="0">
                <a:ln w="11430"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 детьми </a:t>
            </a:r>
            <a:r>
              <a:rPr lang="ru-RU" sz="2400" b="1" spc="46" dirty="0" smtClean="0">
                <a:ln w="11430"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 ОВЗ) </a:t>
            </a:r>
            <a:endParaRPr lang="ru-RU" sz="2400" b="1" spc="46" dirty="0">
              <a:ln w="11430">
                <a:solidFill>
                  <a:srgbClr val="7030A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821417" y="5532369"/>
            <a:ext cx="2569671" cy="36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b="1" dirty="0" smtClean="0">
                <a:ln w="3175">
                  <a:noFill/>
                </a:ln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Авторы презентации:</a:t>
            </a:r>
            <a:endParaRPr lang="ru-RU" sz="1800" b="1" dirty="0">
              <a:ln w="3175">
                <a:noFill/>
              </a:ln>
              <a:solidFill>
                <a:srgbClr val="C0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11111" y="5894314"/>
            <a:ext cx="6282289" cy="1213320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r" defTabSz="95771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ln w="11430"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Пирожкова  Екатерина Михайловна</a:t>
            </a:r>
            <a:r>
              <a:rPr lang="ru-RU" sz="1800" dirty="0">
                <a:ln w="11430"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r" defTabSz="95771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1430"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1800" dirty="0" smtClean="0">
                <a:ln w="11430"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читель-логопед.</a:t>
            </a:r>
          </a:p>
          <a:p>
            <a:pPr algn="r" defTabSz="95771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ln w="11430"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Поваляева Марина Ильинична,</a:t>
            </a:r>
          </a:p>
          <a:p>
            <a:pPr algn="r" defTabSz="95771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1430"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1800" dirty="0" smtClean="0">
                <a:ln w="11430"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читель-логопед. </a:t>
            </a:r>
            <a:endParaRPr lang="ru-RU" sz="1800" dirty="0">
              <a:ln w="11430">
                <a:solidFill>
                  <a:srgbClr val="7030A0"/>
                </a:solidFill>
              </a:ln>
              <a:solidFill>
                <a:srgbClr val="FF000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9074" y="0"/>
            <a:ext cx="10315252" cy="1582652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 defTabSz="95771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n w="11430"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Пусть маленькому человечку </a:t>
            </a:r>
          </a:p>
          <a:p>
            <a:pPr algn="ctr" defTabSz="95771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n w="11430"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У нас  уютно станет и тепло! </a:t>
            </a:r>
          </a:p>
          <a:p>
            <a:pPr algn="ctr" defTabSz="95771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n w="11430"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     А мы работать будем под девизом: </a:t>
            </a:r>
          </a:p>
          <a:p>
            <a:pPr algn="ctr" defTabSz="95771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n w="11430"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   «Шагая вместе-мы творим добро!»</a:t>
            </a:r>
            <a:endParaRPr lang="ru-RU" sz="2400" dirty="0">
              <a:ln w="11430">
                <a:solidFill>
                  <a:srgbClr val="7030A0"/>
                </a:solidFill>
              </a:ln>
              <a:solidFill>
                <a:srgbClr val="FF000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79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36" y="0"/>
            <a:ext cx="5470252" cy="64965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00" y="1"/>
            <a:ext cx="5346700" cy="6476198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46300" y="6660951"/>
            <a:ext cx="7704856" cy="576064"/>
          </a:xfrm>
        </p:spPr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</a:rPr>
              <a:t>Кабинеты учителей-логопедов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5029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10800000" flipV="1">
            <a:off x="378148" y="6037988"/>
            <a:ext cx="964907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Коррекционно-развивающий </a:t>
            </a:r>
            <a:r>
              <a:rPr lang="ru-RU" b="1" dirty="0">
                <a:solidFill>
                  <a:srgbClr val="FF0000"/>
                </a:solidFill>
              </a:rPr>
              <a:t>центр "Хрусталики добра" обеспечивает воспитанникам МБДОУ детского сада № 10 условия для обучения, воспитания,  социальной адаптации и интеграции в общество.</a:t>
            </a:r>
          </a:p>
        </p:txBody>
      </p:sp>
      <p:pic>
        <p:nvPicPr>
          <p:cNvPr id="5" name="Picture 2" descr="http://ds10-lazorik.ru/doy/dok17-18/zentr/c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9"/>
          <a:stretch/>
        </p:blipFill>
        <p:spPr bwMode="auto">
          <a:xfrm>
            <a:off x="386077" y="180231"/>
            <a:ext cx="9793088" cy="543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856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альтернативный процесс 2"/>
          <p:cNvSpPr/>
          <p:nvPr/>
        </p:nvSpPr>
        <p:spPr>
          <a:xfrm>
            <a:off x="462558" y="0"/>
            <a:ext cx="9768285" cy="1035930"/>
          </a:xfrm>
          <a:prstGeom prst="flowChartAlternateProcess">
            <a:avLst/>
          </a:prstGeom>
          <a:gradFill flip="none" rotWithShape="1">
            <a:gsLst>
              <a:gs pos="0">
                <a:srgbClr val="6699FF">
                  <a:tint val="66000"/>
                  <a:satMod val="160000"/>
                </a:srgbClr>
              </a:gs>
              <a:gs pos="50000">
                <a:srgbClr val="6699FF">
                  <a:tint val="44500"/>
                  <a:satMod val="160000"/>
                </a:srgbClr>
              </a:gs>
              <a:gs pos="100000">
                <a:srgbClr val="6699FF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lIns="104306" tIns="52153" rIns="104306" bIns="52153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7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27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ДОУ</a:t>
            </a:r>
            <a:r>
              <a:rPr lang="ru-RU" sz="27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7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реализуется ком­плексный </a:t>
            </a:r>
            <a:r>
              <a:rPr lang="ru-RU" sz="27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подход. </a:t>
            </a:r>
            <a:endParaRPr lang="ru-RU" sz="27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7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Работает </a:t>
            </a:r>
            <a:r>
              <a:rPr lang="ru-RU" sz="27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многопро­фильная </a:t>
            </a:r>
            <a:r>
              <a:rPr lang="ru-RU" sz="27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команда:</a:t>
            </a:r>
            <a:endParaRPr lang="ru-RU" sz="27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вал 1"/>
          <p:cNvSpPr/>
          <p:nvPr/>
        </p:nvSpPr>
        <p:spPr bwMode="auto">
          <a:xfrm>
            <a:off x="1052022" y="2153092"/>
            <a:ext cx="9010402" cy="4479655"/>
          </a:xfrm>
          <a:prstGeom prst="ellipse">
            <a:avLst/>
          </a:prstGeom>
          <a:gradFill flip="none" rotWithShape="1">
            <a:gsLst>
              <a:gs pos="0">
                <a:srgbClr val="6699FF">
                  <a:tint val="66000"/>
                  <a:satMod val="160000"/>
                </a:srgbClr>
              </a:gs>
              <a:gs pos="50000">
                <a:srgbClr val="6699FF">
                  <a:tint val="44500"/>
                  <a:satMod val="160000"/>
                </a:srgbClr>
              </a:gs>
              <a:gs pos="100000">
                <a:srgbClr val="6699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04306" tIns="52153" rIns="104306" bIns="52153" numCol="1" spcCol="0" rtlCol="0" anchor="t" anchorCtr="0" compatLnSpc="1">
            <a:prstTxWarp prst="textNoShape">
              <a:avLst/>
            </a:prstTxWarp>
          </a:bodyPr>
          <a:lstStyle/>
          <a:p>
            <a:pPr defTabSz="1043056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ln>
                <a:solidFill>
                  <a:schemeClr val="bg1"/>
                </a:solidFill>
              </a:ln>
              <a:gradFill flip="none" rotWithShape="1">
                <a:gsLst>
                  <a:gs pos="0">
                    <a:schemeClr val="accent1">
                      <a:lumMod val="60000"/>
                      <a:lumOff val="40000"/>
                      <a:tint val="66000"/>
                      <a:satMod val="160000"/>
                    </a:schemeClr>
                  </a:gs>
                  <a:gs pos="50000">
                    <a:schemeClr val="accent1">
                      <a:lumMod val="60000"/>
                      <a:lumOff val="40000"/>
                      <a:tint val="44500"/>
                      <a:satMod val="160000"/>
                    </a:schemeClr>
                  </a:gs>
                  <a:gs pos="100000">
                    <a:schemeClr val="accent1">
                      <a:lumMod val="60000"/>
                      <a:lumOff val="40000"/>
                      <a:tint val="23500"/>
                      <a:satMod val="160000"/>
                    </a:schemeClr>
                  </a:gs>
                </a:gsLst>
                <a:lin ang="18900000" scaled="1"/>
                <a:tileRect/>
              </a:gradFill>
              <a:latin typeface="Arial" charset="0"/>
              <a:cs typeface="Times New Roman" pitchFamily="18" charset="0"/>
            </a:endParaRPr>
          </a:p>
        </p:txBody>
      </p:sp>
      <p:sp>
        <p:nvSpPr>
          <p:cNvPr id="7" name="Oval 2"/>
          <p:cNvSpPr>
            <a:spLocks noChangeArrowheads="1"/>
          </p:cNvSpPr>
          <p:nvPr/>
        </p:nvSpPr>
        <p:spPr bwMode="auto">
          <a:xfrm>
            <a:off x="4254161" y="3708319"/>
            <a:ext cx="2676936" cy="1369199"/>
          </a:xfrm>
          <a:prstGeom prst="ellips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0800">
            <a:solidFill>
              <a:schemeClr val="bg1"/>
            </a:solidFill>
            <a:round/>
            <a:headEnd/>
            <a:tailEnd/>
          </a:ln>
        </p:spPr>
        <p:txBody>
          <a:bodyPr lIns="118502" tIns="59250" rIns="118502" bIns="592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1298"/>
              </a:spcAft>
            </a:pPr>
            <a:r>
              <a:rPr lang="ru-RU" altLang="ru-RU" sz="2700" b="1" dirty="0">
                <a:solidFill>
                  <a:srgbClr val="C00000"/>
                </a:solidFill>
                <a:latin typeface="Times New Roman" pitchFamily="18" charset="0"/>
              </a:rPr>
              <a:t>Дети и родители</a:t>
            </a:r>
            <a:endParaRPr lang="ru-RU" altLang="ru-RU" sz="27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5" y="1780251"/>
            <a:ext cx="3127313" cy="23454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24" y="1692399"/>
            <a:ext cx="3455411" cy="230360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6" y="5077518"/>
            <a:ext cx="3311660" cy="248374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245" y="5102800"/>
            <a:ext cx="3311660" cy="2483745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99412619"/>
              </p:ext>
            </p:extLst>
          </p:nvPr>
        </p:nvGraphicFramePr>
        <p:xfrm>
          <a:off x="1890315" y="2062967"/>
          <a:ext cx="7704857" cy="4517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973521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4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90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3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7" grpId="0" animBg="1"/>
      <p:bldGraphic spid="6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ыноска со стрелкой вниз 2"/>
          <p:cNvSpPr/>
          <p:nvPr/>
        </p:nvSpPr>
        <p:spPr>
          <a:xfrm>
            <a:off x="0" y="0"/>
            <a:ext cx="10387260" cy="828304"/>
          </a:xfrm>
          <a:prstGeom prst="downArrowCallout">
            <a:avLst>
              <a:gd name="adj1" fmla="val 0"/>
              <a:gd name="adj2" fmla="val 77495"/>
              <a:gd name="adj3" fmla="val 0"/>
              <a:gd name="adj4" fmla="val 6497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04306" tIns="52153" rIns="104306" bIns="52153" rtlCol="0" anchor="ctr"/>
          <a:lstStyle/>
          <a:p>
            <a:pPr algn="ctr" defTabSz="1043056" fontAlgn="base">
              <a:spcBef>
                <a:spcPct val="0"/>
              </a:spcBef>
              <a:spcAft>
                <a:spcPct val="0"/>
              </a:spcAft>
              <a:tabLst>
                <a:tab pos="521528" algn="l"/>
              </a:tabLst>
            </a:pPr>
            <a:endParaRPr lang="ru-RU" sz="3200" b="1" dirty="0" smtClean="0">
              <a:ln>
                <a:solidFill>
                  <a:srgbClr val="660066"/>
                </a:solidFill>
              </a:ln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defTabSz="1043056" fontAlgn="base">
              <a:spcBef>
                <a:spcPct val="0"/>
              </a:spcBef>
              <a:spcAft>
                <a:spcPct val="0"/>
              </a:spcAft>
              <a:tabLst>
                <a:tab pos="521528" algn="l"/>
              </a:tabLst>
            </a:pPr>
            <a:endParaRPr lang="ru-RU" sz="3200" b="1" dirty="0">
              <a:ln>
                <a:solidFill>
                  <a:srgbClr val="660066"/>
                </a:solidFill>
              </a:ln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defTabSz="1043056" fontAlgn="base">
              <a:spcBef>
                <a:spcPct val="0"/>
              </a:spcBef>
              <a:spcAft>
                <a:spcPct val="0"/>
              </a:spcAft>
              <a:tabLst>
                <a:tab pos="521528" algn="l"/>
              </a:tabLst>
            </a:pPr>
            <a:r>
              <a:rPr lang="ru-RU" sz="3200" b="1" dirty="0" smtClean="0">
                <a:ln>
                  <a:solidFill>
                    <a:srgbClr val="660066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Шаг шестой</a:t>
            </a:r>
          </a:p>
          <a:p>
            <a:endParaRPr lang="ru-RU" b="1" dirty="0" smtClean="0"/>
          </a:p>
          <a:p>
            <a:r>
              <a:rPr lang="ru-RU" b="1" dirty="0" smtClean="0"/>
              <a:t>                                                    </a:t>
            </a:r>
            <a:r>
              <a:rPr lang="ru-RU" b="1" dirty="0" smtClean="0">
                <a:solidFill>
                  <a:srgbClr val="C00000"/>
                </a:solidFill>
              </a:rPr>
              <a:t>Областная </a:t>
            </a:r>
            <a:r>
              <a:rPr lang="ru-RU" b="1" dirty="0">
                <a:solidFill>
                  <a:srgbClr val="C00000"/>
                </a:solidFill>
              </a:rPr>
              <a:t>инновационная площадка</a:t>
            </a:r>
            <a:endParaRPr lang="ru-RU" dirty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C00000"/>
                </a:solidFill>
              </a:rPr>
              <a:t>                              «</a:t>
            </a:r>
            <a:r>
              <a:rPr lang="ru-RU" b="1" dirty="0">
                <a:solidFill>
                  <a:srgbClr val="C00000"/>
                </a:solidFill>
              </a:rPr>
              <a:t>Равные стартовые возможности – всем детям России» </a:t>
            </a:r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sz="1400" b="1" dirty="0"/>
              <a:t> </a:t>
            </a:r>
            <a:r>
              <a:rPr lang="ru-RU" sz="1400" b="1" dirty="0" smtClean="0"/>
              <a:t>                  (Приказ     Министерства </a:t>
            </a:r>
            <a:r>
              <a:rPr lang="ru-RU" sz="1400" b="1" dirty="0"/>
              <a:t>общего и профессионального образования Ростовской области от 30.06.2017г № </a:t>
            </a:r>
            <a:r>
              <a:rPr lang="ru-RU" sz="1400" b="1" dirty="0" smtClean="0"/>
              <a:t>487)</a:t>
            </a:r>
            <a:endParaRPr lang="ru-RU" sz="1400" dirty="0"/>
          </a:p>
        </p:txBody>
      </p:sp>
      <p:pic>
        <p:nvPicPr>
          <p:cNvPr id="2050" name="Picture 2" descr="http://ds10-lazorik.ru/doy/obipgrib/avgust_2017-pr_nas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292" y="1764407"/>
            <a:ext cx="7560840" cy="567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421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ыноска-облако 1"/>
          <p:cNvSpPr/>
          <p:nvPr/>
        </p:nvSpPr>
        <p:spPr bwMode="auto">
          <a:xfrm flipH="1">
            <a:off x="4205661" y="4164032"/>
            <a:ext cx="6613646" cy="3397231"/>
          </a:xfrm>
          <a:prstGeom prst="cloudCallout">
            <a:avLst>
              <a:gd name="adj1" fmla="val 24944"/>
              <a:gd name="adj2" fmla="val 85176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86659" y="4495960"/>
            <a:ext cx="5347587" cy="536212"/>
          </a:xfrm>
          <a:prstGeom prst="rect">
            <a:avLst/>
          </a:prstGeom>
        </p:spPr>
        <p:txBody>
          <a:bodyPr wrap="square" lIns="104306" tIns="52153" rIns="104306" bIns="52153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 w="11430"/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Основная цель этой работы –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908859" y="4993753"/>
            <a:ext cx="5385106" cy="2259761"/>
          </a:xfrm>
          <a:prstGeom prst="rect">
            <a:avLst/>
          </a:prstGeom>
        </p:spPr>
        <p:txBody>
          <a:bodyPr wrap="square" lIns="104306" tIns="52153" rIns="104306" bIns="52153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ru-RU" sz="28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помочь родителям овладеть практическими знаниями и умениями, которые могут им понадобиться в процессе воспитания детей с ОВЗ в семье.</a:t>
            </a:r>
          </a:p>
        </p:txBody>
      </p:sp>
      <p:sp>
        <p:nvSpPr>
          <p:cNvPr id="11" name="Выноска-облако 10"/>
          <p:cNvSpPr/>
          <p:nvPr/>
        </p:nvSpPr>
        <p:spPr>
          <a:xfrm>
            <a:off x="170356" y="-8956"/>
            <a:ext cx="10523044" cy="1620391"/>
          </a:xfrm>
          <a:prstGeom prst="cloudCallout">
            <a:avLst/>
          </a:prstGeom>
          <a:gradFill flip="none" rotWithShape="1">
            <a:gsLst>
              <a:gs pos="0">
                <a:srgbClr val="99CCFF"/>
              </a:gs>
              <a:gs pos="8000">
                <a:srgbClr val="99CCFF"/>
              </a:gs>
              <a:gs pos="0">
                <a:srgbClr val="6699FF"/>
              </a:gs>
              <a:gs pos="68000">
                <a:srgbClr val="FFEBFA"/>
              </a:gs>
            </a:gsLst>
            <a:lin ang="8100000" scaled="1"/>
            <a:tileRect/>
          </a:gradFill>
        </p:spPr>
        <p:txBody>
          <a:bodyPr wrap="none" lIns="0" tIns="0" rIns="0" bIns="0" anchor="ctr" anchorCtr="0">
            <a:noAutofit/>
          </a:bodyPr>
          <a:lstStyle/>
          <a:p>
            <a:pPr algn="ctr">
              <a:defRPr/>
            </a:pPr>
            <a:r>
              <a:rPr lang="ru-RU" sz="28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Шаг седьмой</a:t>
            </a:r>
          </a:p>
          <a:p>
            <a:pPr algn="ctr">
              <a:defRPr/>
            </a:pPr>
            <a:r>
              <a:rPr lang="ru-RU" sz="28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«ЧТОБЫ </a:t>
            </a:r>
            <a:r>
              <a:rPr lang="ru-RU" sz="2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УЗНАТЬ </a:t>
            </a:r>
            <a:r>
              <a:rPr lang="ru-RU" sz="28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РЕБЁНКА, </a:t>
            </a:r>
          </a:p>
          <a:p>
            <a:pPr algn="ctr">
              <a:defRPr/>
            </a:pPr>
            <a:r>
              <a:rPr lang="ru-RU" sz="28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НАДО </a:t>
            </a:r>
            <a:r>
              <a:rPr lang="ru-RU" sz="2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ХОРОШО </a:t>
            </a:r>
            <a:r>
              <a:rPr lang="ru-RU" sz="28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УЗНАТЬ ЕГО СЕМЬЮ».</a:t>
            </a:r>
            <a:r>
              <a:rPr lang="ru-RU" sz="2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В.А</a:t>
            </a:r>
            <a:r>
              <a:rPr lang="ru-RU" sz="2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Сухомлинский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06911" y="1557987"/>
            <a:ext cx="5200663" cy="2259761"/>
          </a:xfrm>
          <a:prstGeom prst="rect">
            <a:avLst/>
          </a:prstGeom>
        </p:spPr>
        <p:txBody>
          <a:bodyPr wrap="square" lIns="104306" tIns="52153" rIns="104306" bIns="52153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ru-RU" sz="2800" dirty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Одной из основных форм работы в системе психолого-педагогического сопровождения детей с </a:t>
            </a:r>
            <a:r>
              <a:rPr lang="ru-RU" sz="280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ОВЗ </a:t>
            </a:r>
            <a:r>
              <a:rPr lang="ru-RU" sz="2800" dirty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занимает работа с семьей.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39"/>
          <a:stretch/>
        </p:blipFill>
        <p:spPr>
          <a:xfrm>
            <a:off x="450156" y="3817748"/>
            <a:ext cx="3755506" cy="37435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3" r="22161"/>
          <a:stretch/>
        </p:blipFill>
        <p:spPr>
          <a:xfrm>
            <a:off x="6183487" y="1611435"/>
            <a:ext cx="4110478" cy="270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93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4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Блок-схема: альтернативный процесс 6"/>
          <p:cNvSpPr/>
          <p:nvPr/>
        </p:nvSpPr>
        <p:spPr>
          <a:xfrm>
            <a:off x="557978" y="165597"/>
            <a:ext cx="9757274" cy="2023434"/>
          </a:xfrm>
          <a:prstGeom prst="flowChartAlternateProcess">
            <a:avLst/>
          </a:prstGeom>
          <a:gradFill flip="none" rotWithShape="1">
            <a:gsLst>
              <a:gs pos="0">
                <a:srgbClr val="99CCFF"/>
              </a:gs>
              <a:gs pos="8000">
                <a:srgbClr val="99CCFF"/>
              </a:gs>
              <a:gs pos="0">
                <a:srgbClr val="6699FF"/>
              </a:gs>
              <a:gs pos="68000">
                <a:srgbClr val="FFEBFA"/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lIns="104306" tIns="52153" rIns="104306" bIns="52153">
            <a:spAutoFit/>
          </a:bodyPr>
          <a:lstStyle/>
          <a:p>
            <a:pPr algn="just">
              <a:defRPr/>
            </a:pPr>
            <a:r>
              <a:rPr lang="ru-RU" sz="2800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Сотрудничество </a:t>
            </a:r>
            <a:r>
              <a:rPr lang="ru-RU" sz="2800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родителями помогает создавать благоприятную эмоциональную и нравственную семейную атмосферу и, </a:t>
            </a:r>
            <a:r>
              <a:rPr lang="ru-RU" sz="2800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способствует </a:t>
            </a:r>
            <a:r>
              <a:rPr lang="ru-RU" sz="2800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повышению компетентности родителей.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40" y="2340471"/>
            <a:ext cx="4824818" cy="36186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692" y="3420591"/>
            <a:ext cx="5232864" cy="392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596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ыноска-облако 1"/>
          <p:cNvSpPr/>
          <p:nvPr/>
        </p:nvSpPr>
        <p:spPr bwMode="auto">
          <a:xfrm rot="193371">
            <a:off x="-78666" y="43794"/>
            <a:ext cx="10531276" cy="2801856"/>
          </a:xfrm>
          <a:prstGeom prst="cloudCallout">
            <a:avLst>
              <a:gd name="adj1" fmla="val 14317"/>
              <a:gd name="adj2" fmla="val 92436"/>
            </a:avLst>
          </a:prstGeom>
          <a:gradFill flip="none" rotWithShape="1">
            <a:gsLst>
              <a:gs pos="0">
                <a:srgbClr val="5E9EFF"/>
              </a:gs>
              <a:gs pos="28000">
                <a:srgbClr val="85C2FF">
                  <a:lumMod val="83000"/>
                </a:srgbClr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t="-100000" r="-100000"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1641" y="370587"/>
            <a:ext cx="9996350" cy="1828873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    Успешное решение задачи создания единого пространства развития </a:t>
            </a:r>
            <a:r>
              <a:rPr lang="ru-RU" sz="28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ребёнка </a:t>
            </a:r>
            <a:r>
              <a:rPr lang="ru-RU" sz="2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мы видим только при объединении усилий семьи и детского сада, выстраивая отношения с родителями на основе диалога, </a:t>
            </a:r>
            <a:r>
              <a:rPr lang="ru-RU" sz="28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открытости и </a:t>
            </a:r>
            <a:r>
              <a:rPr lang="ru-RU" sz="2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партнерства.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7" y="2707702"/>
            <a:ext cx="4171260" cy="48029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522" y="3139467"/>
            <a:ext cx="5670055" cy="425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24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4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9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Выноска-облако 8"/>
          <p:cNvSpPr/>
          <p:nvPr/>
        </p:nvSpPr>
        <p:spPr bwMode="auto">
          <a:xfrm>
            <a:off x="738188" y="0"/>
            <a:ext cx="9408445" cy="1116335"/>
          </a:xfrm>
          <a:prstGeom prst="cloudCallout">
            <a:avLst>
              <a:gd name="adj1" fmla="val -7790"/>
              <a:gd name="adj2" fmla="val 154785"/>
            </a:avLst>
          </a:prstGeom>
          <a:gradFill flip="none" rotWithShape="1">
            <a:gsLst>
              <a:gs pos="0">
                <a:srgbClr val="C0E7F8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74838" y="287377"/>
            <a:ext cx="9010401" cy="536212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Клуб для родителей «Шаг на встречу»</a:t>
            </a:r>
            <a:endParaRPr lang="ru-RU" sz="28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32" y="1403712"/>
            <a:ext cx="4547801" cy="55088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5" b="19525"/>
          <a:stretch/>
        </p:blipFill>
        <p:spPr>
          <a:xfrm>
            <a:off x="5202684" y="1332360"/>
            <a:ext cx="4752528" cy="558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43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8228" y="-354785"/>
            <a:ext cx="8144763" cy="1931991"/>
          </a:xfrm>
        </p:spPr>
        <p:txBody>
          <a:bodyPr/>
          <a:lstStyle/>
          <a:p>
            <a:r>
              <a:rPr lang="ru-RU" sz="3200" b="1" i="0" dirty="0" smtClean="0">
                <a:solidFill>
                  <a:srgbClr val="FF0000"/>
                </a:solidFill>
              </a:rPr>
              <a:t>ШАГ ВОСЬМОЙ</a:t>
            </a:r>
            <a:br>
              <a:rPr lang="ru-RU" sz="3200" b="1" i="0" dirty="0" smtClean="0">
                <a:solidFill>
                  <a:srgbClr val="FF0000"/>
                </a:solidFill>
              </a:rPr>
            </a:br>
            <a:r>
              <a:rPr lang="ru-RU" b="1" i="0" dirty="0" smtClean="0">
                <a:solidFill>
                  <a:srgbClr val="FF0000"/>
                </a:solidFill>
              </a:rPr>
              <a:t>Консультационный центр   </a:t>
            </a:r>
            <a:endParaRPr lang="ru-RU" b="1" i="0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://ds10-lazorik.ru/_nw/1/s4633001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8383"/>
            <a:ext cx="3618508" cy="383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06540" y="1548383"/>
            <a:ext cx="65527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</a:rPr>
              <a:t>Учитель-логопед:</a:t>
            </a:r>
            <a:endParaRPr lang="ru-RU" b="1" dirty="0">
              <a:latin typeface="PTSans"/>
            </a:endParaRPr>
          </a:p>
          <a:p>
            <a:r>
              <a:rPr lang="ru-RU" sz="2400" b="1" dirty="0">
                <a:latin typeface="Times New Roman" panose="02020603050405020304" pitchFamily="18" charset="0"/>
              </a:rPr>
              <a:t>оказывает консультативную помощь родителям с целью профилактики речевых </a:t>
            </a:r>
            <a:r>
              <a:rPr lang="ru-RU" sz="2400" b="1" dirty="0" smtClean="0">
                <a:latin typeface="Times New Roman" panose="02020603050405020304" pitchFamily="18" charset="0"/>
              </a:rPr>
              <a:t>нарушений,</a:t>
            </a:r>
            <a:endParaRPr lang="ru-RU" b="1" dirty="0">
              <a:latin typeface="PTSans"/>
            </a:endParaRPr>
          </a:p>
          <a:p>
            <a:r>
              <a:rPr lang="ru-RU" sz="2400" b="1" dirty="0">
                <a:latin typeface="Times New Roman" panose="02020603050405020304" pitchFamily="18" charset="0"/>
              </a:rPr>
              <a:t>учит применять специализированные приемы по исправлению нарушений </a:t>
            </a:r>
            <a:r>
              <a:rPr lang="ru-RU" sz="2400" b="1" dirty="0" smtClean="0">
                <a:latin typeface="Times New Roman" panose="02020603050405020304" pitchFamily="18" charset="0"/>
              </a:rPr>
              <a:t>звукопроизношения, проводит </a:t>
            </a:r>
            <a:r>
              <a:rPr lang="ru-RU" sz="2400" b="1" dirty="0">
                <a:latin typeface="Times New Roman" panose="02020603050405020304" pitchFamily="18" charset="0"/>
              </a:rPr>
              <a:t>углубленное логопедическое обследование ребенка для определения уровня его речевого </a:t>
            </a:r>
            <a:r>
              <a:rPr lang="ru-RU" sz="2400" b="1" dirty="0" smtClean="0">
                <a:latin typeface="Times New Roman" panose="02020603050405020304" pitchFamily="18" charset="0"/>
              </a:rPr>
              <a:t>развития.</a:t>
            </a:r>
            <a:endParaRPr lang="ru-RU" b="1" i="0" dirty="0">
              <a:effectLst/>
              <a:latin typeface="PTSans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3618508" y="4957082"/>
            <a:ext cx="655272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Консультационный центр работает на основании приказа МУ ОО администрации города Донецка Ростовской области </a:t>
            </a:r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№21/1 от 21.01.2016 года</a:t>
            </a:r>
            <a:r>
              <a:rPr 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 и приказа МБДОУ детского сада № 10 № 61/1 от 21.01. 2016 г.   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22562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альтернативный процесс 4"/>
          <p:cNvSpPr/>
          <p:nvPr/>
        </p:nvSpPr>
        <p:spPr>
          <a:xfrm>
            <a:off x="527236" y="5920523"/>
            <a:ext cx="9757274" cy="1546708"/>
          </a:xfrm>
          <a:prstGeom prst="flowChartAlternateProcess">
            <a:avLst/>
          </a:prstGeom>
          <a:gradFill flip="none" rotWithShape="1">
            <a:gsLst>
              <a:gs pos="0">
                <a:srgbClr val="99CCFF"/>
              </a:gs>
              <a:gs pos="8000">
                <a:srgbClr val="99CCFF"/>
              </a:gs>
              <a:gs pos="0">
                <a:srgbClr val="6699FF"/>
              </a:gs>
              <a:gs pos="68000">
                <a:srgbClr val="FFEBFA"/>
              </a:gs>
            </a:gsLst>
            <a:lin ang="18900000" scaled="1"/>
            <a:tileRect/>
          </a:gradFill>
        </p:spPr>
        <p:txBody>
          <a:bodyPr wrap="square" lIns="104306" tIns="52153" rIns="104306" bIns="52153">
            <a:spAutoFit/>
          </a:bodyPr>
          <a:lstStyle/>
          <a:p>
            <a:pPr algn="just">
              <a:defRPr/>
            </a:pPr>
            <a:r>
              <a:rPr lang="ru-RU" sz="2800" dirty="0" smtClean="0">
                <a:ln>
                  <a:solidFill>
                    <a:srgbClr val="660066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Консультации</a:t>
            </a:r>
            <a:r>
              <a:rPr lang="ru-RU" sz="2800" dirty="0">
                <a:ln>
                  <a:solidFill>
                    <a:srgbClr val="660066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которые проводятся по индивидуальным запросам </a:t>
            </a:r>
            <a:r>
              <a:rPr lang="ru-RU" sz="2800" dirty="0" smtClean="0">
                <a:ln>
                  <a:solidFill>
                    <a:srgbClr val="660066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родителей и педагогов, </a:t>
            </a:r>
            <a:r>
              <a:rPr lang="ru-RU" sz="2800" dirty="0">
                <a:ln>
                  <a:solidFill>
                    <a:srgbClr val="660066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помогают решить многие вопросы и избежать ошибок в воспитании детей. </a:t>
            </a: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498388" y="0"/>
            <a:ext cx="9757274" cy="933774"/>
          </a:xfrm>
          <a:prstGeom prst="flowChartAlternateProcess">
            <a:avLst/>
          </a:prstGeom>
          <a:gradFill flip="none" rotWithShape="1">
            <a:gsLst>
              <a:gs pos="0">
                <a:srgbClr val="99CCFF"/>
              </a:gs>
              <a:gs pos="8000">
                <a:srgbClr val="99CCFF"/>
              </a:gs>
              <a:gs pos="0">
                <a:srgbClr val="6699FF"/>
              </a:gs>
              <a:gs pos="68000">
                <a:srgbClr val="FFEBFA"/>
              </a:gs>
            </a:gsLst>
            <a:lin ang="5400000" scaled="1"/>
            <a:tileRect/>
          </a:gradFill>
        </p:spPr>
        <p:txBody>
          <a:bodyPr wrap="square" lIns="104306" tIns="52153" rIns="104306" bIns="52153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КОНСУЛЬТАЦИИ РОДИТЕЛЕЙ И ПЕДАГОГОВ ПО ВОПРОСАМ ВОСПИТАНИЯ И ОБУЧЕНИЯ ДЕТЕЙ</a:t>
            </a:r>
            <a:endParaRPr lang="ru-RU" sz="24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00" y="1556598"/>
            <a:ext cx="6650845" cy="374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73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900"/>
                            </p:stCondLst>
                            <p:childTnLst>
                              <p:par>
                                <p:cTn id="17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14252" y="1188343"/>
            <a:ext cx="78488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 каждым годом увеличивается число детей с ограниченными физическими и психическими возможностями, поэтому вопрос об инклюзивном образовании является актуальным.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723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673350" y="3087341"/>
            <a:ext cx="53467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80132" y="5550427"/>
            <a:ext cx="10613267" cy="1751019"/>
          </a:xfrm>
          <a:prstGeom prst="flowChartAlternateProcess">
            <a:avLst/>
          </a:prstGeom>
          <a:gradFill flip="none" rotWithShape="1">
            <a:gsLst>
              <a:gs pos="0">
                <a:srgbClr val="5E9EFF"/>
              </a:gs>
              <a:gs pos="23000">
                <a:srgbClr val="C0E7F8"/>
              </a:gs>
              <a:gs pos="6000">
                <a:srgbClr val="85C2FF"/>
              </a:gs>
              <a:gs pos="46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</p:spPr>
        <p:txBody>
          <a:bodyPr wrap="square" lIns="104306" tIns="52153" rIns="104306" bIns="52153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>
              <a:tabLst>
                <a:tab pos="457200" algn="l"/>
              </a:tabLst>
              <a:defRPr/>
            </a:pPr>
            <a:r>
              <a:rPr lang="ru-RU" sz="2400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2400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 эти годы </a:t>
            </a:r>
            <a:r>
              <a:rPr lang="ru-RU" sz="2400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 накопили </a:t>
            </a:r>
            <a:r>
              <a:rPr lang="ru-RU" sz="2400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определенный </a:t>
            </a:r>
            <a:r>
              <a:rPr lang="ru-RU" sz="2400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багаж знаний по работе </a:t>
            </a:r>
            <a:r>
              <a:rPr lang="ru-RU" sz="2400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детьми, </a:t>
            </a:r>
            <a:r>
              <a:rPr lang="ru-RU" sz="2400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имеющими </a:t>
            </a:r>
            <a:r>
              <a:rPr lang="ru-RU" sz="2400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особые образовательные </a:t>
            </a:r>
            <a:r>
              <a:rPr lang="ru-RU" sz="2400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потребности. Мы неоднократно </a:t>
            </a:r>
            <a:r>
              <a:rPr lang="ru-RU" sz="2400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принимали участие в семинарах и </a:t>
            </a:r>
            <a:r>
              <a:rPr lang="ru-RU" sz="2400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конференциях, и на протяжении трех лет проводили мастер-классы, на которых делились опытом своей работы.</a:t>
            </a:r>
            <a:endParaRPr lang="ru-RU" sz="2400" dirty="0">
              <a:ln>
                <a:solidFill>
                  <a:srgbClr val="7030A0"/>
                </a:solidFill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Выноска-облако 7"/>
          <p:cNvSpPr/>
          <p:nvPr/>
        </p:nvSpPr>
        <p:spPr bwMode="auto">
          <a:xfrm>
            <a:off x="378147" y="0"/>
            <a:ext cx="9721081" cy="1404367"/>
          </a:xfrm>
          <a:prstGeom prst="cloudCallout">
            <a:avLst>
              <a:gd name="adj1" fmla="val -7790"/>
              <a:gd name="adj2" fmla="val 154785"/>
            </a:avLst>
          </a:prstGeom>
          <a:gradFill flip="none" rotWithShape="1">
            <a:gsLst>
              <a:gs pos="0">
                <a:srgbClr val="5E9EFF"/>
              </a:gs>
              <a:gs pos="0">
                <a:srgbClr val="85C2FF"/>
              </a:gs>
              <a:gs pos="27000">
                <a:srgbClr val="C0E7F8"/>
              </a:gs>
              <a:gs pos="100000">
                <a:srgbClr val="FFEBFA"/>
              </a:gs>
            </a:gsLst>
            <a:lin ang="27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 vert="horz" wrap="non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0">
              <a:defRPr/>
            </a:pPr>
            <a:r>
              <a:rPr lang="ru-RU" sz="28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Шаг девятый (Распространение опыта работы по включению </a:t>
            </a:r>
          </a:p>
          <a:p>
            <a:pPr algn="ctr" defTabSz="0">
              <a:defRPr/>
            </a:pPr>
            <a:r>
              <a:rPr lang="ru-RU" sz="28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детей с ОВЗ в социум)</a:t>
            </a:r>
            <a:endParaRPr lang="ru-RU" sz="28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3" y="1915054"/>
            <a:ext cx="5266567" cy="35286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050" y="1900768"/>
            <a:ext cx="5151963" cy="354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547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ыноска-облако 3"/>
          <p:cNvSpPr/>
          <p:nvPr/>
        </p:nvSpPr>
        <p:spPr>
          <a:xfrm>
            <a:off x="-269924" y="-75031"/>
            <a:ext cx="10963324" cy="2128076"/>
          </a:xfrm>
          <a:prstGeom prst="cloudCallout">
            <a:avLst>
              <a:gd name="adj1" fmla="val -29588"/>
              <a:gd name="adj2" fmla="val 85458"/>
            </a:avLst>
          </a:prstGeom>
          <a:gradFill flip="none" rotWithShape="1">
            <a:gsLst>
              <a:gs pos="0">
                <a:srgbClr val="5E9EFF"/>
              </a:gs>
              <a:gs pos="28000">
                <a:srgbClr val="85C2FF">
                  <a:lumMod val="57000"/>
                  <a:lumOff val="43000"/>
                  <a:alpha val="85000"/>
                </a:srgbClr>
              </a:gs>
              <a:gs pos="57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104306" tIns="52153" rIns="104306" bIns="52153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Проведение городского методического объединения учителей-логопедов</a:t>
            </a:r>
          </a:p>
          <a:p>
            <a:pPr algn="r">
              <a:defRPr/>
            </a:pPr>
            <a:r>
              <a:rPr lang="ru-RU" sz="2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ru-RU" sz="28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48" y="2053045"/>
            <a:ext cx="5190328" cy="28552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t="4509" r="14311"/>
          <a:stretch/>
        </p:blipFill>
        <p:spPr>
          <a:xfrm>
            <a:off x="5164928" y="3792147"/>
            <a:ext cx="5528472" cy="376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30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02337" y="108224"/>
            <a:ext cx="9088728" cy="1728192"/>
          </a:xfrm>
        </p:spPr>
        <p:txBody>
          <a:bodyPr/>
          <a:lstStyle/>
          <a:p>
            <a:r>
              <a:rPr lang="ru-RU" sz="4000" b="1" i="0" dirty="0" smtClean="0">
                <a:solidFill>
                  <a:srgbClr val="009900"/>
                </a:solidFill>
              </a:rPr>
              <a:t> (коррекционно- развивающая работа)</a:t>
            </a:r>
            <a:endParaRPr lang="ru-RU" sz="4000" b="1" i="0" dirty="0">
              <a:solidFill>
                <a:srgbClr val="0099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" y="1679771"/>
            <a:ext cx="3929398" cy="294704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500" y="4788743"/>
            <a:ext cx="3595710" cy="26967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7" r="27144"/>
          <a:stretch/>
        </p:blipFill>
        <p:spPr>
          <a:xfrm rot="5400000">
            <a:off x="7203906" y="1191441"/>
            <a:ext cx="3096607" cy="381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67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5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5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5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dirty="0" smtClean="0">
                <a:solidFill>
                  <a:srgbClr val="C00000"/>
                </a:solidFill>
              </a:rPr>
              <a:t>Артикуляционная гимнастика</a:t>
            </a:r>
            <a:endParaRPr lang="ru-RU" b="1" i="0" dirty="0">
              <a:solidFill>
                <a:srgbClr val="C0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90116" y="5364807"/>
            <a:ext cx="10441160" cy="2016224"/>
          </a:xfrm>
        </p:spPr>
        <p:txBody>
          <a:bodyPr/>
          <a:lstStyle/>
          <a:p>
            <a:pPr indent="270510">
              <a:spcAft>
                <a:spcPts val="0"/>
              </a:spcAft>
            </a:pPr>
            <a:r>
              <a:rPr lang="ru-RU" sz="2400" b="1" i="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Правильное </a:t>
            </a:r>
            <a:r>
              <a:rPr lang="ru-RU" sz="2400" b="1" i="0" dirty="0">
                <a:solidFill>
                  <a:srgbClr val="C00000"/>
                </a:solidFill>
                <a:latin typeface="Times New Roman" panose="02020603050405020304" pitchFamily="18" charset="0"/>
              </a:rPr>
              <a:t>произношение звуков обеспечивается хорошей подвижностью и дифференцированной работой органов артикуляционного аппарата. Выработать четкие и согласованные движения артикуляционного аппарата помогает </a:t>
            </a:r>
            <a:r>
              <a:rPr lang="ru-RU" sz="2400" b="1" i="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артикуляционная гимнастика.</a:t>
            </a:r>
            <a:r>
              <a:rPr lang="ru-RU" sz="2400" b="1" dirty="0">
                <a:solidFill>
                  <a:srgbClr val="C00000"/>
                </a:solidFill>
              </a:rPr>
              <a:t/>
            </a:r>
            <a:br>
              <a:rPr lang="ru-RU" sz="2400" b="1" dirty="0">
                <a:solidFill>
                  <a:srgbClr val="C00000"/>
                </a:solidFill>
              </a:rPr>
            </a:b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2" t="22201"/>
          <a:stretch/>
        </p:blipFill>
        <p:spPr>
          <a:xfrm>
            <a:off x="450156" y="2268463"/>
            <a:ext cx="4377933" cy="24689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740" y="2186018"/>
            <a:ext cx="4104456" cy="25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3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Постановочные зонды и </a:t>
            </a:r>
            <a:r>
              <a:rPr lang="ru-RU" b="1" dirty="0" err="1" smtClean="0">
                <a:solidFill>
                  <a:srgbClr val="C00000"/>
                </a:solidFill>
              </a:rPr>
              <a:t>зондозаменители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6" t="11116" r="10481" b="7618"/>
          <a:stretch/>
        </p:blipFill>
        <p:spPr>
          <a:xfrm rot="5400000">
            <a:off x="435608" y="1586497"/>
            <a:ext cx="2746346" cy="34373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96" y="1734973"/>
            <a:ext cx="2538388" cy="20456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3" t="17444" r="30002" b="32858"/>
          <a:stretch/>
        </p:blipFill>
        <p:spPr>
          <a:xfrm>
            <a:off x="3762523" y="3780631"/>
            <a:ext cx="6173635" cy="375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99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50"/>
                            </p:stCondLst>
                            <p:childTnLst>
                              <p:par>
                                <p:cTn id="1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15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i="0" dirty="0" smtClean="0">
                <a:solidFill>
                  <a:srgbClr val="C00000"/>
                </a:solidFill>
              </a:rPr>
              <a:t>Трубки для контроля собственной речи и развития фонематического слуха</a:t>
            </a:r>
            <a:endParaRPr lang="ru-RU" sz="3600" b="1" i="0" dirty="0">
              <a:solidFill>
                <a:srgbClr val="C0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" r="4762"/>
          <a:stretch/>
        </p:blipFill>
        <p:spPr>
          <a:xfrm rot="5400000">
            <a:off x="751809" y="2542874"/>
            <a:ext cx="2682275" cy="400566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0" t="-2384" r="10006" b="16195"/>
          <a:stretch/>
        </p:blipFill>
        <p:spPr>
          <a:xfrm>
            <a:off x="4239794" y="2196455"/>
            <a:ext cx="6354812" cy="537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98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        Дыхательная гимнастика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6" y="0"/>
            <a:ext cx="2304256" cy="212102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7" y="2155547"/>
            <a:ext cx="5337026" cy="37251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683" y="2155547"/>
            <a:ext cx="4944832" cy="370862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13270" y="5915267"/>
            <a:ext cx="838190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Дыхательная </a:t>
            </a:r>
            <a:r>
              <a:rPr lang="ru-RU" b="1" dirty="0" smtClean="0">
                <a:solidFill>
                  <a:srgbClr val="FF0000"/>
                </a:solidFill>
              </a:rPr>
              <a:t>гимнастика – уникальный </a:t>
            </a:r>
            <a:r>
              <a:rPr lang="ru-RU" b="1" dirty="0">
                <a:solidFill>
                  <a:srgbClr val="FF0000"/>
                </a:solidFill>
              </a:rPr>
              <a:t>оздоровительный метод, способствующий насыщением кислородом коры головного мозга и улучшению работы всех его центров.</a:t>
            </a:r>
          </a:p>
        </p:txBody>
      </p:sp>
    </p:spTree>
    <p:extLst>
      <p:ext uri="{BB962C8B-B14F-4D97-AF65-F5344CB8AC3E}">
        <p14:creationId xmlns:p14="http://schemas.microsoft.com/office/powerpoint/2010/main" val="880253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58"/>
          <a:stretch/>
        </p:blipFill>
        <p:spPr>
          <a:xfrm rot="5400000">
            <a:off x="292708" y="2497919"/>
            <a:ext cx="4680596" cy="4509716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74492" y="108223"/>
            <a:ext cx="3816424" cy="208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5" t="7145" b="3336"/>
          <a:stretch/>
        </p:blipFill>
        <p:spPr>
          <a:xfrm>
            <a:off x="5490716" y="2556495"/>
            <a:ext cx="4899765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66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2337" y="671780"/>
            <a:ext cx="9512915" cy="876604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Работа с </a:t>
            </a:r>
            <a:r>
              <a:rPr lang="ru-RU" b="1" dirty="0" err="1" smtClean="0">
                <a:solidFill>
                  <a:srgbClr val="C00000"/>
                </a:solidFill>
              </a:rPr>
              <a:t>фланелеграфом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3" t="14540" b="6331"/>
          <a:stretch/>
        </p:blipFill>
        <p:spPr>
          <a:xfrm>
            <a:off x="120452" y="1558247"/>
            <a:ext cx="5627943" cy="3561989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3809" r="12148" b="-3330"/>
          <a:stretch/>
        </p:blipFill>
        <p:spPr>
          <a:xfrm>
            <a:off x="5750382" y="3564607"/>
            <a:ext cx="4873728" cy="414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70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2337" y="-251816"/>
            <a:ext cx="9088728" cy="1008112"/>
          </a:xfrm>
        </p:spPr>
        <p:txBody>
          <a:bodyPr/>
          <a:lstStyle/>
          <a:p>
            <a:r>
              <a:rPr lang="ru-RU" sz="4000" b="1" i="0" dirty="0" smtClean="0">
                <a:solidFill>
                  <a:srgbClr val="C00000"/>
                </a:solidFill>
              </a:rPr>
              <a:t>Использование интерактивных игр</a:t>
            </a:r>
            <a:endParaRPr lang="ru-RU" sz="4000" b="1" i="0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0" r="6154"/>
          <a:stretch/>
        </p:blipFill>
        <p:spPr>
          <a:xfrm>
            <a:off x="2034333" y="1692399"/>
            <a:ext cx="6624736" cy="3864483"/>
          </a:xfrm>
        </p:spPr>
      </p:pic>
      <p:sp>
        <p:nvSpPr>
          <p:cNvPr id="3" name="Прямоугольник 2"/>
          <p:cNvSpPr/>
          <p:nvPr/>
        </p:nvSpPr>
        <p:spPr>
          <a:xfrm>
            <a:off x="306140" y="6240957"/>
            <a:ext cx="1051316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Благодаря индивидуальным </a:t>
            </a:r>
            <a:r>
              <a:rPr lang="ru-RU" b="1" dirty="0" smtClean="0">
                <a:solidFill>
                  <a:srgbClr val="FF0000"/>
                </a:solidFill>
              </a:rPr>
              <a:t>занятиям </a:t>
            </a:r>
            <a:r>
              <a:rPr lang="ru-RU" b="1" dirty="0">
                <a:solidFill>
                  <a:srgbClr val="FF0000"/>
                </a:solidFill>
              </a:rPr>
              <a:t>происходит стимуляция </a:t>
            </a:r>
            <a:r>
              <a:rPr lang="ru-RU" b="1" dirty="0" smtClean="0">
                <a:solidFill>
                  <a:srgbClr val="FF0000"/>
                </a:solidFill>
              </a:rPr>
              <a:t>интеллектуальной, эмоциональной деятельностей, </a:t>
            </a:r>
            <a:r>
              <a:rPr lang="ru-RU" b="1" dirty="0">
                <a:solidFill>
                  <a:srgbClr val="FF0000"/>
                </a:solidFill>
              </a:rPr>
              <a:t>повышается эффективность коррекционно-развивающего процесса с </a:t>
            </a:r>
            <a:r>
              <a:rPr lang="ru-RU" b="1" dirty="0" smtClean="0">
                <a:solidFill>
                  <a:srgbClr val="FF0000"/>
                </a:solidFill>
              </a:rPr>
              <a:t>детьми.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371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124" y="1044327"/>
            <a:ext cx="10441160" cy="5742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38383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Основополагающим законодательным актом, регулирующим процесс образования детей с ОВЗ в РФ является Закон «Об образовании в Российской Федерации» от 29.12.2012 г. № 273-ФЗ, регламентирующий право детей с ОВЗ и инвалидностью на образование и обязывающий нас создавать необходимые условия для получения без дискриминации качественного образования лицами названных категорий, для коррекции нарушений развития и социальной адаптации.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38383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Закон «Об образовании в Российской Федерации» от 29.12.2012 г. № 273-Ф, ст. 2 п.16: «Обучающийся с ограниченными возможностями здоровья - физическое лицо, имеющее недостатки в физическом и (или) психологическом развитии, подтвержденные психолого-медико-педагогической комиссией и препятствующие получению образования без создания специальных условий». 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15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dirty="0" smtClean="0">
                <a:solidFill>
                  <a:srgbClr val="C00000"/>
                </a:solidFill>
              </a:rPr>
              <a:t>Игры в сухом бассейне</a:t>
            </a:r>
            <a:endParaRPr lang="ru-RU" b="1" i="0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805" y="1931990"/>
            <a:ext cx="7561791" cy="4789485"/>
          </a:xfrm>
        </p:spPr>
      </p:pic>
    </p:spTree>
    <p:extLst>
      <p:ext uri="{BB962C8B-B14F-4D97-AF65-F5344CB8AC3E}">
        <p14:creationId xmlns:p14="http://schemas.microsoft.com/office/powerpoint/2010/main" val="1339558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2337" y="1"/>
            <a:ext cx="9088728" cy="684286"/>
          </a:xfrm>
        </p:spPr>
        <p:txBody>
          <a:bodyPr/>
          <a:lstStyle/>
          <a:p>
            <a:r>
              <a:rPr lang="ru-RU" b="1" i="0" dirty="0" smtClean="0">
                <a:solidFill>
                  <a:srgbClr val="009900"/>
                </a:solidFill>
              </a:rPr>
              <a:t>Песочная терапия</a:t>
            </a:r>
            <a:endParaRPr lang="ru-RU" b="1" i="0" dirty="0">
              <a:solidFill>
                <a:srgbClr val="0099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148783"/>
            <a:ext cx="10603284" cy="2160240"/>
          </a:xfrm>
        </p:spPr>
        <p:txBody>
          <a:bodyPr/>
          <a:lstStyle/>
          <a:p>
            <a:r>
              <a:rPr lang="ru-RU" sz="2400" b="1" i="0" dirty="0">
                <a:solidFill>
                  <a:srgbClr val="C00000"/>
                </a:solidFill>
              </a:rPr>
              <a:t>Игры </a:t>
            </a:r>
            <a:r>
              <a:rPr lang="ru-RU" sz="2400" b="1" i="0" dirty="0" smtClean="0">
                <a:solidFill>
                  <a:srgbClr val="C00000"/>
                </a:solidFill>
              </a:rPr>
              <a:t>с песком </a:t>
            </a:r>
            <a:r>
              <a:rPr lang="ru-RU" sz="2400" b="1" i="0" dirty="0">
                <a:solidFill>
                  <a:srgbClr val="C00000"/>
                </a:solidFill>
              </a:rPr>
              <a:t>- одна из форм естественной деятельности ребенка. Именно поэтому можно использовать песочницу в развивающих и обучающих занятиях. Строя картины из песка, придумывая различные истории, мы в наиболее органичной для ребенка форме передаем ему наши знания и жизненный опыт, события и законы окружающего мира</a:t>
            </a:r>
            <a:r>
              <a:rPr lang="ru-RU" sz="2400" b="1" i="0" dirty="0" smtClean="0">
                <a:solidFill>
                  <a:srgbClr val="C00000"/>
                </a:solidFill>
              </a:rPr>
              <a:t>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06" r="17536"/>
          <a:stretch/>
        </p:blipFill>
        <p:spPr>
          <a:xfrm>
            <a:off x="5695322" y="684287"/>
            <a:ext cx="4331898" cy="45676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2" t="13176" r="13812" b="8098"/>
          <a:stretch/>
        </p:blipFill>
        <p:spPr>
          <a:xfrm rot="5400000">
            <a:off x="568475" y="751423"/>
            <a:ext cx="4536506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15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2337" y="-395832"/>
            <a:ext cx="10016972" cy="1152128"/>
          </a:xfrm>
        </p:spPr>
        <p:txBody>
          <a:bodyPr/>
          <a:lstStyle/>
          <a:p>
            <a:r>
              <a:rPr lang="ru-RU" sz="4000" b="1" dirty="0" smtClean="0">
                <a:solidFill>
                  <a:srgbClr val="00B0F0"/>
                </a:solidFill>
              </a:rPr>
              <a:t>Двухсторонний прозрачный мольберт</a:t>
            </a:r>
            <a:endParaRPr lang="ru-RU" sz="4000" b="1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53899" y="5076775"/>
            <a:ext cx="10873208" cy="2484488"/>
          </a:xfrm>
        </p:spPr>
        <p:txBody>
          <a:bodyPr/>
          <a:lstStyle/>
          <a:p>
            <a:r>
              <a:rPr lang="ru-RU" i="0" dirty="0"/>
              <a:t> </a:t>
            </a:r>
            <a:r>
              <a:rPr lang="ru-RU" sz="2400" b="1" i="0" dirty="0">
                <a:solidFill>
                  <a:srgbClr val="008000"/>
                </a:solidFill>
              </a:rPr>
              <a:t>Прием арт - рисования на стекле подходит зажатым детям и используется для коррекции тревожности, </a:t>
            </a:r>
            <a:r>
              <a:rPr lang="ru-RU" sz="2400" b="1" i="0" dirty="0" smtClean="0">
                <a:solidFill>
                  <a:srgbClr val="008000"/>
                </a:solidFill>
              </a:rPr>
              <a:t>социальных </a:t>
            </a:r>
            <a:r>
              <a:rPr lang="ru-RU" sz="2400" b="1" i="0" dirty="0">
                <a:solidFill>
                  <a:srgbClr val="008000"/>
                </a:solidFill>
              </a:rPr>
              <a:t>страхов и страхов связанных с результатом деятельности ("боюсь ошибиться"). Совместное рисование на одном стекле, </a:t>
            </a:r>
            <a:r>
              <a:rPr lang="ru-RU" sz="2400" b="1" i="0" dirty="0" smtClean="0">
                <a:solidFill>
                  <a:srgbClr val="008000"/>
                </a:solidFill>
              </a:rPr>
              <a:t>помогает детям устанавливать </a:t>
            </a:r>
            <a:r>
              <a:rPr lang="ru-RU" sz="2400" b="1" i="0" dirty="0">
                <a:solidFill>
                  <a:srgbClr val="008000"/>
                </a:solidFill>
              </a:rPr>
              <a:t>и поддерживать </a:t>
            </a:r>
            <a:r>
              <a:rPr lang="ru-RU" sz="2400" b="1" i="0" dirty="0" smtClean="0">
                <a:solidFill>
                  <a:srgbClr val="008000"/>
                </a:solidFill>
              </a:rPr>
              <a:t>контакты, </a:t>
            </a:r>
            <a:r>
              <a:rPr lang="ru-RU" sz="2400" b="1" i="0" dirty="0">
                <a:solidFill>
                  <a:srgbClr val="008000"/>
                </a:solidFill>
              </a:rPr>
              <a:t>уступать или отстаивать позиции, договариваться</a:t>
            </a:r>
            <a:r>
              <a:rPr lang="ru-RU" sz="2800" b="1" i="0" dirty="0">
                <a:solidFill>
                  <a:srgbClr val="008000"/>
                </a:solidFill>
              </a:rPr>
              <a:t>.</a:t>
            </a:r>
            <a:endParaRPr lang="ru-RU" sz="2800" b="1" dirty="0">
              <a:solidFill>
                <a:srgbClr val="008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7" r="7426" b="12886"/>
          <a:stretch/>
        </p:blipFill>
        <p:spPr>
          <a:xfrm>
            <a:off x="2610396" y="468263"/>
            <a:ext cx="5358878" cy="472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039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ыноска-облако 6"/>
          <p:cNvSpPr/>
          <p:nvPr/>
        </p:nvSpPr>
        <p:spPr bwMode="auto">
          <a:xfrm>
            <a:off x="0" y="0"/>
            <a:ext cx="10146633" cy="1116335"/>
          </a:xfrm>
          <a:prstGeom prst="cloudCallout">
            <a:avLst>
              <a:gd name="adj1" fmla="val -7790"/>
              <a:gd name="adj2" fmla="val 154785"/>
            </a:avLst>
          </a:prstGeom>
          <a:gradFill flip="none" rotWithShape="1">
            <a:gsLst>
              <a:gs pos="0">
                <a:srgbClr val="5E9EFF"/>
              </a:gs>
              <a:gs pos="0">
                <a:srgbClr val="85C2FF"/>
              </a:gs>
              <a:gs pos="27000">
                <a:srgbClr val="C0E7F8"/>
              </a:gs>
              <a:gs pos="100000">
                <a:srgbClr val="FFEBFA"/>
              </a:gs>
            </a:gsLst>
            <a:lin ang="27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82204" y="374538"/>
            <a:ext cx="9303035" cy="536212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Театрализованная деятельность</a:t>
            </a:r>
            <a:endParaRPr lang="ru-RU" sz="28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9"/>
          <p:cNvSpPr>
            <a:spLocks noGrp="1"/>
          </p:cNvSpPr>
          <p:nvPr>
            <p:ph idx="1"/>
          </p:nvPr>
        </p:nvSpPr>
        <p:spPr>
          <a:xfrm>
            <a:off x="162124" y="5180878"/>
            <a:ext cx="10360919" cy="2257989"/>
          </a:xfrm>
        </p:spPr>
        <p:txBody>
          <a:bodyPr/>
          <a:lstStyle/>
          <a:p>
            <a:r>
              <a:rPr lang="ru-RU" sz="2000" b="1" i="0" dirty="0">
                <a:solidFill>
                  <a:srgbClr val="C00000"/>
                </a:solidFill>
              </a:rPr>
              <a:t>Именно театрализованная деятельность позволяет решать многие педагогические задачи, касающиеся формирования выразительности речи ребенка, интеллектуального и художественно-эстетического воспитания. Участвуя в театрализованных играх, дети становятся участниками разных событий из жизни людей, животных, растений, что дает им возможность глубже познать окружающий мир. 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5" t="2632" r="18425" b="34214"/>
          <a:stretch/>
        </p:blipFill>
        <p:spPr>
          <a:xfrm>
            <a:off x="306140" y="1110551"/>
            <a:ext cx="4543193" cy="38750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"/>
          <a:stretch/>
        </p:blipFill>
        <p:spPr>
          <a:xfrm>
            <a:off x="5850756" y="1057876"/>
            <a:ext cx="4484670" cy="403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15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  <p:bldP spid="12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ыноска-облако 1"/>
          <p:cNvSpPr/>
          <p:nvPr/>
        </p:nvSpPr>
        <p:spPr bwMode="auto">
          <a:xfrm>
            <a:off x="0" y="0"/>
            <a:ext cx="10146633" cy="1260351"/>
          </a:xfrm>
          <a:prstGeom prst="cloudCallout">
            <a:avLst>
              <a:gd name="adj1" fmla="val -7790"/>
              <a:gd name="adj2" fmla="val 154785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36232" y="287377"/>
            <a:ext cx="9010401" cy="536212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Театр своими руками </a:t>
            </a:r>
            <a:endParaRPr lang="ru-RU" sz="28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94" r="4259" b="13479"/>
          <a:stretch/>
        </p:blipFill>
        <p:spPr>
          <a:xfrm>
            <a:off x="45971" y="1184427"/>
            <a:ext cx="6389181" cy="31945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4" t="6960" b="32969"/>
          <a:stretch/>
        </p:blipFill>
        <p:spPr>
          <a:xfrm>
            <a:off x="100756" y="4406440"/>
            <a:ext cx="6389181" cy="30458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" t="6193" r="4288"/>
          <a:stretch/>
        </p:blipFill>
        <p:spPr>
          <a:xfrm>
            <a:off x="6444103" y="1184427"/>
            <a:ext cx="4083029" cy="30701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638" y="4496915"/>
            <a:ext cx="3927790" cy="294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80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3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300"/>
                            </p:stCondLst>
                            <p:childTnLst>
                              <p:par>
                                <p:cTn id="2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3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46" y="153884"/>
            <a:ext cx="4891038" cy="34597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9" b="12146"/>
          <a:stretch/>
        </p:blipFill>
        <p:spPr>
          <a:xfrm>
            <a:off x="99113" y="4068663"/>
            <a:ext cx="4952571" cy="33864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1" t="28097"/>
          <a:stretch/>
        </p:blipFill>
        <p:spPr>
          <a:xfrm>
            <a:off x="5846612" y="108223"/>
            <a:ext cx="4305743" cy="35053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3" t="28097" r="19287"/>
          <a:stretch/>
        </p:blipFill>
        <p:spPr>
          <a:xfrm>
            <a:off x="5854983" y="3856129"/>
            <a:ext cx="4320480" cy="364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7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4" r="13484" b="8914"/>
          <a:stretch/>
        </p:blipFill>
        <p:spPr>
          <a:xfrm rot="5400000">
            <a:off x="-867575" y="957620"/>
            <a:ext cx="4617693" cy="27360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0" t="19684" r="-5708" b="28255"/>
          <a:stretch/>
        </p:blipFill>
        <p:spPr>
          <a:xfrm rot="5400000">
            <a:off x="6669298" y="1286808"/>
            <a:ext cx="5436817" cy="2863202"/>
          </a:xfrm>
          <a:prstGeom prst="rect">
            <a:avLst/>
          </a:prstGeom>
        </p:spPr>
      </p:pic>
      <p:pic>
        <p:nvPicPr>
          <p:cNvPr id="5" name="Picture 2" descr="http://topdizayn.com.ua/uploads/posts/2014-04/1396423091_p6lianzet7yd3tn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783" y="-80327"/>
            <a:ext cx="1864339" cy="109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455" y="1082174"/>
            <a:ext cx="5000322" cy="37502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6" t="9367" r="23815" b="-9367"/>
          <a:stretch/>
        </p:blipFill>
        <p:spPr>
          <a:xfrm rot="5400000">
            <a:off x="3387254" y="4225003"/>
            <a:ext cx="2646723" cy="38615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010" y="5076774"/>
            <a:ext cx="4015389" cy="23962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4"/>
          <a:stretch/>
        </p:blipFill>
        <p:spPr>
          <a:xfrm>
            <a:off x="0" y="4650553"/>
            <a:ext cx="3041891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38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2337" y="-107800"/>
            <a:ext cx="9088728" cy="72008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Развитие мелкой моторики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646" y="5796855"/>
            <a:ext cx="10572638" cy="1584176"/>
          </a:xfrm>
        </p:spPr>
        <p:txBody>
          <a:bodyPr/>
          <a:lstStyle/>
          <a:p>
            <a:r>
              <a:rPr lang="ru-RU" sz="2400" b="1" i="0" dirty="0" smtClean="0">
                <a:solidFill>
                  <a:srgbClr val="C00000"/>
                </a:solidFill>
              </a:rPr>
              <a:t>Известно, что существует прямая связь между развитием мелкой моторики и  развитием мышления ребенка. Пальчиковые игры и упражнения дают возможность играть с ребенком, радовать его и при этом развивать речь.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6" y="931320"/>
            <a:ext cx="3446080" cy="29442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31"/>
          <a:stretch/>
        </p:blipFill>
        <p:spPr>
          <a:xfrm rot="5400000">
            <a:off x="7104177" y="1566301"/>
            <a:ext cx="4095966" cy="28260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0" t="479" r="36194" b="-479"/>
          <a:stretch/>
        </p:blipFill>
        <p:spPr>
          <a:xfrm rot="5400000">
            <a:off x="797099" y="3160918"/>
            <a:ext cx="1899851" cy="33720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9" r="6431" b="1431"/>
          <a:stretch/>
        </p:blipFill>
        <p:spPr>
          <a:xfrm>
            <a:off x="3459976" y="931320"/>
            <a:ext cx="4218355" cy="403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13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dirty="0" err="1" smtClean="0">
                <a:solidFill>
                  <a:srgbClr val="FF0000"/>
                </a:solidFill>
              </a:rPr>
              <a:t>Бизиборды</a:t>
            </a:r>
            <a:endParaRPr lang="ru-RU" b="1" i="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692" y="1964382"/>
            <a:ext cx="5294908" cy="4824536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2" t="19311" r="20242"/>
          <a:stretch/>
        </p:blipFill>
        <p:spPr>
          <a:xfrm>
            <a:off x="234132" y="1964382"/>
            <a:ext cx="4908552" cy="4799101"/>
          </a:xfrm>
        </p:spPr>
      </p:pic>
    </p:spTree>
    <p:extLst>
      <p:ext uri="{BB962C8B-B14F-4D97-AF65-F5344CB8AC3E}">
        <p14:creationId xmlns:p14="http://schemas.microsoft.com/office/powerpoint/2010/main" val="3465268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2337" y="1"/>
            <a:ext cx="9088728" cy="468262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Стол-мозаика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2337" y="5752641"/>
            <a:ext cx="9073096" cy="1340358"/>
          </a:xfrm>
        </p:spPr>
        <p:txBody>
          <a:bodyPr/>
          <a:lstStyle/>
          <a:p>
            <a:pPr marL="0" indent="0">
              <a:buNone/>
            </a:pPr>
            <a:r>
              <a:rPr lang="ru-RU" sz="2400" b="1" i="0" dirty="0" smtClean="0">
                <a:solidFill>
                  <a:srgbClr val="C00000"/>
                </a:solidFill>
              </a:rPr>
              <a:t>Использование мозаики способствует развитию мелкой моторики, </a:t>
            </a:r>
            <a:r>
              <a:rPr lang="ru-RU" sz="2400" b="1" i="0" dirty="0">
                <a:solidFill>
                  <a:srgbClr val="C00000"/>
                </a:solidFill>
              </a:rPr>
              <a:t>фантазии, внимания, воображения</a:t>
            </a:r>
            <a:r>
              <a:rPr lang="ru-RU" b="1" i="0" dirty="0">
                <a:solidFill>
                  <a:srgbClr val="C00000"/>
                </a:solidFill>
              </a:rPr>
              <a:t>.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3127" r="28192"/>
          <a:stretch/>
        </p:blipFill>
        <p:spPr>
          <a:xfrm rot="5400000">
            <a:off x="5757263" y="1346029"/>
            <a:ext cx="3384379" cy="42211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20" y="1764407"/>
            <a:ext cx="3837198" cy="338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550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Блок-схема: альтернативный процесс 9"/>
          <p:cNvSpPr/>
          <p:nvPr/>
        </p:nvSpPr>
        <p:spPr>
          <a:xfrm rot="10800000" flipV="1">
            <a:off x="3066907" y="712298"/>
            <a:ext cx="7456136" cy="1751019"/>
          </a:xfrm>
          <a:prstGeom prst="flowChartAlternateProcess">
            <a:avLst/>
          </a:prstGeom>
          <a:gradFill flip="none" rotWithShape="1">
            <a:gsLst>
              <a:gs pos="0">
                <a:srgbClr val="6699FF">
                  <a:tint val="66000"/>
                  <a:satMod val="160000"/>
                </a:srgbClr>
              </a:gs>
              <a:gs pos="15000">
                <a:srgbClr val="99CCFF"/>
              </a:gs>
              <a:gs pos="47000">
                <a:srgbClr val="6699FF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lIns="104306" tIns="52153" rIns="104306" bIns="52153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Детский сад «Лазорик» в 2015 году принимает  в группы 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общеразвивающей 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направленности первых детей (3 ребёнка),для реализации инклюзивного образования.</a:t>
            </a:r>
            <a:endParaRPr lang="ru-RU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306692" y="5810244"/>
            <a:ext cx="9923313" cy="1342397"/>
          </a:xfrm>
          <a:prstGeom prst="flowChartAlternateProcess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lIns="104306" tIns="52153" rIns="104306" bIns="52153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ru-RU" sz="2400" b="1" dirty="0" smtClean="0">
                <a:solidFill>
                  <a:srgbClr val="FF0000"/>
                </a:solidFill>
              </a:rPr>
              <a:t>Цель: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>
                <a:solidFill>
                  <a:srgbClr val="0000FF"/>
                </a:solidFill>
              </a:rPr>
              <a:t>Создание оптимальных условий детям с разными возможностями для формирования и развития их жизненных компетентностей, способствующих социальной адаптации и интеграции в  </a:t>
            </a:r>
            <a:r>
              <a:rPr lang="ru-RU" sz="2400" dirty="0" smtClean="0">
                <a:solidFill>
                  <a:srgbClr val="0000FF"/>
                </a:solidFill>
              </a:rPr>
              <a:t>общество.</a:t>
            </a:r>
            <a:endParaRPr lang="ru-RU" sz="2400" dirty="0">
              <a:solidFill>
                <a:srgbClr val="0000FF"/>
              </a:solidFill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186429" y="-17165"/>
            <a:ext cx="10218119" cy="933774"/>
          </a:xfrm>
          <a:prstGeom prst="flowChartAlternateProcess">
            <a:avLst/>
          </a:prstGeom>
          <a:gradFill flip="none" rotWithShape="1">
            <a:gsLst>
              <a:gs pos="0">
                <a:srgbClr val="5E9EFF"/>
              </a:gs>
              <a:gs pos="23000">
                <a:srgbClr val="C0E7F8"/>
              </a:gs>
              <a:gs pos="6000">
                <a:srgbClr val="85C2FF"/>
              </a:gs>
              <a:gs pos="46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 wrap="square" lIns="104306" tIns="52153" rIns="104306" bIns="52153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tabLst>
                <a:tab pos="457200" algn="l"/>
              </a:tabLst>
              <a:defRPr/>
            </a:pPr>
            <a:r>
              <a:rPr lang="ru-RU" sz="2400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2400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Шаг первый</a:t>
            </a:r>
          </a:p>
          <a:p>
            <a:pPr algn="ctr">
              <a:tabLst>
                <a:tab pos="457200" algn="l"/>
              </a:tabLst>
              <a:defRPr/>
            </a:pPr>
            <a:r>
              <a:rPr lang="ru-RU" sz="2400" dirty="0" smtClean="0">
                <a:ln>
                  <a:solidFill>
                    <a:srgbClr val="7030A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n>
                <a:solidFill>
                  <a:srgbClr val="7030A0"/>
                </a:solidFill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ds10-lazorik.ru/_nw/1/489208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3" y="227486"/>
            <a:ext cx="2823148" cy="226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72" y="2658835"/>
            <a:ext cx="3981033" cy="29872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5" t="40070" r="-149" b="4587"/>
          <a:stretch/>
        </p:blipFill>
        <p:spPr>
          <a:xfrm>
            <a:off x="4554612" y="2494726"/>
            <a:ext cx="5112568" cy="315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29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4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i="0" dirty="0" smtClean="0">
                <a:solidFill>
                  <a:srgbClr val="FF0000"/>
                </a:solidFill>
              </a:rPr>
              <a:t>Су-</a:t>
            </a:r>
            <a:r>
              <a:rPr lang="ru-RU" sz="4000" b="1" i="0" dirty="0" err="1" smtClean="0">
                <a:solidFill>
                  <a:srgbClr val="FF0000"/>
                </a:solidFill>
              </a:rPr>
              <a:t>джок</a:t>
            </a:r>
            <a:r>
              <a:rPr lang="ru-RU" sz="4000" b="1" i="0" dirty="0" smtClean="0">
                <a:solidFill>
                  <a:srgbClr val="FF0000"/>
                </a:solidFill>
              </a:rPr>
              <a:t> терапия</a:t>
            </a:r>
            <a:endParaRPr lang="ru-RU" sz="4000" b="1" i="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5" y="19405"/>
            <a:ext cx="2898428" cy="261576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242" y="12743"/>
            <a:ext cx="2334158" cy="26224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7" y="3060551"/>
            <a:ext cx="5366258" cy="3577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732" y="3996655"/>
            <a:ext cx="4752810" cy="356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527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196" y="-251817"/>
            <a:ext cx="9080869" cy="251817"/>
          </a:xfrm>
        </p:spPr>
        <p:txBody>
          <a:bodyPr/>
          <a:lstStyle/>
          <a:p>
            <a:r>
              <a:rPr lang="ru-RU" b="1" i="0" dirty="0" smtClean="0">
                <a:solidFill>
                  <a:srgbClr val="C00000"/>
                </a:solidFill>
              </a:rPr>
              <a:t/>
            </a:r>
            <a:br>
              <a:rPr lang="ru-RU" b="1" i="0" dirty="0" smtClean="0">
                <a:solidFill>
                  <a:srgbClr val="C00000"/>
                </a:solidFill>
              </a:rPr>
            </a:br>
            <a:r>
              <a:rPr lang="ru-RU" b="1" i="0" dirty="0" err="1" smtClean="0">
                <a:solidFill>
                  <a:srgbClr val="C00000"/>
                </a:solidFill>
              </a:rPr>
              <a:t>Гидрогимнастика</a:t>
            </a:r>
            <a:endParaRPr lang="ru-RU" b="1" i="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652839"/>
            <a:ext cx="10531275" cy="1908424"/>
          </a:xfrm>
        </p:spPr>
        <p:txBody>
          <a:bodyPr/>
          <a:lstStyle/>
          <a:p>
            <a:pPr marL="0" indent="0">
              <a:buNone/>
            </a:pPr>
            <a:r>
              <a:rPr lang="ru-RU" sz="2000" b="1" i="0" dirty="0" smtClean="0">
                <a:solidFill>
                  <a:srgbClr val="C00000"/>
                </a:solidFill>
              </a:rPr>
              <a:t>Кожа </a:t>
            </a:r>
            <a:r>
              <a:rPr lang="ru-RU" sz="2000" b="1" i="0" dirty="0">
                <a:solidFill>
                  <a:srgbClr val="C00000"/>
                </a:solidFill>
              </a:rPr>
              <a:t>рук, с ее обширной сосудистой системой и огромным количеством рецепторов, является механическим </a:t>
            </a:r>
            <a:r>
              <a:rPr lang="ru-RU" sz="2000" b="1" i="0" dirty="0" smtClean="0">
                <a:solidFill>
                  <a:srgbClr val="C00000"/>
                </a:solidFill>
              </a:rPr>
              <a:t>проводником </a:t>
            </a:r>
            <a:r>
              <a:rPr lang="ru-RU" sz="2000" b="1" i="0" dirty="0">
                <a:solidFill>
                  <a:srgbClr val="C00000"/>
                </a:solidFill>
              </a:rPr>
              <a:t>раздражения в кору головного мозга. В</a:t>
            </a:r>
            <a:r>
              <a:rPr lang="ru-RU" sz="2000" b="1" i="0" dirty="0" smtClean="0">
                <a:solidFill>
                  <a:srgbClr val="C00000"/>
                </a:solidFill>
              </a:rPr>
              <a:t>ода </a:t>
            </a:r>
            <a:r>
              <a:rPr lang="ru-RU" sz="2000" b="1" i="0" dirty="0">
                <a:solidFill>
                  <a:srgbClr val="C00000"/>
                </a:solidFill>
              </a:rPr>
              <a:t>оказывает механическое давление на мышцы, в результате чего они </a:t>
            </a:r>
            <a:r>
              <a:rPr lang="ru-RU" sz="2000" b="1" i="0" dirty="0" smtClean="0">
                <a:solidFill>
                  <a:srgbClr val="C00000"/>
                </a:solidFill>
              </a:rPr>
              <a:t>расслабляются, снимается  статическое, а также  эмоциональное напряжение у детей с ОВЗ.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40" t="-791" r="26670" b="791"/>
          <a:stretch/>
        </p:blipFill>
        <p:spPr>
          <a:xfrm rot="5400000">
            <a:off x="-77333" y="634493"/>
            <a:ext cx="3404080" cy="32494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0" t="66664" r="17641" b="1909"/>
          <a:stretch/>
        </p:blipFill>
        <p:spPr>
          <a:xfrm>
            <a:off x="7182381" y="900311"/>
            <a:ext cx="3441151" cy="24776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581" y="2493972"/>
            <a:ext cx="3912718" cy="293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091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124" y="-539848"/>
            <a:ext cx="9728941" cy="144016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Камешки </a:t>
            </a:r>
            <a:r>
              <a:rPr lang="ru-RU" b="1" dirty="0" err="1" smtClean="0">
                <a:solidFill>
                  <a:srgbClr val="C00000"/>
                </a:solidFill>
              </a:rPr>
              <a:t>Марблс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796855"/>
            <a:ext cx="10531277" cy="1764408"/>
          </a:xfrm>
        </p:spPr>
        <p:txBody>
          <a:bodyPr/>
          <a:lstStyle/>
          <a:p>
            <a:r>
              <a:rPr lang="ru-RU" sz="2400" b="1" i="0" dirty="0">
                <a:solidFill>
                  <a:srgbClr val="C00000"/>
                </a:solidFill>
              </a:rPr>
              <a:t>Разноцветные шарики и камешки успешно применяются для создания сюрпризного момента, эмоционально-положительного настроения, для релаксации. Помогают развитию сенсорных способностей, мелкой мускулатуры рук, внимания, речи, памяти, мышления </a:t>
            </a:r>
            <a:r>
              <a:rPr lang="ru-RU" sz="2400" b="1" i="0" dirty="0" smtClean="0">
                <a:solidFill>
                  <a:srgbClr val="C00000"/>
                </a:solidFill>
              </a:rPr>
              <a:t>детей с ОВЗ.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716" r="-2854" b="16668"/>
          <a:stretch/>
        </p:blipFill>
        <p:spPr>
          <a:xfrm rot="10800000">
            <a:off x="7578948" y="32205"/>
            <a:ext cx="3114452" cy="17771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22273" r="16430" b="17620"/>
          <a:stretch/>
        </p:blipFill>
        <p:spPr>
          <a:xfrm>
            <a:off x="128454" y="1376405"/>
            <a:ext cx="5049613" cy="44204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0" t="10891" r="15845" b="-1"/>
          <a:stretch/>
        </p:blipFill>
        <p:spPr>
          <a:xfrm>
            <a:off x="5850756" y="1822560"/>
            <a:ext cx="4400348" cy="398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81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2337" y="1"/>
            <a:ext cx="9088728" cy="540270"/>
          </a:xfrm>
        </p:spPr>
        <p:txBody>
          <a:bodyPr/>
          <a:lstStyle/>
          <a:p>
            <a:r>
              <a:rPr lang="ru-RU" b="1" i="0" dirty="0" smtClean="0">
                <a:solidFill>
                  <a:srgbClr val="C00000"/>
                </a:solidFill>
              </a:rPr>
              <a:t>Криотерапия</a:t>
            </a:r>
            <a:endParaRPr lang="ru-RU" b="1" i="0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0" t="12724"/>
          <a:stretch/>
        </p:blipFill>
        <p:spPr>
          <a:xfrm>
            <a:off x="90116" y="732511"/>
            <a:ext cx="4752528" cy="33069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00" y="572449"/>
            <a:ext cx="4977097" cy="37328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6" y="4176781"/>
            <a:ext cx="4752528" cy="33124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8"/>
          <a:stretch/>
        </p:blipFill>
        <p:spPr>
          <a:xfrm>
            <a:off x="5346700" y="4469262"/>
            <a:ext cx="4896544" cy="301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85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ыноска-облако 5"/>
          <p:cNvSpPr/>
          <p:nvPr/>
        </p:nvSpPr>
        <p:spPr bwMode="auto">
          <a:xfrm>
            <a:off x="0" y="0"/>
            <a:ext cx="10693400" cy="2283073"/>
          </a:xfrm>
          <a:prstGeom prst="cloudCallout">
            <a:avLst>
              <a:gd name="adj1" fmla="val -7790"/>
              <a:gd name="adj2" fmla="val 154785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solidFill>
                  <a:srgbClr val="7030A0"/>
                </a:solidFill>
              </a:ln>
              <a:solidFill>
                <a:srgbClr val="FF00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9859" y="318948"/>
            <a:ext cx="9684076" cy="1828873"/>
          </a:xfrm>
          <a:prstGeom prst="rect">
            <a:avLst/>
          </a:prstGeom>
        </p:spPr>
        <p:txBody>
          <a:bodyPr wrap="square" lIns="104306" tIns="52153" rIns="104306" bIns="52153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 w="11430"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    Только в единой команде специалистов и родителей возможна </a:t>
            </a:r>
            <a:r>
              <a:rPr lang="ru-RU" sz="2800" b="1" dirty="0" smtClean="0">
                <a:ln w="11430"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 эффективная коррекция </a:t>
            </a:r>
            <a:r>
              <a:rPr lang="ru-RU" sz="2800" b="1" dirty="0">
                <a:ln w="11430"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и полноценное развитие ребенка с </a:t>
            </a:r>
            <a:r>
              <a:rPr lang="ru-RU" sz="2800" b="1" dirty="0" smtClean="0">
                <a:ln w="11430"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ограниченными возможностями здоровья.</a:t>
            </a:r>
            <a:endParaRPr lang="ru-RU" sz="2800" b="1" dirty="0">
              <a:ln w="11430">
                <a:solidFill>
                  <a:srgbClr val="7030A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260" y="2412479"/>
            <a:ext cx="7920880" cy="519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16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cool-pictures.su/_ph/12/2/47384208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75" y="0"/>
            <a:ext cx="10820308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10782" y="180231"/>
            <a:ext cx="9684076" cy="1521097"/>
          </a:xfrm>
          <a:prstGeom prst="rect">
            <a:avLst/>
          </a:prstGeom>
        </p:spPr>
        <p:txBody>
          <a:bodyPr lIns="104306" tIns="52153" rIns="104306" bIns="52153">
            <a:spAutoFit/>
          </a:bodyPr>
          <a:lstStyle/>
          <a:p>
            <a:pPr algn="ctr">
              <a:defRPr/>
            </a:pPr>
            <a:r>
              <a:rPr lang="ru-RU" sz="4600" b="1" dirty="0" smtClean="0"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Мы дальше будем продолжать движение! </a:t>
            </a:r>
            <a:endParaRPr lang="ru-RU" sz="4600" b="1" dirty="0">
              <a:solidFill>
                <a:srgbClr val="C0000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2123" y="5652839"/>
            <a:ext cx="10644209" cy="813211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>
              <a:defRPr/>
            </a:pPr>
            <a:r>
              <a:rPr lang="ru-RU" sz="4600" b="1" dirty="0" smtClean="0"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Шагая вместе в том же направлении… </a:t>
            </a:r>
            <a:endParaRPr lang="ru-RU" sz="4600" b="1" dirty="0">
              <a:solidFill>
                <a:srgbClr val="C0000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91" y="1640794"/>
            <a:ext cx="7433057" cy="427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84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0" y="-24144"/>
            <a:ext cx="10693400" cy="666616"/>
          </a:xfrm>
          <a:prstGeom prst="roundRect">
            <a:avLst/>
          </a:prstGeom>
          <a:gradFill flip="none" rotWithShape="1"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04306" tIns="52153" rIns="104306" bIns="52153" rtlCol="0" anchor="ctr"/>
          <a:lstStyle/>
          <a:p>
            <a:pPr algn="ctr" defTabSz="1043056" fontAlgn="base">
              <a:spcBef>
                <a:spcPct val="0"/>
              </a:spcBef>
              <a:spcAft>
                <a:spcPct val="0"/>
              </a:spcAft>
              <a:tabLst>
                <a:tab pos="521528" algn="l"/>
              </a:tabLst>
            </a:pPr>
            <a:r>
              <a:rPr lang="ru-RU" sz="3200" b="1" dirty="0" smtClean="0">
                <a:ln>
                  <a:solidFill>
                    <a:srgbClr val="660066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Шаг второй(повышение квалификации)</a:t>
            </a:r>
            <a:endParaRPr lang="ru-RU" sz="3200" dirty="0">
              <a:ln>
                <a:solidFill>
                  <a:srgbClr val="660066"/>
                </a:solidFill>
              </a:ln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4" t="6255" r="2146" b="13806"/>
          <a:stretch/>
        </p:blipFill>
        <p:spPr>
          <a:xfrm>
            <a:off x="162124" y="5391409"/>
            <a:ext cx="2872087" cy="17625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5" t="480" r="1255" b="22382"/>
          <a:stretch/>
        </p:blipFill>
        <p:spPr>
          <a:xfrm>
            <a:off x="90050" y="642472"/>
            <a:ext cx="3975356" cy="43432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0" t="30878" r="27143"/>
          <a:stretch/>
        </p:blipFill>
        <p:spPr>
          <a:xfrm rot="5400000">
            <a:off x="3747127" y="4709843"/>
            <a:ext cx="2386098" cy="30753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4" t="11428" r="22147" b="3336"/>
          <a:stretch/>
        </p:blipFill>
        <p:spPr>
          <a:xfrm>
            <a:off x="6074088" y="666657"/>
            <a:ext cx="4363173" cy="43878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0" t="3454" r="24166" b="7027"/>
          <a:stretch/>
        </p:blipFill>
        <p:spPr>
          <a:xfrm rot="5400000">
            <a:off x="7827869" y="4247404"/>
            <a:ext cx="1494568" cy="405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729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7" y="3996655"/>
            <a:ext cx="2329575" cy="329522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825" y="4133102"/>
            <a:ext cx="5221472" cy="32888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428" y="3996655"/>
            <a:ext cx="2329392" cy="32952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3" t="3208" r="3410" b="5001"/>
          <a:stretch/>
        </p:blipFill>
        <p:spPr>
          <a:xfrm rot="5400000">
            <a:off x="6227792" y="-503624"/>
            <a:ext cx="3583538" cy="50952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" t="11992" b="8098"/>
          <a:stretch/>
        </p:blipFill>
        <p:spPr>
          <a:xfrm>
            <a:off x="20716" y="288242"/>
            <a:ext cx="5388109" cy="351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30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1" y="0"/>
            <a:ext cx="10693399" cy="169239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04306" tIns="52153" rIns="104306" bIns="52153" rtlCol="0" anchor="ctr"/>
          <a:lstStyle/>
          <a:p>
            <a:pPr algn="ctr" defTabSz="1043056" fontAlgn="base">
              <a:spcBef>
                <a:spcPct val="0"/>
              </a:spcBef>
              <a:spcAft>
                <a:spcPct val="0"/>
              </a:spcAft>
              <a:tabLst>
                <a:tab pos="521528" algn="l"/>
              </a:tabLst>
            </a:pPr>
            <a:r>
              <a:rPr lang="ru-RU" sz="3200" b="1" dirty="0" smtClean="0">
                <a:ln>
                  <a:solidFill>
                    <a:srgbClr val="660066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Шаг третий</a:t>
            </a:r>
          </a:p>
          <a:p>
            <a:pPr algn="ctr" defTabSz="1043056" fontAlgn="base">
              <a:spcBef>
                <a:spcPct val="0"/>
              </a:spcBef>
              <a:spcAft>
                <a:spcPct val="0"/>
              </a:spcAft>
              <a:tabLst>
                <a:tab pos="521528" algn="l"/>
              </a:tabLst>
            </a:pPr>
            <a:r>
              <a:rPr lang="ru-RU" sz="3200" b="1" dirty="0" smtClean="0">
                <a:ln>
                  <a:solidFill>
                    <a:srgbClr val="660066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(Коррекционно-развивающие психолого-педагогические программы)</a:t>
            </a:r>
            <a:endParaRPr lang="ru-RU" sz="3200" dirty="0">
              <a:ln>
                <a:solidFill>
                  <a:srgbClr val="660066"/>
                </a:solidFill>
              </a:ln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3" t="9526" r="11659" b="14924"/>
          <a:stretch/>
        </p:blipFill>
        <p:spPr>
          <a:xfrm rot="5400000">
            <a:off x="-582729" y="2802153"/>
            <a:ext cx="4655475" cy="31868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0" t="18852" r="3265" b="8394"/>
          <a:stretch/>
        </p:blipFill>
        <p:spPr>
          <a:xfrm rot="5400000">
            <a:off x="6644506" y="2843414"/>
            <a:ext cx="4598884" cy="31609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" t="10423" r="10818" b="7464"/>
          <a:stretch/>
        </p:blipFill>
        <p:spPr>
          <a:xfrm rot="5400000">
            <a:off x="3014149" y="2770105"/>
            <a:ext cx="4665102" cy="326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56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Выноска-облако 8"/>
          <p:cNvSpPr/>
          <p:nvPr/>
        </p:nvSpPr>
        <p:spPr>
          <a:xfrm>
            <a:off x="-197916" y="0"/>
            <a:ext cx="11377263" cy="2700511"/>
          </a:xfrm>
          <a:prstGeom prst="cloudCallout">
            <a:avLst>
              <a:gd name="adj1" fmla="val 21087"/>
              <a:gd name="adj2" fmla="val 1577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 lIns="0" tIns="0" rIns="0" bIns="0" anchor="ctr">
            <a:noAutofit/>
          </a:bodyPr>
          <a:lstStyle/>
          <a:p>
            <a:pPr algn="ctr" defTabSz="0">
              <a:defRPr/>
            </a:pPr>
            <a:endParaRPr lang="ru-RU" sz="800" b="1" dirty="0" smtClean="0">
              <a:ln>
                <a:solidFill>
                  <a:srgbClr val="9900CC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0">
              <a:defRPr/>
            </a:pPr>
            <a:r>
              <a:rPr lang="ru-RU" sz="3200" b="1" dirty="0" smtClean="0">
                <a:ln>
                  <a:solidFill>
                    <a:srgbClr val="9900CC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Шаг четвёртый (в 2017 году </a:t>
            </a:r>
            <a:r>
              <a:rPr lang="ru-RU" sz="3200" b="1" dirty="0">
                <a:ln>
                  <a:solidFill>
                    <a:srgbClr val="9900CC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3200" b="1" dirty="0" smtClean="0">
                <a:ln>
                  <a:solidFill>
                    <a:srgbClr val="9900CC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ткрытие группы </a:t>
            </a:r>
          </a:p>
          <a:p>
            <a:pPr algn="ctr" defTabSz="0">
              <a:defRPr/>
            </a:pPr>
            <a:r>
              <a:rPr lang="ru-RU" sz="3200" b="1" dirty="0" smtClean="0">
                <a:ln>
                  <a:solidFill>
                    <a:srgbClr val="9900CC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компенсирующего </a:t>
            </a:r>
            <a:r>
              <a:rPr lang="ru-RU" sz="3200" b="1" dirty="0">
                <a:ln>
                  <a:solidFill>
                    <a:srgbClr val="9900CC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вида для </a:t>
            </a:r>
            <a:r>
              <a:rPr lang="ru-RU" sz="3200" b="1" dirty="0" smtClean="0">
                <a:ln>
                  <a:solidFill>
                    <a:srgbClr val="9900CC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детей</a:t>
            </a:r>
          </a:p>
          <a:p>
            <a:pPr algn="ctr" defTabSz="0">
              <a:defRPr/>
            </a:pPr>
            <a:r>
              <a:rPr lang="ru-RU" sz="3200" b="1" dirty="0" smtClean="0">
                <a:ln>
                  <a:solidFill>
                    <a:srgbClr val="9900CC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ln>
                  <a:solidFill>
                    <a:srgbClr val="9900CC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 </a:t>
            </a:r>
            <a:r>
              <a:rPr lang="ru-RU" sz="3200" b="1" dirty="0" smtClean="0">
                <a:ln>
                  <a:solidFill>
                    <a:srgbClr val="9900CC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сложной структурой дефекта </a:t>
            </a:r>
            <a:r>
              <a:rPr lang="ru-RU" sz="3200" b="1" dirty="0">
                <a:ln>
                  <a:solidFill>
                    <a:srgbClr val="9900CC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(имеющих сочетание </a:t>
            </a:r>
            <a:endParaRPr lang="ru-RU" sz="3200" b="1" dirty="0" smtClean="0">
              <a:ln>
                <a:solidFill>
                  <a:srgbClr val="9900CC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0">
              <a:defRPr/>
            </a:pPr>
            <a:r>
              <a:rPr lang="ru-RU" sz="3200" b="1" dirty="0" smtClean="0">
                <a:ln>
                  <a:solidFill>
                    <a:srgbClr val="9900CC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3200" b="1" dirty="0">
                <a:ln>
                  <a:solidFill>
                    <a:srgbClr val="9900CC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или более недостатков в физическом </a:t>
            </a:r>
            <a:endParaRPr lang="ru-RU" sz="3200" b="1" dirty="0" smtClean="0">
              <a:ln>
                <a:solidFill>
                  <a:srgbClr val="9900CC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0">
              <a:defRPr/>
            </a:pPr>
            <a:r>
              <a:rPr lang="ru-RU" sz="3200" b="1" dirty="0" smtClean="0">
                <a:ln>
                  <a:solidFill>
                    <a:srgbClr val="9900CC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3200" b="1" dirty="0">
                <a:ln>
                  <a:solidFill>
                    <a:srgbClr val="9900CC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(или) психическом </a:t>
            </a:r>
            <a:r>
              <a:rPr lang="ru-RU" sz="3200" b="1" dirty="0" smtClean="0">
                <a:ln>
                  <a:solidFill>
                    <a:srgbClr val="9900CC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развитии)</a:t>
            </a:r>
            <a:endParaRPr lang="ru-RU" sz="1200" b="1" dirty="0">
              <a:ln>
                <a:solidFill>
                  <a:srgbClr val="9900CC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-17175" y="6985033"/>
            <a:ext cx="10288911" cy="576230"/>
          </a:xfrm>
          <a:prstGeom prst="flowChartAlternateProcess">
            <a:avLst/>
          </a:prstGeom>
          <a:gradFill flip="none" rotWithShape="1">
            <a:gsLst>
              <a:gs pos="0">
                <a:srgbClr val="6699FF">
                  <a:tint val="66000"/>
                  <a:satMod val="160000"/>
                </a:srgbClr>
              </a:gs>
              <a:gs pos="50000">
                <a:srgbClr val="6699FF">
                  <a:tint val="44500"/>
                  <a:satMod val="160000"/>
                </a:srgbClr>
              </a:gs>
              <a:gs pos="100000">
                <a:srgbClr val="6699FF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lIns="104306" tIns="52153" rIns="104306" bIns="52153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>
              <a:defRPr/>
            </a:pPr>
            <a:r>
              <a:rPr lang="ru-RU" sz="27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На данный момент в группе 14 воспитанников.</a:t>
            </a:r>
            <a:endParaRPr lang="ru-RU" sz="27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308" y="2664930"/>
            <a:ext cx="6880175" cy="435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40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Выноска-облако 8"/>
          <p:cNvSpPr/>
          <p:nvPr/>
        </p:nvSpPr>
        <p:spPr>
          <a:xfrm>
            <a:off x="-125908" y="0"/>
            <a:ext cx="10870086" cy="593057"/>
          </a:xfrm>
          <a:prstGeom prst="cloudCallout">
            <a:avLst/>
          </a:prstGeom>
          <a:gradFill flip="none" rotWithShape="1">
            <a:gsLst>
              <a:gs pos="0">
                <a:srgbClr val="99CCFF"/>
              </a:gs>
              <a:gs pos="8000">
                <a:srgbClr val="99CCFF"/>
              </a:gs>
              <a:gs pos="0">
                <a:srgbClr val="6699FF"/>
              </a:gs>
              <a:gs pos="68000">
                <a:srgbClr val="FFEBFA"/>
              </a:gs>
            </a:gsLst>
            <a:lin ang="2700000" scaled="1"/>
            <a:tileRect/>
          </a:gradFill>
        </p:spPr>
        <p:txBody>
          <a:bodyPr wrap="none" lIns="0" tIns="0" rIns="0" bIns="0" anchor="ctr" anchorCtr="0">
            <a:noAutofit/>
          </a:bodyPr>
          <a:lstStyle/>
          <a:p>
            <a:pPr algn="ctr" defTabSz="0">
              <a:defRPr/>
            </a:pPr>
            <a:r>
              <a:rPr lang="ru-RU" sz="2800" b="1" dirty="0" smtClean="0">
                <a:ln>
                  <a:solidFill>
                    <a:srgbClr val="9900CC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Шаг пятый (создание предметно-развивающей</a:t>
            </a:r>
          </a:p>
          <a:p>
            <a:pPr algn="ctr" defTabSz="0">
              <a:defRPr/>
            </a:pPr>
            <a:r>
              <a:rPr lang="ru-RU" sz="2800" b="1" dirty="0" smtClean="0">
                <a:ln>
                  <a:solidFill>
                    <a:srgbClr val="9900CC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среды)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" t="10020" r="41658" b="6829"/>
          <a:stretch/>
        </p:blipFill>
        <p:spPr>
          <a:xfrm rot="5400000">
            <a:off x="3747922" y="-371987"/>
            <a:ext cx="2774750" cy="48873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" t="-3331" r="8092" b="5240"/>
          <a:stretch/>
        </p:blipFill>
        <p:spPr>
          <a:xfrm>
            <a:off x="7578949" y="684289"/>
            <a:ext cx="3092862" cy="27874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646" y="3507335"/>
            <a:ext cx="5021307" cy="40584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" b="-17321"/>
          <a:stretch/>
        </p:blipFill>
        <p:spPr>
          <a:xfrm>
            <a:off x="0" y="5076774"/>
            <a:ext cx="2691646" cy="28885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1" r="2383"/>
          <a:stretch/>
        </p:blipFill>
        <p:spPr>
          <a:xfrm rot="5400000">
            <a:off x="-837667" y="1579071"/>
            <a:ext cx="4432044" cy="26424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7" b="10637"/>
          <a:stretch/>
        </p:blipFill>
        <p:spPr>
          <a:xfrm rot="5400000">
            <a:off x="7180870" y="4039545"/>
            <a:ext cx="4071447" cy="291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3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16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Тема9</Template>
  <TotalTime>9420</TotalTime>
  <Words>1083</Words>
  <Application>Microsoft Office PowerPoint</Application>
  <PresentationFormat>Произвольный</PresentationFormat>
  <Paragraphs>117</Paragraphs>
  <Slides>45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0" baseType="lpstr">
      <vt:lpstr>Arial</vt:lpstr>
      <vt:lpstr>Calibri</vt:lpstr>
      <vt:lpstr>PTSans</vt:lpstr>
      <vt:lpstr>Times New Roman</vt:lpstr>
      <vt:lpstr>Тема16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Кабинеты учителей-логопедов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ШАГ ВОСЬМОЙ Консультационный центр   </vt:lpstr>
      <vt:lpstr>Презентация PowerPoint</vt:lpstr>
      <vt:lpstr>Презентация PowerPoint</vt:lpstr>
      <vt:lpstr>Презентация PowerPoint</vt:lpstr>
      <vt:lpstr> (коррекционно- развивающая работа)</vt:lpstr>
      <vt:lpstr>Артикуляционная гимнастика</vt:lpstr>
      <vt:lpstr>Постановочные зонды и зондозаменители</vt:lpstr>
      <vt:lpstr>Трубки для контроля собственной речи и развития фонематического слуха</vt:lpstr>
      <vt:lpstr>        Дыхательная гимнастика</vt:lpstr>
      <vt:lpstr>Презентация PowerPoint</vt:lpstr>
      <vt:lpstr>Работа с фланелеграфом </vt:lpstr>
      <vt:lpstr>Использование интерактивных игр</vt:lpstr>
      <vt:lpstr>Игры в сухом бассейне</vt:lpstr>
      <vt:lpstr>Песочная терапия</vt:lpstr>
      <vt:lpstr>Двухсторонний прозрачный мольберт</vt:lpstr>
      <vt:lpstr>Презентация PowerPoint</vt:lpstr>
      <vt:lpstr>Презентация PowerPoint</vt:lpstr>
      <vt:lpstr>Презентация PowerPoint</vt:lpstr>
      <vt:lpstr>Презентация PowerPoint</vt:lpstr>
      <vt:lpstr>Развитие мелкой моторики</vt:lpstr>
      <vt:lpstr>Бизиборды</vt:lpstr>
      <vt:lpstr>Стол-мозаика</vt:lpstr>
      <vt:lpstr>Су-джок терапия</vt:lpstr>
      <vt:lpstr> Гидрогимнастика</vt:lpstr>
      <vt:lpstr>Камешки Марблс</vt:lpstr>
      <vt:lpstr>Криотерапия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>Счастье детей в наших руках</dc:subject>
  <dc:creator>s.tatka.v</dc:creator>
  <cp:lastModifiedBy>kotenok0308@outlook.com</cp:lastModifiedBy>
  <cp:revision>463</cp:revision>
  <cp:lastPrinted>2015-04-18T05:48:32Z</cp:lastPrinted>
  <dcterms:created xsi:type="dcterms:W3CDTF">2015-04-09T05:22:37Z</dcterms:created>
  <dcterms:modified xsi:type="dcterms:W3CDTF">2019-05-15T15:23:08Z</dcterms:modified>
</cp:coreProperties>
</file>