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7"/>
  </p:notesMasterIdLst>
  <p:sldIdLst>
    <p:sldId id="258" r:id="rId2"/>
    <p:sldId id="259" r:id="rId3"/>
    <p:sldId id="257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DA34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434" autoAdjust="0"/>
  </p:normalViewPr>
  <p:slideViewPr>
    <p:cSldViewPr>
      <p:cViewPr>
        <p:scale>
          <a:sx n="76" d="100"/>
          <a:sy n="76" d="100"/>
        </p:scale>
        <p:origin x="-2550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959284-180D-4D68-9AAF-537517EA7A5D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E9D45-62B3-4FB2-9864-DB381685FF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4285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D8A9D-99C3-498C-A077-9D5AFF667EBD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72D87-4DB2-4B08-8BE6-14E95AE5C6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6992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D8A9D-99C3-498C-A077-9D5AFF667EBD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72D87-4DB2-4B08-8BE6-14E95AE5C6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8815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D8A9D-99C3-498C-A077-9D5AFF667EBD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72D87-4DB2-4B08-8BE6-14E95AE5C6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3975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D8A9D-99C3-498C-A077-9D5AFF667EBD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72D87-4DB2-4B08-8BE6-14E95AE5C6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0878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D8A9D-99C3-498C-A077-9D5AFF667EBD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72D87-4DB2-4B08-8BE6-14E95AE5C6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1731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D8A9D-99C3-498C-A077-9D5AFF667EBD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72D87-4DB2-4B08-8BE6-14E95AE5C6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2109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D8A9D-99C3-498C-A077-9D5AFF667EBD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72D87-4DB2-4B08-8BE6-14E95AE5C6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116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D8A9D-99C3-498C-A077-9D5AFF667EBD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72D87-4DB2-4B08-8BE6-14E95AE5C6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771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D8A9D-99C3-498C-A077-9D5AFF667EBD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72D87-4DB2-4B08-8BE6-14E95AE5C6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074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D8A9D-99C3-498C-A077-9D5AFF667EBD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72D87-4DB2-4B08-8BE6-14E95AE5C6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9747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D8A9D-99C3-498C-A077-9D5AFF667EBD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72D87-4DB2-4B08-8BE6-14E95AE5C6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5917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D8A9D-99C3-498C-A077-9D5AFF667EBD}" type="datetimeFigureOut">
              <a:rPr lang="ru-RU" smtClean="0"/>
              <a:pPr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72D87-4DB2-4B08-8BE6-14E95AE5C6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478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162" y="779220"/>
            <a:ext cx="6332536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a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АЙЫРМАЛАР ТАП! </a:t>
            </a:r>
          </a:p>
          <a:p>
            <a:pPr algn="ctr"/>
            <a:r>
              <a:rPr lang="ba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 ОТЛИЧИЯ</a:t>
            </a:r>
            <a:r>
              <a:rPr lang="ru-RU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6444208" y="5301208"/>
            <a:ext cx="2484022" cy="1296144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a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Уйын ҡағиҙәләре.</a:t>
            </a:r>
          </a:p>
          <a:p>
            <a:r>
              <a:rPr lang="ba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игры.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Овальная выноска 3"/>
          <p:cNvSpPr/>
          <p:nvPr/>
        </p:nvSpPr>
        <p:spPr>
          <a:xfrm>
            <a:off x="2482863" y="2590253"/>
            <a:ext cx="2412268" cy="1318818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a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 – Белмәҫйән! </a:t>
            </a:r>
          </a:p>
          <a:p>
            <a:pPr algn="ctr"/>
            <a:r>
              <a:rPr lang="ba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Әйҙә бергә уйнайыҡ! 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79712" y="6237312"/>
            <a:ext cx="50405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1" name="Хорда 20"/>
          <p:cNvSpPr/>
          <p:nvPr/>
        </p:nvSpPr>
        <p:spPr>
          <a:xfrm>
            <a:off x="1989622" y="4622450"/>
            <a:ext cx="854185" cy="284646"/>
          </a:xfrm>
          <a:prstGeom prst="chor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6073" y="6226910"/>
            <a:ext cx="432048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1057" y="6226910"/>
            <a:ext cx="432048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0" name="Хорда 19"/>
          <p:cNvSpPr/>
          <p:nvPr/>
        </p:nvSpPr>
        <p:spPr>
          <a:xfrm rot="20375776">
            <a:off x="665559" y="4625108"/>
            <a:ext cx="651176" cy="321234"/>
          </a:xfrm>
          <a:prstGeom prst="chor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248062" y="4552673"/>
            <a:ext cx="763855" cy="5281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093" y="2299161"/>
            <a:ext cx="1971675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51566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339752" y="1459311"/>
            <a:ext cx="66247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Open Sans"/>
              </a:rPr>
              <a:t>УЙЫН ҠАҒИҘӘЛӘРЕ</a:t>
            </a:r>
          </a:p>
          <a:p>
            <a:pPr marL="342900" indent="-342900" algn="just">
              <a:buAutoNum type="arabicPeriod"/>
            </a:pPr>
            <a:r>
              <a:rPr lang="ru-RU" dirty="0" err="1" smtClean="0">
                <a:solidFill>
                  <a:srgbClr val="00B050"/>
                </a:solidFill>
                <a:latin typeface="Open Sans"/>
              </a:rPr>
              <a:t>Өҫтә</a:t>
            </a:r>
            <a:r>
              <a:rPr lang="ru-RU" dirty="0" smtClean="0">
                <a:solidFill>
                  <a:srgbClr val="00B050"/>
                </a:solidFill>
                <a:latin typeface="Open Sans"/>
              </a:rPr>
              <a:t> </a:t>
            </a:r>
            <a:r>
              <a:rPr lang="ru-RU" dirty="0" err="1" smtClean="0">
                <a:solidFill>
                  <a:srgbClr val="00B050"/>
                </a:solidFill>
                <a:latin typeface="Open Sans"/>
              </a:rPr>
              <a:t>һәм</a:t>
            </a:r>
            <a:r>
              <a:rPr lang="ru-RU" dirty="0" smtClean="0">
                <a:solidFill>
                  <a:srgbClr val="00B050"/>
                </a:solidFill>
                <a:latin typeface="Open Sans"/>
              </a:rPr>
              <a:t> </a:t>
            </a:r>
            <a:r>
              <a:rPr lang="ru-RU" dirty="0" err="1" smtClean="0">
                <a:solidFill>
                  <a:srgbClr val="00B050"/>
                </a:solidFill>
                <a:latin typeface="Open Sans"/>
              </a:rPr>
              <a:t>аҫта</a:t>
            </a:r>
            <a:r>
              <a:rPr lang="ru-RU" dirty="0" smtClean="0">
                <a:solidFill>
                  <a:srgbClr val="00B050"/>
                </a:solidFill>
                <a:latin typeface="Open Sans"/>
              </a:rPr>
              <a:t> </a:t>
            </a:r>
            <a:r>
              <a:rPr lang="ru-RU" dirty="0" err="1" smtClean="0">
                <a:solidFill>
                  <a:srgbClr val="00B050"/>
                </a:solidFill>
                <a:latin typeface="Open Sans"/>
              </a:rPr>
              <a:t>бирелгән</a:t>
            </a:r>
            <a:r>
              <a:rPr lang="ru-RU" dirty="0" smtClean="0">
                <a:solidFill>
                  <a:srgbClr val="00B050"/>
                </a:solidFill>
                <a:latin typeface="Open Sans"/>
              </a:rPr>
              <a:t> </a:t>
            </a:r>
            <a:r>
              <a:rPr lang="ru-RU" dirty="0" err="1" smtClean="0">
                <a:solidFill>
                  <a:srgbClr val="00B050"/>
                </a:solidFill>
                <a:latin typeface="Open Sans"/>
              </a:rPr>
              <a:t>ике</a:t>
            </a:r>
            <a:r>
              <a:rPr lang="ru-RU" dirty="0" smtClean="0">
                <a:solidFill>
                  <a:srgbClr val="00B050"/>
                </a:solidFill>
                <a:latin typeface="Open Sans"/>
              </a:rPr>
              <a:t> </a:t>
            </a:r>
            <a:r>
              <a:rPr lang="ru-RU" dirty="0" err="1" smtClean="0">
                <a:solidFill>
                  <a:srgbClr val="00B050"/>
                </a:solidFill>
                <a:latin typeface="Open Sans"/>
              </a:rPr>
              <a:t>картинаны</a:t>
            </a:r>
            <a:r>
              <a:rPr lang="ru-RU" dirty="0" smtClean="0">
                <a:solidFill>
                  <a:srgbClr val="00B050"/>
                </a:solidFill>
                <a:latin typeface="Open Sans"/>
              </a:rPr>
              <a:t> </a:t>
            </a:r>
            <a:r>
              <a:rPr lang="ru-RU" dirty="0" err="1" smtClean="0">
                <a:solidFill>
                  <a:srgbClr val="00B050"/>
                </a:solidFill>
                <a:latin typeface="Open Sans"/>
              </a:rPr>
              <a:t>иғтибар</a:t>
            </a:r>
            <a:r>
              <a:rPr lang="ru-RU" dirty="0" smtClean="0">
                <a:solidFill>
                  <a:srgbClr val="00B050"/>
                </a:solidFill>
                <a:latin typeface="Open Sans"/>
              </a:rPr>
              <a:t> </a:t>
            </a:r>
            <a:r>
              <a:rPr lang="ru-RU" dirty="0" err="1" smtClean="0">
                <a:solidFill>
                  <a:srgbClr val="00B050"/>
                </a:solidFill>
                <a:latin typeface="Open Sans"/>
              </a:rPr>
              <a:t>менән</a:t>
            </a:r>
            <a:r>
              <a:rPr lang="ru-RU" dirty="0" smtClean="0">
                <a:solidFill>
                  <a:srgbClr val="00B050"/>
                </a:solidFill>
                <a:latin typeface="Open Sans"/>
              </a:rPr>
              <a:t> </a:t>
            </a:r>
            <a:r>
              <a:rPr lang="ru-RU" dirty="0" err="1" smtClean="0">
                <a:solidFill>
                  <a:srgbClr val="00B050"/>
                </a:solidFill>
                <a:latin typeface="Open Sans"/>
              </a:rPr>
              <a:t>ҡара</a:t>
            </a:r>
            <a:r>
              <a:rPr lang="ru-RU" dirty="0" smtClean="0">
                <a:solidFill>
                  <a:srgbClr val="00B050"/>
                </a:solidFill>
                <a:latin typeface="Open Sans"/>
              </a:rPr>
              <a:t> </a:t>
            </a:r>
            <a:r>
              <a:rPr lang="ru-RU" dirty="0" err="1" smtClean="0">
                <a:solidFill>
                  <a:srgbClr val="00B050"/>
                </a:solidFill>
                <a:latin typeface="Open Sans"/>
              </a:rPr>
              <a:t>һәм</a:t>
            </a:r>
            <a:r>
              <a:rPr lang="ru-RU" dirty="0" smtClean="0">
                <a:solidFill>
                  <a:srgbClr val="00B050"/>
                </a:solidFill>
                <a:latin typeface="Open Sans"/>
              </a:rPr>
              <a:t> </a:t>
            </a:r>
            <a:r>
              <a:rPr lang="ru-RU" dirty="0" err="1" smtClean="0">
                <a:solidFill>
                  <a:srgbClr val="00B050"/>
                </a:solidFill>
                <a:latin typeface="Open Sans"/>
              </a:rPr>
              <a:t>сағыштыр</a:t>
            </a:r>
            <a:r>
              <a:rPr lang="ru-RU" dirty="0" smtClean="0">
                <a:solidFill>
                  <a:srgbClr val="00B050"/>
                </a:solidFill>
                <a:latin typeface="Open Sans"/>
              </a:rPr>
              <a:t>;</a:t>
            </a:r>
          </a:p>
          <a:p>
            <a:pPr marL="342900" indent="-342900" algn="just">
              <a:buAutoNum type="arabicPeriod"/>
            </a:pPr>
            <a:r>
              <a:rPr lang="ba-RU" dirty="0">
                <a:solidFill>
                  <a:srgbClr val="00B050"/>
                </a:solidFill>
                <a:latin typeface="Open Sans"/>
              </a:rPr>
              <a:t>Б</a:t>
            </a:r>
            <a:r>
              <a:rPr lang="ba-RU" dirty="0" smtClean="0">
                <a:solidFill>
                  <a:srgbClr val="00B050"/>
                </a:solidFill>
                <a:latin typeface="Open Sans"/>
              </a:rPr>
              <a:t>иш айырма тап;</a:t>
            </a:r>
          </a:p>
          <a:p>
            <a:pPr marL="342900" indent="-342900" algn="just">
              <a:buAutoNum type="arabicPeriod"/>
            </a:pPr>
            <a:r>
              <a:rPr lang="ba-RU" dirty="0" smtClean="0">
                <a:solidFill>
                  <a:srgbClr val="00B050"/>
                </a:solidFill>
                <a:latin typeface="Open Sans"/>
              </a:rPr>
              <a:t>Айырмаларҙы өҫкө картиналағы предметтарға баҫып билдәлә;</a:t>
            </a:r>
          </a:p>
          <a:p>
            <a:pPr marL="342900" indent="-342900" algn="just">
              <a:buAutoNum type="arabicPeriod"/>
            </a:pPr>
            <a:r>
              <a:rPr lang="ba-RU" dirty="0" smtClean="0">
                <a:solidFill>
                  <a:srgbClr val="00B050"/>
                </a:solidFill>
                <a:latin typeface="Open Sans"/>
              </a:rPr>
              <a:t>Дөрөҫ яуап аҫта йондоҙсоҡ формаһында сағылдырыласаҡ.</a:t>
            </a:r>
            <a:endParaRPr lang="ru-RU" dirty="0" smtClean="0">
              <a:solidFill>
                <a:srgbClr val="00B050"/>
              </a:solidFill>
              <a:latin typeface="Open Sans"/>
            </a:endParaRPr>
          </a:p>
          <a:p>
            <a:pPr algn="just"/>
            <a:endParaRPr lang="ru-RU" dirty="0">
              <a:solidFill>
                <a:srgbClr val="00B050"/>
              </a:solidFill>
              <a:latin typeface="Open Sans"/>
            </a:endParaRPr>
          </a:p>
          <a:p>
            <a:pPr algn="ctr"/>
            <a:r>
              <a:rPr lang="ba-RU" b="1" dirty="0" smtClean="0">
                <a:solidFill>
                  <a:srgbClr val="00B050"/>
                </a:solidFill>
                <a:latin typeface="Open Sans"/>
              </a:rPr>
              <a:t>ПРАВИЛА ИГРЫ</a:t>
            </a:r>
            <a:endParaRPr lang="ru-RU" b="1" dirty="0">
              <a:solidFill>
                <a:srgbClr val="00B050"/>
              </a:solidFill>
              <a:latin typeface="Open Sans"/>
            </a:endParaRPr>
          </a:p>
          <a:p>
            <a:pPr algn="just"/>
            <a:r>
              <a:rPr lang="ru-RU" dirty="0" smtClean="0">
                <a:solidFill>
                  <a:srgbClr val="00B050"/>
                </a:solidFill>
                <a:latin typeface="Open Sans"/>
              </a:rPr>
              <a:t>1. Внимательно рассмотри и сравни верхнюю </a:t>
            </a:r>
            <a:r>
              <a:rPr lang="ru-RU" dirty="0">
                <a:solidFill>
                  <a:srgbClr val="00B050"/>
                </a:solidFill>
                <a:latin typeface="Open Sans"/>
              </a:rPr>
              <a:t>и нижнюю </a:t>
            </a:r>
            <a:r>
              <a:rPr lang="ru-RU" dirty="0" smtClean="0">
                <a:solidFill>
                  <a:srgbClr val="00B050"/>
                </a:solidFill>
                <a:latin typeface="Open Sans"/>
              </a:rPr>
              <a:t>картинки</a:t>
            </a:r>
            <a:r>
              <a:rPr lang="ru-RU" dirty="0">
                <a:solidFill>
                  <a:srgbClr val="00B050"/>
                </a:solidFill>
                <a:latin typeface="Open Sans"/>
              </a:rPr>
              <a:t>;</a:t>
            </a:r>
            <a:endParaRPr lang="ru-RU" dirty="0" smtClean="0">
              <a:solidFill>
                <a:srgbClr val="00B050"/>
              </a:solidFill>
              <a:latin typeface="Open Sans"/>
            </a:endParaRPr>
          </a:p>
          <a:p>
            <a:pPr algn="just"/>
            <a:r>
              <a:rPr lang="ru-RU" dirty="0" smtClean="0">
                <a:solidFill>
                  <a:srgbClr val="00B050"/>
                </a:solidFill>
                <a:latin typeface="Open Sans"/>
              </a:rPr>
              <a:t> 2. Найди 5 отличий;</a:t>
            </a:r>
          </a:p>
          <a:p>
            <a:pPr algn="just"/>
            <a:r>
              <a:rPr lang="ru-RU" dirty="0" smtClean="0">
                <a:solidFill>
                  <a:srgbClr val="00B050"/>
                </a:solidFill>
                <a:latin typeface="Open Sans"/>
              </a:rPr>
              <a:t>3. </a:t>
            </a:r>
            <a:r>
              <a:rPr lang="ru-RU" dirty="0">
                <a:solidFill>
                  <a:srgbClr val="00B050"/>
                </a:solidFill>
                <a:latin typeface="Open Sans"/>
              </a:rPr>
              <a:t>К</a:t>
            </a:r>
            <a:r>
              <a:rPr lang="ru-RU" dirty="0" smtClean="0">
                <a:solidFill>
                  <a:srgbClr val="00B050"/>
                </a:solidFill>
                <a:latin typeface="Open Sans"/>
              </a:rPr>
              <a:t>ликни на </a:t>
            </a:r>
            <a:r>
              <a:rPr lang="ru-RU" dirty="0">
                <a:solidFill>
                  <a:srgbClr val="00B050"/>
                </a:solidFill>
                <a:latin typeface="Open Sans"/>
              </a:rPr>
              <a:t>верхней картинке </a:t>
            </a:r>
            <a:r>
              <a:rPr lang="ru-RU" dirty="0" smtClean="0">
                <a:solidFill>
                  <a:srgbClr val="00B050"/>
                </a:solidFill>
                <a:latin typeface="Open Sans"/>
              </a:rPr>
              <a:t>отличительные </a:t>
            </a:r>
            <a:r>
              <a:rPr lang="ru-RU" dirty="0">
                <a:solidFill>
                  <a:srgbClr val="00B050"/>
                </a:solidFill>
                <a:latin typeface="Open Sans"/>
              </a:rPr>
              <a:t>предметы;</a:t>
            </a:r>
            <a:endParaRPr lang="ru-RU" dirty="0" smtClean="0">
              <a:solidFill>
                <a:srgbClr val="00B050"/>
              </a:solidFill>
              <a:latin typeface="Open Sans"/>
            </a:endParaRPr>
          </a:p>
          <a:p>
            <a:r>
              <a:rPr lang="ru-RU" dirty="0" smtClean="0">
                <a:solidFill>
                  <a:srgbClr val="00B050"/>
                </a:solidFill>
                <a:latin typeface="Open Sans"/>
              </a:rPr>
              <a:t>4. Правильный ответ отображается внизу в виде звездочки.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2" name="Скругленный прямоугольник 1">
            <a:hlinkClick r:id="rId2" action="ppaction://hlinksldjump"/>
          </p:cNvPr>
          <p:cNvSpPr/>
          <p:nvPr/>
        </p:nvSpPr>
        <p:spPr>
          <a:xfrm>
            <a:off x="6444208" y="5877272"/>
            <a:ext cx="2044158" cy="72008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Уйнау</a:t>
            </a:r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Играть!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901441"/>
            <a:ext cx="1728192" cy="364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166407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vergreen-2025158_960_72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12976"/>
            <a:ext cx="9144000" cy="2972780"/>
          </a:xfrm>
          <a:prstGeom prst="rect">
            <a:avLst/>
          </a:prstGeom>
        </p:spPr>
      </p:pic>
      <p:pic>
        <p:nvPicPr>
          <p:cNvPr id="6" name="Рисунок 5" descr="evergreen-2025158_960_72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996952"/>
          </a:xfrm>
          <a:prstGeom prst="rect">
            <a:avLst/>
          </a:prstGeom>
        </p:spPr>
      </p:pic>
      <p:sp>
        <p:nvSpPr>
          <p:cNvPr id="15" name="Солнце 14"/>
          <p:cNvSpPr/>
          <p:nvPr/>
        </p:nvSpPr>
        <p:spPr>
          <a:xfrm>
            <a:off x="5792655" y="149577"/>
            <a:ext cx="864096" cy="648072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олнце 22"/>
          <p:cNvSpPr/>
          <p:nvPr/>
        </p:nvSpPr>
        <p:spPr>
          <a:xfrm>
            <a:off x="5792655" y="3309986"/>
            <a:ext cx="914400" cy="914400"/>
          </a:xfrm>
          <a:prstGeom prst="sun">
            <a:avLst/>
          </a:prstGeom>
          <a:solidFill>
            <a:srgbClr val="FFC000"/>
          </a:solidFill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 descr="birch-155216_960_72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988840"/>
            <a:ext cx="408667" cy="801745"/>
          </a:xfrm>
          <a:prstGeom prst="rect">
            <a:avLst/>
          </a:prstGeom>
        </p:spPr>
      </p:pic>
      <p:pic>
        <p:nvPicPr>
          <p:cNvPr id="30" name="Рисунок 29" descr="deciduous-trees-154168_960_720.png"/>
          <p:cNvPicPr>
            <a:picLocks noChangeAspect="1"/>
          </p:cNvPicPr>
          <p:nvPr/>
        </p:nvPicPr>
        <p:blipFill>
          <a:blip r:embed="rId5" cstate="print"/>
          <a:srcRect r="75758" b="48859"/>
          <a:stretch>
            <a:fillRect/>
          </a:stretch>
        </p:blipFill>
        <p:spPr>
          <a:xfrm>
            <a:off x="0" y="4797152"/>
            <a:ext cx="675831" cy="1224944"/>
          </a:xfrm>
          <a:prstGeom prst="rect">
            <a:avLst/>
          </a:prstGeom>
        </p:spPr>
      </p:pic>
      <p:sp>
        <p:nvSpPr>
          <p:cNvPr id="33" name="Облако 32"/>
          <p:cNvSpPr/>
          <p:nvPr/>
        </p:nvSpPr>
        <p:spPr>
          <a:xfrm>
            <a:off x="2482357" y="113606"/>
            <a:ext cx="2782718" cy="636491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Выноска-облако 34"/>
          <p:cNvSpPr/>
          <p:nvPr/>
        </p:nvSpPr>
        <p:spPr>
          <a:xfrm>
            <a:off x="2421538" y="3309986"/>
            <a:ext cx="3262482" cy="623070"/>
          </a:xfrm>
          <a:prstGeom prst="cloud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squirrel-3995591_960_720.png"/>
          <p:cNvPicPr>
            <a:picLocks noChangeAspect="1"/>
          </p:cNvPicPr>
          <p:nvPr/>
        </p:nvPicPr>
        <p:blipFill>
          <a:blip r:embed="rId6" cstate="print"/>
          <a:srcRect l="31100" t="27521" r="38188" b="31071"/>
          <a:stretch>
            <a:fillRect/>
          </a:stretch>
        </p:blipFill>
        <p:spPr>
          <a:xfrm>
            <a:off x="7897186" y="2389712"/>
            <a:ext cx="437510" cy="392637"/>
          </a:xfrm>
          <a:prstGeom prst="rect">
            <a:avLst/>
          </a:prstGeom>
        </p:spPr>
      </p:pic>
      <p:pic>
        <p:nvPicPr>
          <p:cNvPr id="20" name="Рисунок 19" descr="squirrel-3995591_960_720.png"/>
          <p:cNvPicPr>
            <a:picLocks noChangeAspect="1"/>
          </p:cNvPicPr>
          <p:nvPr/>
        </p:nvPicPr>
        <p:blipFill>
          <a:blip r:embed="rId7" cstate="print"/>
          <a:srcRect r="69687" b="70112"/>
          <a:stretch>
            <a:fillRect/>
          </a:stretch>
        </p:blipFill>
        <p:spPr>
          <a:xfrm>
            <a:off x="7776192" y="5589240"/>
            <a:ext cx="634224" cy="416234"/>
          </a:xfrm>
          <a:prstGeom prst="rect">
            <a:avLst/>
          </a:prstGeom>
        </p:spPr>
      </p:pic>
      <p:pic>
        <p:nvPicPr>
          <p:cNvPr id="22" name="Рисунок 21" descr="bird-2816156_960_72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82357" y="4536110"/>
            <a:ext cx="380039" cy="250588"/>
          </a:xfrm>
          <a:prstGeom prst="rect">
            <a:avLst/>
          </a:prstGeom>
        </p:spPr>
      </p:pic>
      <p:sp>
        <p:nvSpPr>
          <p:cNvPr id="4" name="5-конечная звезда 3"/>
          <p:cNvSpPr/>
          <p:nvPr/>
        </p:nvSpPr>
        <p:spPr>
          <a:xfrm>
            <a:off x="1619672" y="6400800"/>
            <a:ext cx="625949" cy="457200"/>
          </a:xfrm>
          <a:prstGeom prst="star5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5-конечная звезда 20"/>
          <p:cNvSpPr/>
          <p:nvPr/>
        </p:nvSpPr>
        <p:spPr>
          <a:xfrm>
            <a:off x="3347864" y="6400800"/>
            <a:ext cx="625949" cy="457200"/>
          </a:xfrm>
          <a:prstGeom prst="star5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5-конечная звезда 23"/>
          <p:cNvSpPr/>
          <p:nvPr/>
        </p:nvSpPr>
        <p:spPr>
          <a:xfrm>
            <a:off x="0" y="6400800"/>
            <a:ext cx="625949" cy="457200"/>
          </a:xfrm>
          <a:prstGeom prst="star5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5-конечная звезда 24"/>
          <p:cNvSpPr/>
          <p:nvPr/>
        </p:nvSpPr>
        <p:spPr>
          <a:xfrm>
            <a:off x="2483768" y="6400800"/>
            <a:ext cx="625949" cy="457200"/>
          </a:xfrm>
          <a:prstGeom prst="star5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5-конечная звезда 27"/>
          <p:cNvSpPr/>
          <p:nvPr/>
        </p:nvSpPr>
        <p:spPr>
          <a:xfrm>
            <a:off x="755576" y="6400800"/>
            <a:ext cx="625949" cy="457200"/>
          </a:xfrm>
          <a:prstGeom prst="star5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 descr="dove-296420_960_72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39752" y="1368680"/>
            <a:ext cx="288032" cy="235931"/>
          </a:xfrm>
          <a:prstGeom prst="rect">
            <a:avLst/>
          </a:prstGeom>
        </p:spPr>
      </p:pic>
    </p:spTree>
  </p:cSld>
  <p:clrMapOvr>
    <a:masterClrMapping/>
  </p:clrMapOvr>
  <p:transition spd="slow" advClick="0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5" grpId="0" animBg="1"/>
      <p:bldP spid="23" grpId="0" animBg="1"/>
      <p:bldP spid="33" grpId="0" animBg="1"/>
      <p:bldP spid="35" grpId="0" animBg="1"/>
      <p:bldP spid="4" grpId="0" animBg="1"/>
      <p:bldP spid="21" grpId="0" animBg="1"/>
      <p:bldP spid="24" grpId="0" animBg="1"/>
      <p:bldP spid="25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3567659" y="1830308"/>
            <a:ext cx="3888432" cy="1152128"/>
          </a:xfrm>
          <a:prstGeom prst="wedgeRoundRectCallou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567659" y="1412776"/>
            <a:ext cx="38835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a-RU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АФАРИН</a:t>
            </a:r>
            <a:r>
              <a:rPr lang="ba-RU" sz="9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9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44824"/>
            <a:ext cx="1731963" cy="364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2570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195736" y="1916832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ba-RU" sz="3600" b="1" dirty="0" smtClean="0">
                <a:solidFill>
                  <a:srgbClr val="1DA3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a-RU" sz="3600" b="1" dirty="0" smtClean="0">
                <a:solidFill>
                  <a:srgbClr val="1DA340"/>
                </a:solidFill>
                <a:latin typeface="Times New Roman" pitchFamily="18" charset="0"/>
                <a:cs typeface="Times New Roman" pitchFamily="18" charset="0"/>
              </a:rPr>
              <a:t>ТӨҘӨҮСЕҺЕ</a:t>
            </a:r>
            <a:r>
              <a:rPr lang="ba-RU" sz="3600" b="1" dirty="0" smtClean="0">
                <a:solidFill>
                  <a:srgbClr val="1DA34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ctr"/>
            <a:endParaRPr lang="ba-RU" sz="3600" b="1" dirty="0" smtClean="0">
              <a:solidFill>
                <a:srgbClr val="1DA34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ba-RU" sz="2000" dirty="0" smtClean="0">
                <a:solidFill>
                  <a:srgbClr val="1DA340"/>
                </a:solidFill>
                <a:latin typeface="Times New Roman" pitchFamily="18" charset="0"/>
                <a:cs typeface="Times New Roman" pitchFamily="18" charset="0"/>
              </a:rPr>
              <a:t>МИҢЛЕӘХМӘТОВА </a:t>
            </a:r>
            <a:r>
              <a:rPr lang="ba-RU" sz="2000" dirty="0">
                <a:solidFill>
                  <a:srgbClr val="1DA340"/>
                </a:solidFill>
                <a:latin typeface="Times New Roman" pitchFamily="18" charset="0"/>
                <a:cs typeface="Times New Roman" pitchFamily="18" charset="0"/>
              </a:rPr>
              <a:t>ГӨЛФИРӘ</a:t>
            </a:r>
          </a:p>
          <a:p>
            <a:pPr lvl="0" algn="ctr"/>
            <a:r>
              <a:rPr lang="ba-RU" sz="2000" dirty="0">
                <a:solidFill>
                  <a:srgbClr val="1DA340"/>
                </a:solidFill>
                <a:latin typeface="Times New Roman" pitchFamily="18" charset="0"/>
                <a:cs typeface="Times New Roman" pitchFamily="18" charset="0"/>
              </a:rPr>
              <a:t>РӘИС ҠЫҘЫ</a:t>
            </a:r>
            <a:endParaRPr lang="ru-RU" sz="2000" dirty="0">
              <a:solidFill>
                <a:srgbClr val="1DA34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607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609</TotalTime>
  <Words>104</Words>
  <Application>Microsoft Office PowerPoint</Application>
  <PresentationFormat>Экран (4:3)</PresentationFormat>
  <Paragraphs>24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132-3</dc:creator>
  <cp:lastModifiedBy>132-3</cp:lastModifiedBy>
  <cp:revision>76</cp:revision>
  <dcterms:created xsi:type="dcterms:W3CDTF">2019-12-16T04:30:02Z</dcterms:created>
  <dcterms:modified xsi:type="dcterms:W3CDTF">2020-01-14T05:48:48Z</dcterms:modified>
</cp:coreProperties>
</file>