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91" r:id="rId3"/>
    <p:sldId id="288" r:id="rId4"/>
    <p:sldId id="293" r:id="rId5"/>
    <p:sldId id="257" r:id="rId6"/>
    <p:sldId id="297" r:id="rId7"/>
    <p:sldId id="299" r:id="rId8"/>
    <p:sldId id="301" r:id="rId9"/>
    <p:sldId id="258" r:id="rId10"/>
    <p:sldId id="295" r:id="rId11"/>
    <p:sldId id="259" r:id="rId12"/>
    <p:sldId id="261" r:id="rId13"/>
    <p:sldId id="262" r:id="rId14"/>
    <p:sldId id="263" r:id="rId15"/>
    <p:sldId id="264" r:id="rId16"/>
    <p:sldId id="302" r:id="rId17"/>
    <p:sldId id="266" r:id="rId18"/>
    <p:sldId id="286" r:id="rId19"/>
    <p:sldId id="265" r:id="rId20"/>
    <p:sldId id="267" r:id="rId21"/>
    <p:sldId id="268" r:id="rId22"/>
    <p:sldId id="269" r:id="rId23"/>
    <p:sldId id="270" r:id="rId24"/>
    <p:sldId id="271" r:id="rId25"/>
    <p:sldId id="272" r:id="rId26"/>
    <p:sldId id="273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B269C-65EC-4AA1-B38C-FE2B095B2032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60D89-4215-4D93-9428-5B63C02B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89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:notes"/>
          <p:cNvSpPr txBox="1">
            <a:spLocks noGrp="1"/>
          </p:cNvSpPr>
          <p:nvPr>
            <p:ph type="body" idx="1"/>
          </p:nvPr>
        </p:nvSpPr>
        <p:spPr>
          <a:xfrm>
            <a:off x="685781" y="4343389"/>
            <a:ext cx="5486375" cy="41147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:notes"/>
          <p:cNvSpPr txBox="1">
            <a:spLocks noGrp="1"/>
          </p:cNvSpPr>
          <p:nvPr>
            <p:ph type="body" idx="1"/>
          </p:nvPr>
        </p:nvSpPr>
        <p:spPr>
          <a:xfrm>
            <a:off x="685781" y="4343389"/>
            <a:ext cx="5486375" cy="41147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1:notes"/>
          <p:cNvSpPr txBox="1">
            <a:spLocks noGrp="1"/>
          </p:cNvSpPr>
          <p:nvPr>
            <p:ph type="body" idx="1"/>
          </p:nvPr>
        </p:nvSpPr>
        <p:spPr>
          <a:xfrm>
            <a:off x="685781" y="4343389"/>
            <a:ext cx="5486375" cy="41147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:notes"/>
          <p:cNvSpPr txBox="1">
            <a:spLocks noGrp="1"/>
          </p:cNvSpPr>
          <p:nvPr>
            <p:ph type="body" idx="1"/>
          </p:nvPr>
        </p:nvSpPr>
        <p:spPr>
          <a:xfrm>
            <a:off x="685781" y="4343389"/>
            <a:ext cx="5486375" cy="41147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:notes"/>
          <p:cNvSpPr txBox="1">
            <a:spLocks noGrp="1"/>
          </p:cNvSpPr>
          <p:nvPr>
            <p:ph type="body" idx="1"/>
          </p:nvPr>
        </p:nvSpPr>
        <p:spPr>
          <a:xfrm>
            <a:off x="685781" y="4343389"/>
            <a:ext cx="5486375" cy="41147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0:notes"/>
          <p:cNvSpPr txBox="1">
            <a:spLocks noGrp="1"/>
          </p:cNvSpPr>
          <p:nvPr>
            <p:ph type="body" idx="1"/>
          </p:nvPr>
        </p:nvSpPr>
        <p:spPr>
          <a:xfrm>
            <a:off x="685781" y="4343389"/>
            <a:ext cx="5486375" cy="41147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60D89-4215-4D93-9428-5B63C02B149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98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60D89-4215-4D93-9428-5B63C02B149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5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0FE5-6DA2-4800-A1CC-2103804A4754}" type="datetime1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5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4E27-238E-4FA7-BAF0-8D7C8C665E69}" type="datetime1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989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E2C8-82EE-4011-986A-062A4D4D0E80}" type="datetime1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7069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D02D8-B888-4C67-A574-0CED76B689D0}" type="datetime1">
              <a:rPr lang="ru-RU" smtClean="0"/>
              <a:t>29.12.2022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321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9BE2-5451-4A40-BAB8-6EC3338748BB}" type="datetime1">
              <a:rPr lang="ru-RU" smtClean="0"/>
              <a:t>29.12.2022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4871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B7A9-B8D7-4F30-9257-73D900538E65}" type="datetime1">
              <a:rPr lang="ru-RU" smtClean="0"/>
              <a:t>29.12.2022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927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303B-132A-4A8D-AC05-DC4E285B0D0F}" type="datetime1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585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89BA0-4304-485F-805E-EDE26826E2E8}" type="datetime1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282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on left, text on right" type="twoColTx">
  <p:cSld name="Title, text on left, text on righ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09600" y="6243637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737600" y="6243637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00085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 and tex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title"/>
          </p:nvPr>
        </p:nvSpPr>
        <p:spPr>
          <a:xfrm>
            <a:off x="609600" y="277813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24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9405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3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❑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609600" y="6243637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737600" y="6243637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21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3ADE-BBD3-40BE-9955-E63F8D47DCD4}" type="datetime1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88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E7E4-DEF7-47FE-8B84-C269BD6BCA17}" type="datetime1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552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CE6D-9336-411B-AEB1-51CDE382A051}" type="datetime1">
              <a:rPr lang="ru-RU" smtClean="0"/>
              <a:t>29.12.2022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51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29F9-61C9-4517-B537-FD8EA899C820}" type="datetime1">
              <a:rPr lang="ru-RU" smtClean="0"/>
              <a:t>29.12.2022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81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046F-3ADC-4A48-BA88-051A4BF89512}" type="datetime1">
              <a:rPr lang="ru-RU" smtClean="0"/>
              <a:t>29.12.2022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11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0C9B-A947-4CB3-A83C-83D2FD6D3899}" type="datetime1">
              <a:rPr lang="ru-RU" smtClean="0"/>
              <a:t>29.12.2022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82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4E1C-4833-4360-BC0F-4AA72A62FA54}" type="datetime1">
              <a:rPr lang="ru-RU" smtClean="0"/>
              <a:t>29.12.2022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62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080A-201A-4D98-AA3C-347EC97423B3}" type="datetime1">
              <a:rPr lang="ru-RU" smtClean="0"/>
              <a:t>29.12.2022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83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37A18-3F4D-4800-AC67-27759DEB3078}" type="datetime1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90F777-F8F6-4A70-B950-2186B929A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17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research-journal.org/pedagogy/o-formirovanii-issledovatelskix-kompetencij-u-shkolnikov-7-klassov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28850" y="2471739"/>
            <a:ext cx="8915399" cy="2262781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ОСНОВЫ ИССЛЕДОВАТЕЛЬСКОЙ ДЕЯТЕЛЬНОСТЬ ПО </a:t>
            </a:r>
            <a:r>
              <a:rPr lang="ru-RU" sz="48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ГЕОГРАФИИ</a:t>
            </a:r>
            <a:endParaRPr lang="ru-RU" sz="4800" b="1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Круглая лента лицом вниз 5"/>
          <p:cNvSpPr/>
          <p:nvPr/>
        </p:nvSpPr>
        <p:spPr>
          <a:xfrm>
            <a:off x="3243263" y="5472113"/>
            <a:ext cx="6886575" cy="428625"/>
          </a:xfrm>
          <a:prstGeom prst="ellipseRibb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08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609600" y="152400"/>
            <a:ext cx="11379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aramond"/>
              <a:buNone/>
            </a:pPr>
            <a:r>
              <a:rPr lang="en-US" sz="3200" b="1" i="0" u="none" strike="noStrike" cap="none" dirty="0" err="1">
                <a:solidFill>
                  <a:srgbClr val="FF0000"/>
                </a:solidFill>
                <a:latin typeface="+mj-lt"/>
                <a:sym typeface="Garamond"/>
              </a:rPr>
              <a:t>Сфера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+mj-lt"/>
                <a:sym typeface="Garamond"/>
              </a:rPr>
              <a:t> </a:t>
            </a:r>
            <a:r>
              <a:rPr lang="en-US" sz="3200" b="1" i="0" u="none" strike="noStrike" cap="none" dirty="0" err="1">
                <a:solidFill>
                  <a:srgbClr val="FF0000"/>
                </a:solidFill>
                <a:latin typeface="+mj-lt"/>
                <a:sym typeface="Garamond"/>
              </a:rPr>
              <a:t>научно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+mj-lt"/>
                <a:sym typeface="Garamond"/>
              </a:rPr>
              <a:t>- </a:t>
            </a:r>
            <a:r>
              <a:rPr lang="en-US" sz="3200" b="1" i="0" u="none" strike="noStrike" cap="none" dirty="0" err="1">
                <a:solidFill>
                  <a:srgbClr val="FF0000"/>
                </a:solidFill>
                <a:latin typeface="+mj-lt"/>
                <a:sym typeface="Garamond"/>
              </a:rPr>
              <a:t>исследовательской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+mj-lt"/>
                <a:sym typeface="Garamond"/>
              </a:rPr>
              <a:t> </a:t>
            </a:r>
            <a:r>
              <a:rPr lang="en-US" sz="3200" b="1" i="0" u="none" strike="noStrike" cap="none" dirty="0" err="1">
                <a:solidFill>
                  <a:srgbClr val="FF0000"/>
                </a:solidFill>
                <a:latin typeface="+mj-lt"/>
                <a:sym typeface="Garamond"/>
              </a:rPr>
              <a:t>деятельности</a:t>
            </a:r>
            <a:endParaRPr b="1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101" name="Google Shape;101;p15"/>
          <p:cNvGrpSpPr/>
          <p:nvPr/>
        </p:nvGrpSpPr>
        <p:grpSpPr>
          <a:xfrm>
            <a:off x="812800" y="914400"/>
            <a:ext cx="10972800" cy="2438400"/>
            <a:chOff x="1828800" y="2057400"/>
            <a:chExt cx="4572000" cy="1143000"/>
          </a:xfrm>
        </p:grpSpPr>
        <p:cxnSp>
          <p:nvCxnSpPr>
            <p:cNvPr id="102" name="Google Shape;102;p15"/>
            <p:cNvCxnSpPr/>
            <p:nvPr/>
          </p:nvCxnSpPr>
          <p:spPr>
            <a:xfrm rot="5400000" flipH="1">
              <a:off x="4800600" y="1828800"/>
              <a:ext cx="228600" cy="1600200"/>
            </a:xfrm>
            <a:prstGeom prst="bentConnector3">
              <a:avLst>
                <a:gd name="adj1" fmla="val -73813"/>
              </a:avLst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03" name="Google Shape;103;p15"/>
            <p:cNvCxnSpPr/>
            <p:nvPr/>
          </p:nvCxnSpPr>
          <p:spPr>
            <a:xfrm rot="-5400000">
              <a:off x="4001293" y="2628106"/>
              <a:ext cx="228600" cy="1587"/>
            </a:xfrm>
            <a:prstGeom prst="straightConnector1">
              <a:avLst/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04" name="Google Shape;104;p15"/>
            <p:cNvCxnSpPr/>
            <p:nvPr/>
          </p:nvCxnSpPr>
          <p:spPr>
            <a:xfrm rot="-5400000">
              <a:off x="3200400" y="1828800"/>
              <a:ext cx="228600" cy="1600200"/>
            </a:xfrm>
            <a:prstGeom prst="bentConnector3">
              <a:avLst>
                <a:gd name="adj1" fmla="val -73813"/>
              </a:avLst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105" name="Google Shape;105;p15"/>
            <p:cNvSpPr/>
            <p:nvPr/>
          </p:nvSpPr>
          <p:spPr>
            <a:xfrm>
              <a:off x="3429000" y="2057400"/>
              <a:ext cx="1485900" cy="523257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US" sz="2400" b="1" i="0" u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Научно</a:t>
              </a:r>
              <a:r>
                <a:rPr lang="en-US" sz="2400" b="1" i="0" u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 </a:t>
              </a:r>
              <a:endParaRPr sz="2400" b="1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US" sz="2400" b="1" i="0" u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исследовательская</a:t>
              </a:r>
              <a:r>
                <a:rPr lang="en-US" sz="2400" b="1" i="0" u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sz="2400" b="1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US" sz="2400" b="1" i="0" u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деятельность</a:t>
              </a:r>
              <a:endParaRPr sz="2400" b="1" dirty="0"/>
            </a:p>
          </p:txBody>
        </p:sp>
        <p:sp>
          <p:nvSpPr>
            <p:cNvPr id="106" name="Google Shape;106;p15"/>
            <p:cNvSpPr/>
            <p:nvPr/>
          </p:nvSpPr>
          <p:spPr>
            <a:xfrm>
              <a:off x="1828800" y="2743200"/>
              <a:ext cx="1371600" cy="45720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1" i="0" u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ОБЪЕКТ </a:t>
              </a:r>
              <a:endParaRPr b="1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1" i="0" u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ИССЛЕДОВАНИЯ</a:t>
              </a:r>
              <a:endParaRPr b="1" dirty="0"/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3429000" y="2743200"/>
              <a:ext cx="1371600" cy="45720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1" i="0" u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ПРЕДМЕТ </a:t>
              </a:r>
              <a:endParaRPr b="1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1" i="0" u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ИССЛЕДОВАНИЯ</a:t>
              </a:r>
              <a:endParaRPr b="1" dirty="0"/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5029200" y="2743200"/>
              <a:ext cx="1371600" cy="45720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1" i="0" u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ОБЪЕКТНАЯ</a:t>
              </a:r>
              <a:endParaRPr b="1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1" i="0" u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ОБЛАСТЬ</a:t>
              </a:r>
              <a:endParaRPr b="1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Arial"/>
                <a:buNone/>
              </a:pPr>
              <a:r>
                <a:rPr lang="en-US" sz="2100" b="1" i="0" u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ИССЛЕДОВАНИЯ</a:t>
              </a:r>
              <a:endParaRPr b="1" dirty="0"/>
            </a:p>
          </p:txBody>
        </p:sp>
      </p:grpSp>
      <p:cxnSp>
        <p:nvCxnSpPr>
          <p:cNvPr id="109" name="Google Shape;109;p15"/>
          <p:cNvCxnSpPr/>
          <p:nvPr/>
        </p:nvCxnSpPr>
        <p:spPr>
          <a:xfrm>
            <a:off x="2235200" y="3352800"/>
            <a:ext cx="0" cy="22860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10" name="Google Shape;110;p15"/>
          <p:cNvCxnSpPr/>
          <p:nvPr/>
        </p:nvCxnSpPr>
        <p:spPr>
          <a:xfrm>
            <a:off x="6299200" y="3352800"/>
            <a:ext cx="0" cy="22860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11" name="Google Shape;111;p15"/>
          <p:cNvCxnSpPr/>
          <p:nvPr/>
        </p:nvCxnSpPr>
        <p:spPr>
          <a:xfrm>
            <a:off x="10160000" y="3352800"/>
            <a:ext cx="0" cy="22860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12" name="Google Shape;112;p15"/>
          <p:cNvSpPr txBox="1"/>
          <p:nvPr/>
        </p:nvSpPr>
        <p:spPr>
          <a:xfrm>
            <a:off x="609600" y="3581400"/>
            <a:ext cx="3352800" cy="2590800"/>
          </a:xfrm>
          <a:prstGeom prst="rect">
            <a:avLst/>
          </a:prstGeom>
          <a:solidFill>
            <a:srgbClr val="CCEC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СВОЕОБРАЗНЫЙ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НОСИТЕЛЬ ПРОБЛЕМЫ-</a:t>
            </a: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ТО, НА ЧТО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НАПРАВЛЕНА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ИССЛЕДОВАТЕЛЬСКАЯ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ДЕЯТЕЛЬНОСТЬ</a:t>
            </a:r>
            <a:endParaRPr/>
          </a:p>
        </p:txBody>
      </p:sp>
      <p:sp>
        <p:nvSpPr>
          <p:cNvPr id="113" name="Google Shape;113;p15"/>
          <p:cNvSpPr txBox="1"/>
          <p:nvPr/>
        </p:nvSpPr>
        <p:spPr>
          <a:xfrm>
            <a:off x="4470400" y="3581400"/>
            <a:ext cx="3556000" cy="2590800"/>
          </a:xfrm>
          <a:prstGeom prst="rect">
            <a:avLst/>
          </a:prstGeom>
          <a:solidFill>
            <a:srgbClr val="CCEC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КОНКРЕТНАЯ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ЧАСТЬ ОБЪЕКТА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ВНУТРИ КОТОРОЙ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en-US" sz="1600" b="0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ВЕДЕТСЯ ПОИСК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ЯВЛЕНИЯ В ЦЕЛОМ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ОТДЕЛЬНЫЕ ИХ СТОРОНЫ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ОТНОШЕНИЯ МЕЖДУ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ОТДЕЛЬНЫМИ СТОРОНАМИ</a:t>
            </a:r>
            <a:endParaRPr/>
          </a:p>
        </p:txBody>
      </p:sp>
      <p:sp>
        <p:nvSpPr>
          <p:cNvPr id="114" name="Google Shape;114;p15"/>
          <p:cNvSpPr txBox="1"/>
          <p:nvPr/>
        </p:nvSpPr>
        <p:spPr>
          <a:xfrm>
            <a:off x="8534400" y="3581400"/>
            <a:ext cx="3352800" cy="2590800"/>
          </a:xfrm>
          <a:prstGeom prst="rect">
            <a:avLst/>
          </a:prstGeom>
          <a:solidFill>
            <a:srgbClr val="CCEC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СФЕРА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НАУКИ И ПРАКТИКИ,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КОТОРОЙ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НАХОДИТСЯ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ОБЪЕКТ ИССЛЕДОВАНИЯ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ШКОЛЕ ОНА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СООТВЕТСТВУЕТ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УЧЕБНОЙ ДИСЦИПЛИНЕ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6426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5086" y="224060"/>
            <a:ext cx="10302791" cy="128089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 проведения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838" y="1292835"/>
            <a:ext cx="11669039" cy="5138738"/>
          </a:xfrm>
        </p:spPr>
        <p:txBody>
          <a:bodyPr>
            <a:noAutofit/>
          </a:bodyPr>
          <a:lstStyle/>
          <a:p>
            <a:pPr lvl="0"/>
            <a:r>
              <a:rPr lang="ru-RU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Знакомство с темой исследования по литературным источникам</a:t>
            </a:r>
            <a:r>
              <a:rPr lang="ru-RU" sz="2400" b="1" i="1" dirty="0">
                <a:solidFill>
                  <a:schemeClr val="tx1"/>
                </a:solidFill>
              </a:rPr>
              <a:t>. </a:t>
            </a:r>
            <a:r>
              <a:rPr lang="ru-RU" sz="2400" dirty="0">
                <a:solidFill>
                  <a:schemeClr val="tx1"/>
                </a:solidFill>
              </a:rPr>
              <a:t>Для того чтобы выяснить, каким путем достигнуть цели, необходимо изучить исследования подобного рода, проведенные ранее, ознакомиться с полученными результатами, т.е. оценить степень разработанности темы. </a:t>
            </a:r>
          </a:p>
          <a:p>
            <a:pPr lvl="0"/>
            <a:r>
              <a:rPr lang="ru-RU" sz="2400" dirty="0">
                <a:solidFill>
                  <a:schemeClr val="tx1"/>
                </a:solidFill>
              </a:rPr>
              <a:t>Из сформулированных задач становится понятно, что нужно делать, поэтому следующим действием будет </a:t>
            </a:r>
            <a:r>
              <a:rPr lang="ru-RU" sz="2400" b="1" dirty="0">
                <a:solidFill>
                  <a:schemeClr val="tx1"/>
                </a:solidFill>
              </a:rPr>
              <a:t>выбор методик</a:t>
            </a:r>
            <a:r>
              <a:rPr lang="ru-RU" sz="2400" dirty="0">
                <a:solidFill>
                  <a:schemeClr val="tx1"/>
                </a:solidFill>
              </a:rPr>
              <a:t>, необходимых для получения нужных результатов. </a:t>
            </a:r>
          </a:p>
          <a:p>
            <a:pPr lvl="0"/>
            <a:r>
              <a:rPr lang="ru-RU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Именно здесь требуется консультация специалиста в данной области!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Чтобы работа не стала псевдонаучной или не пошла по ложному следу, требуется помощь учителя или научного консультанта.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114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5712" y="209772"/>
            <a:ext cx="8911687" cy="79035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Экспериментальная часть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8508" y="1000124"/>
            <a:ext cx="10838717" cy="5682029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</a:rPr>
              <a:t>Закладка эксперимента, который состоит из контрольных и исследуемых образцов, выполняется самостоятельно и под руководством научного руководителя.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Результаты наблюдений экспериментальной части регистрируются, сохраняются. На этом этапе работы очень важно количество повторений, размер выборки.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Обязательно необходима фиксация даты описания результата, времени и оборудования, при необходимости фото- или видеосъёмка.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В результате проведения в эксперименте получаются первичные данные, которые оформляются в виде протокола исследований в тетради или ПК.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Проводится обработка данных с учетом погрешностей, количества выборок и повторений.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По результатам статистической обработки данных проверяется их достоверность и формируются окончательные данные и выводы,  которые вставляются в саму работу.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13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7138" y="0"/>
            <a:ext cx="8911687" cy="70462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Принципы оформления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7661" y="704628"/>
            <a:ext cx="10298113" cy="5757862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>
                <a:solidFill>
                  <a:schemeClr val="tx1"/>
                </a:solidFill>
              </a:rPr>
              <a:t>Введение </a:t>
            </a:r>
            <a:r>
              <a:rPr lang="ru-RU" sz="2200" dirty="0">
                <a:solidFill>
                  <a:schemeClr val="tx1"/>
                </a:solidFill>
              </a:rPr>
              <a:t>посвящено обоснованию цели исследования. Оно должно быть кратким и убедительным. Здесь очерчивается главная проблема в определенной области науки и возможные пути ее решения. Из этого вытекает актуальность и новизна работы. Выдвигается гипотеза, ставится цель и обозначаются задачи. Задачи – это путь, по которому будет идти доказательство гипотезы или достижение поставленной цели.</a:t>
            </a:r>
          </a:p>
          <a:p>
            <a:pPr algn="just"/>
            <a:r>
              <a:rPr lang="ru-RU" sz="2200" b="1" dirty="0">
                <a:solidFill>
                  <a:schemeClr val="tx1"/>
                </a:solidFill>
              </a:rPr>
              <a:t>Сокращения </a:t>
            </a: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пишутся, если таковые используются с учетом общепринятых сокращений в русском языке на отдельной странице – «Список условных сокращений».</a:t>
            </a:r>
          </a:p>
          <a:p>
            <a:pPr algn="just"/>
            <a:r>
              <a:rPr lang="ru-RU" sz="2200" b="1" dirty="0">
                <a:solidFill>
                  <a:schemeClr val="tx1"/>
                </a:solidFill>
              </a:rPr>
              <a:t>Обзор литературы (глава 1) – </a:t>
            </a:r>
            <a:r>
              <a:rPr lang="ru-RU" sz="2200" dirty="0">
                <a:solidFill>
                  <a:schemeClr val="tx1"/>
                </a:solidFill>
              </a:rPr>
              <a:t>краткое описание состояния выбранной проблемы. Здесь очень важно провести и систематизировать основные знания, полученные в данной области. Обзор помогает выяснить, насколько исследователь владеет темой, ее изученностью, что позволяет убедить в достоверности и корректности полученных им научных результатов.</a:t>
            </a:r>
          </a:p>
          <a:p>
            <a:pPr algn="just"/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566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92836" y="0"/>
            <a:ext cx="8911687" cy="63319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литературой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151792" y="856983"/>
            <a:ext cx="5020409" cy="5629542"/>
          </a:xfrm>
        </p:spPr>
        <p:txBody>
          <a:bodyPr>
            <a:normAutofit/>
          </a:bodyPr>
          <a:lstStyle/>
          <a:p>
            <a:pPr lvl="0" algn="just"/>
            <a:r>
              <a:rPr lang="ru-RU" dirty="0">
                <a:solidFill>
                  <a:schemeClr val="tx1"/>
                </a:solidFill>
              </a:rPr>
              <a:t>поиск необходимой литературы по теме в библиотеке или с использованием Интернет-ресурсов;</a:t>
            </a:r>
          </a:p>
          <a:p>
            <a:pPr lvl="0" algn="just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Выбор новых публикаций, 40% не старше 5 лет;</a:t>
            </a:r>
          </a:p>
          <a:p>
            <a:pPr lvl="0" algn="just"/>
            <a:r>
              <a:rPr lang="ru-RU" dirty="0">
                <a:solidFill>
                  <a:schemeClr val="tx1"/>
                </a:solidFill>
              </a:rPr>
              <a:t>ознакомление с найденной литературой, выделение главных мыслей и их фиксация с пометкой, из какого источника было взято;</a:t>
            </a:r>
          </a:p>
          <a:p>
            <a:pPr algn="just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обзоре литературы излагаются, анализируются, сопоставляются данные, суждения, взгляды различных авторов по конкретной теме и по отдельным вопросам.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300788" y="856983"/>
            <a:ext cx="5700711" cy="5042815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в обзоре очень важно использовать:</a:t>
            </a:r>
            <a:endParaRPr lang="ru-RU" sz="2000" dirty="0">
              <a:solidFill>
                <a:schemeClr val="tx1"/>
              </a:solidFill>
            </a:endParaRPr>
          </a:p>
          <a:p>
            <a:pPr lvl="0"/>
            <a:r>
              <a:rPr lang="ru-RU" sz="2000" dirty="0">
                <a:solidFill>
                  <a:schemeClr val="tx1"/>
                </a:solidFill>
              </a:rPr>
              <a:t>научный стиль изложения фактов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ссылки на первоисточник: квадратные скобки, где будет указан номер из списка литературы в конце работы[2] или указана фамилия первого автора и год издания (И.И. Иванов, 2022)</a:t>
            </a:r>
          </a:p>
          <a:p>
            <a:pPr lvl="0"/>
            <a:r>
              <a:rPr lang="ru-RU" sz="2000" dirty="0">
                <a:solidFill>
                  <a:schemeClr val="tx1"/>
                </a:solidFill>
              </a:rPr>
              <a:t>«слова-связки» для использования текста из первоисточника: «Как было сказано…», «Из ранее изложенного следует…», «В частности, было показано…», «В последние годы было установлено…», «Так было описано у …», «таким образом, есть основания считать, что…», «Таким образом можно предположить…» и т.д.</a:t>
            </a:r>
          </a:p>
          <a:p>
            <a:pPr lvl="0"/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Плагиат не допустим!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649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692812" y="166910"/>
            <a:ext cx="10122951" cy="128089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Оформление методов и результатов исследований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61646" y="1447799"/>
            <a:ext cx="10800129" cy="5155223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solidFill>
                  <a:schemeClr val="tx1"/>
                </a:solidFill>
              </a:rPr>
              <a:t>Материалы и методы исследования </a:t>
            </a:r>
            <a:r>
              <a:rPr lang="ru-RU" sz="2000" dirty="0">
                <a:solidFill>
                  <a:schemeClr val="tx1"/>
                </a:solidFill>
              </a:rPr>
              <a:t>необходимо выделять отдельной главой (обычно, глава 2). В этой главе идет описание тех методик (классических или оригинальных), которые были использованы в работе.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этой главе также дается описание объекта и места исследования.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</a:rPr>
              <a:t>Результаты исследований и их обсуждение </a:t>
            </a:r>
            <a:r>
              <a:rPr lang="ru-RU" sz="2000" dirty="0">
                <a:solidFill>
                  <a:schemeClr val="tx1"/>
                </a:solidFill>
              </a:rPr>
              <a:t>(обычно глава 3) размещают после описания эксперимента. В этой главе идет описание полученных результатов.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Главу разбивают на несколько разделов в зависимости от того, какое количество задач было поставлено. Каждому разделу дают собственное название. В каждом разделе идет описание всех наблюдений, регистрируемых исследователем, и умозаключения по наблюдаемым явлениям.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Для убедительности объяснений используют иллюстративный материал: таблицы, диаграммы, графики, фотографии.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443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388" y="0"/>
            <a:ext cx="11041474" cy="171499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ru-RU" sz="1800" b="1" dirty="0">
                <a:solidFill>
                  <a:srgbClr val="FF0000"/>
                </a:solidFill>
                <a:ea typeface="Times New Roman"/>
                <a:cs typeface="Times New Roman"/>
              </a:rPr>
              <a:t>Требования к конкурсной работе и общие правила </a:t>
            </a:r>
            <a:r>
              <a:rPr lang="ru-RU" sz="18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оформления:</a:t>
            </a: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800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1800" dirty="0">
                <a:latin typeface="Calibri"/>
                <a:ea typeface="Calibri"/>
                <a:cs typeface="Times New Roman"/>
              </a:rPr>
              <a:t/>
            </a:r>
            <a:br>
              <a:rPr lang="ru-RU" sz="1800" dirty="0">
                <a:latin typeface="Calibri"/>
                <a:ea typeface="Calibri"/>
                <a:cs typeface="Times New Roman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756" y="403762"/>
            <a:ext cx="11978244" cy="5533900"/>
          </a:xfrm>
        </p:spPr>
        <p:txBody>
          <a:bodyPr>
            <a:normAutofit fontScale="25000" lnSpcReduction="20000"/>
          </a:bodyPr>
          <a:lstStyle/>
          <a:p>
            <a:r>
              <a:rPr lang="ru-RU" sz="4400" b="1" dirty="0">
                <a:ea typeface="Times New Roman"/>
                <a:cs typeface="Times New Roman"/>
              </a:rPr>
              <a:t>В оформлении и переплете работ не использовать файлы.</a:t>
            </a:r>
            <a:r>
              <a:rPr lang="ru-RU" sz="4400" b="1" dirty="0">
                <a:ea typeface="Calibri"/>
                <a:cs typeface="Times New Roman"/>
              </a:rPr>
              <a:t/>
            </a:r>
            <a:br>
              <a:rPr lang="ru-RU" sz="4400" b="1" dirty="0">
                <a:ea typeface="Calibri"/>
                <a:cs typeface="Times New Roman"/>
              </a:rPr>
            </a:br>
            <a:r>
              <a:rPr lang="ru-RU" sz="4400" b="1" dirty="0">
                <a:ea typeface="Times New Roman"/>
                <a:cs typeface="Times New Roman"/>
              </a:rPr>
              <a:t>Для секций естественно-математического цикла объем работы в пределах 15–20 страниц, включая приложение</a:t>
            </a:r>
            <a:r>
              <a:rPr lang="ru-RU" sz="4400" b="1" dirty="0">
                <a:latin typeface="Times New Roman"/>
                <a:ea typeface="Times New Roman"/>
                <a:cs typeface="Times New Roman"/>
              </a:rPr>
              <a:t>. </a:t>
            </a:r>
            <a:endParaRPr lang="ru-RU" sz="4400" b="1" dirty="0" smtClean="0">
              <a:latin typeface="Times New Roman"/>
              <a:ea typeface="Times New Roman"/>
              <a:cs typeface="Times New Roman"/>
            </a:endParaRPr>
          </a:p>
          <a:p>
            <a:r>
              <a:rPr lang="ru-RU" sz="4400" b="1" dirty="0"/>
              <a:t>Исследовательская работа печатается с использованием компьютера и принтера на одной стороне листа белой бумаги формата А4 (210×297 мм). </a:t>
            </a:r>
          </a:p>
          <a:p>
            <a:r>
              <a:rPr lang="ru-RU" sz="4400" b="1" dirty="0"/>
              <a:t>Набор текста конкурсной работы выполняется с использованием текстового редактора </a:t>
            </a:r>
            <a:r>
              <a:rPr lang="ru-RU" sz="4400" b="1" dirty="0" err="1"/>
              <a:t>Microsoft</a:t>
            </a:r>
            <a:r>
              <a:rPr lang="ru-RU" sz="4400" b="1" dirty="0"/>
              <a:t> </a:t>
            </a:r>
            <a:r>
              <a:rPr lang="ru-RU" sz="4400" b="1" dirty="0" err="1"/>
              <a:t>Word</a:t>
            </a:r>
            <a:r>
              <a:rPr lang="ru-RU" sz="4400" b="1" dirty="0"/>
              <a:t>. Устанавливаются следующие размеры полей: левое – 3 см, правое – 1,5 см, верхнее и нижнее – 2 см. Шрифт – </a:t>
            </a:r>
            <a:r>
              <a:rPr lang="ru-RU" sz="4400" b="1" dirty="0" err="1"/>
              <a:t>Times</a:t>
            </a:r>
            <a:r>
              <a:rPr lang="ru-RU" sz="4400" b="1" dirty="0"/>
              <a:t> </a:t>
            </a:r>
            <a:r>
              <a:rPr lang="ru-RU" sz="4400" b="1" dirty="0" err="1"/>
              <a:t>New</a:t>
            </a:r>
            <a:r>
              <a:rPr lang="ru-RU" sz="4400" b="1" dirty="0"/>
              <a:t> </a:t>
            </a:r>
            <a:r>
              <a:rPr lang="ru-RU" sz="4400" b="1" dirty="0" err="1"/>
              <a:t>Roman</a:t>
            </a:r>
            <a:r>
              <a:rPr lang="ru-RU" sz="4400" b="1" dirty="0"/>
              <a:t>, размером 14 п., междустрочный интервал – множитель 1,2 п., выравнивание по ширине, абзацный отступ 1,25 см. </a:t>
            </a:r>
          </a:p>
          <a:p>
            <a:r>
              <a:rPr lang="ru-RU" sz="4400" b="1" dirty="0"/>
              <a:t>Страницы работы нумеруются арабскими цифрами. </a:t>
            </a:r>
            <a:r>
              <a:rPr lang="ru-RU" sz="4400" b="1" dirty="0" smtClean="0"/>
              <a:t>На </a:t>
            </a:r>
            <a:r>
              <a:rPr lang="ru-RU" sz="4400" b="1" dirty="0"/>
              <a:t>титульном листе номер страницы не ставят, на последующих листах номер проставляют внизу страницы по центру нижнего поля без точки в конце. </a:t>
            </a:r>
            <a:endParaRPr lang="ru-RU" sz="4400" b="1" dirty="0" smtClean="0"/>
          </a:p>
          <a:p>
            <a:r>
              <a:rPr lang="ru-RU" sz="4400" b="1" dirty="0"/>
              <a:t>Содержание конкурсной работы размещают на втором листе </a:t>
            </a:r>
            <a:r>
              <a:rPr lang="ru-RU" sz="4400" b="1" dirty="0" smtClean="0"/>
              <a:t>и</a:t>
            </a:r>
            <a:r>
              <a:rPr lang="ru-RU" sz="4400" b="1" dirty="0"/>
              <a:t>, при необходимости, продолжают на следующих листах. </a:t>
            </a:r>
          </a:p>
          <a:p>
            <a:r>
              <a:rPr lang="ru-RU" sz="4400" b="1" dirty="0"/>
              <a:t>В содержании перечисляются разделы (главы), подразделы (параграфы) и, если имеются, приложения с указанием их обозначений, наименований и номера страниц, на которых они помещены. </a:t>
            </a:r>
          </a:p>
          <a:p>
            <a:r>
              <a:rPr lang="ru-RU" sz="4400" b="1" dirty="0"/>
              <a:t>Заголовки разделов (глав) и подразделов (параграфов) должны четко и кратко отражать их содержание. </a:t>
            </a:r>
          </a:p>
          <a:p>
            <a:r>
              <a:rPr lang="ru-RU" sz="4400" b="1" dirty="0"/>
              <a:t>Нумерация разделов (глав), подразделов (параграфов), рисунков, таблиц, формул дается арабскими цифрами без знака «№». </a:t>
            </a:r>
          </a:p>
          <a:p>
            <a:r>
              <a:rPr lang="ru-RU" sz="4400" b="1" dirty="0"/>
              <a:t>Номер подраздела (параграфа) включает номер раздела (главы) </a:t>
            </a:r>
            <a:br>
              <a:rPr lang="ru-RU" sz="4400" b="1" dirty="0"/>
            </a:br>
            <a:r>
              <a:rPr lang="ru-RU" sz="4400" b="1" dirty="0"/>
              <a:t>и порядковый номер подраздела, разделенных точкой. В конце номера раздела (главы), подраздела (параграфа) ставится точка. </a:t>
            </a:r>
          </a:p>
          <a:p>
            <a:r>
              <a:rPr lang="ru-RU" sz="4400" b="1" dirty="0"/>
              <a:t>Заголовки разделов (глав) печатаются без абзацного отступа, без переноса, прописными буквами по центру страницы, полужирным шрифтом без точки в конце. </a:t>
            </a:r>
          </a:p>
          <a:p>
            <a:r>
              <a:rPr lang="ru-RU" sz="4400" b="1" dirty="0"/>
              <a:t>Заголовки подразделов (параграфов) печатаются без абзацного отступа, без переноса, строчными буквами (кроме первой прописной) по центру страницы, полужирным шрифтом без точки в конце. </a:t>
            </a:r>
          </a:p>
          <a:p>
            <a:r>
              <a:rPr lang="ru-RU" sz="4400" b="1" dirty="0"/>
              <a:t>Каждую структурную часть конкурсной работы следует начинать с нового листа. </a:t>
            </a:r>
          </a:p>
          <a:p>
            <a:r>
              <a:rPr lang="ru-RU" sz="4400" b="1" dirty="0"/>
              <a:t>Перечисления выделяют в тексте абзацными </a:t>
            </a:r>
            <a:r>
              <a:rPr lang="ru-RU" sz="4400" b="1" dirty="0" smtClean="0"/>
              <a:t>отступами</a:t>
            </a:r>
          </a:p>
          <a:p>
            <a:r>
              <a:rPr lang="ru-RU" sz="4400" b="1" dirty="0"/>
              <a:t>Таблицы и графические объекты следует располагать в работе непосредственно на странице с текстом после абзаца, </a:t>
            </a:r>
            <a:br>
              <a:rPr lang="ru-RU" sz="4400" b="1" dirty="0"/>
            </a:br>
            <a:r>
              <a:rPr lang="ru-RU" sz="4400" b="1" dirty="0"/>
              <a:t>в котором они упоминаются впервые, или отдельно на следующей странице. Они должны быть расположены так, чтобы их было удобно рассматривать без поворота или с поворотом по часовой стрелке. </a:t>
            </a:r>
          </a:p>
          <a:p>
            <a:r>
              <a:rPr lang="ru-RU" sz="4400" b="1" dirty="0"/>
              <a:t>Таблицы и графические объекты обозначают соответственно словами «таблица» и «рисунок» и нумеруют последовательно </a:t>
            </a:r>
            <a:br>
              <a:rPr lang="ru-RU" sz="4400" b="1" dirty="0"/>
            </a:br>
            <a:r>
              <a:rPr lang="ru-RU" sz="4400" b="1" dirty="0"/>
              <a:t>в пределах каждого раздела (главы). На все таблицы и графические объекты должны быть ссылки в тексте конкурсной работы. Слово «таблица» и «рисунок» в подписях к графическому объекту, таблице</a:t>
            </a:r>
            <a:br>
              <a:rPr lang="ru-RU" sz="4400" b="1" dirty="0"/>
            </a:br>
            <a:r>
              <a:rPr lang="ru-RU" sz="4400" b="1" dirty="0"/>
              <a:t>и в ссылках на них не сокращают. Подпись к графическому объекту, таблице и содержание таблицы выполняется 12 размером шрифта.</a:t>
            </a:r>
          </a:p>
          <a:p>
            <a:r>
              <a:rPr lang="ru-RU" sz="4400" b="1" dirty="0"/>
              <a:t>Ссылки на литературу оформляются в квадратных скобках в конце предложения. </a:t>
            </a:r>
          </a:p>
          <a:p>
            <a:r>
              <a:rPr lang="ru-RU" sz="4400" b="1" dirty="0"/>
              <a:t>При необходимости конкурсная работа может содержать приложения. Приложения располагаются в конце работы. Каждое приложение следует начинать с нового листа с указанием в правом верхнем углу слова «Приложение», </a:t>
            </a:r>
            <a:r>
              <a:rPr lang="ru-RU" sz="4400" b="1" dirty="0">
                <a:latin typeface="Calibri"/>
                <a:ea typeface="Calibri"/>
                <a:cs typeface="Times New Roman"/>
              </a:rPr>
              <a:t/>
            </a:r>
            <a:br>
              <a:rPr lang="ru-RU" sz="4400" b="1" dirty="0">
                <a:latin typeface="Calibri"/>
                <a:ea typeface="Calibri"/>
                <a:cs typeface="Times New Roman"/>
              </a:rPr>
            </a:br>
            <a:endParaRPr lang="ru-RU" sz="4400" b="1" dirty="0"/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462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1639" y="238348"/>
            <a:ext cx="10520361" cy="504603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графическим материалам: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8764" y="962025"/>
            <a:ext cx="9715500" cy="3777622"/>
          </a:xfrm>
        </p:spPr>
        <p:txBody>
          <a:bodyPr>
            <a:noAutofit/>
          </a:bodyPr>
          <a:lstStyle/>
          <a:p>
            <a:pPr lvl="0" algn="just"/>
            <a:r>
              <a:rPr lang="ru-RU" sz="2000" dirty="0">
                <a:solidFill>
                  <a:schemeClr val="tx1"/>
                </a:solidFill>
              </a:rPr>
              <a:t>всем таблицам, рисункам, графикам, диаграммам и фотографиям присваивается порядковый номер, причем нумерация всех идет отдельно</a:t>
            </a:r>
          </a:p>
          <a:p>
            <a:pPr lvl="0" algn="just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подпись должна быть четкой, краткой, полно и точно отражать содержание таблицы или рисунка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41667" t="32440" r="23725" b="30342"/>
          <a:stretch/>
        </p:blipFill>
        <p:spPr>
          <a:xfrm>
            <a:off x="6331473" y="2850836"/>
            <a:ext cx="5505074" cy="33301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86961" y="3318670"/>
            <a:ext cx="49236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/>
              <a:t>Таблицы</a:t>
            </a:r>
            <a:r>
              <a:rPr lang="ru-RU" dirty="0"/>
              <a:t> нумеруются и подписываются сверху, выравнивание по центру таблицы, между названием и рамкой таблицы оставляют свободную строку, название строк и основных граф пишут с прописной буквы, название подчиненных – со строчной. </a:t>
            </a:r>
            <a:r>
              <a:rPr lang="ru-RU" i="1" dirty="0"/>
              <a:t>Таблица 1. … </a:t>
            </a:r>
            <a:r>
              <a:rPr lang="ru-RU" dirty="0"/>
              <a:t>Таблицу размещают в тексте после абзаца, в котором встречается первая ссылка на него;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664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97977" y="1865767"/>
            <a:ext cx="495886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Формулы и уравнения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выделяют из текста и располагают на отдельных строках по центру строки. Пояснения значений символов и числовых коэффициентов приводят непосредственно под формулой в той же последовательности, в какой они даны в формуле. Значение каждого символа и коэффициента следует давать с новой строки, первую строку начинают со слово «где».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l="41814" t="33399" r="23334" b="19281"/>
          <a:stretch/>
        </p:blipFill>
        <p:spPr>
          <a:xfrm>
            <a:off x="6873224" y="1453660"/>
            <a:ext cx="5189821" cy="3963534"/>
          </a:xfrm>
          <a:prstGeom prst="rect">
            <a:avLst/>
          </a:prstGeo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325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1639" y="238348"/>
            <a:ext cx="10520361" cy="504603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графическим материалам: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8763" y="962025"/>
            <a:ext cx="9972675" cy="377762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</a:rPr>
              <a:t>Анализируя таблицу или рисунок в тексте, не следует повторять их название или пересказывать содержание.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Пояснения каждой формы иллюстрации заканчиваются обобщением, из которого видно значение полученных результатов для решения поставленных в работе целей и задач.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не следует приводить один и тот же материал дважды – в виде таблицы и виде рисунка.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обсуждении таблиц и рисунков в тексте обязательно должны быть ссылки на них: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«(Рис.2)»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или «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…как показано в таблице 1».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958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2244436" y="228600"/>
            <a:ext cx="8906494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Garamond"/>
              <a:buNone/>
            </a:pPr>
            <a:r>
              <a:rPr lang="en-US" sz="2500" b="1" i="0" u="none" strike="noStrike" cap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/>
            </a:r>
            <a:br>
              <a:rPr lang="en-US" sz="2500" b="1" i="0" u="none" strike="noStrike" cap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</a:br>
            <a:r>
              <a:rPr lang="en-US" sz="2500" b="1" i="0" u="none" strike="noStrike" cap="none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    </a:t>
            </a:r>
            <a:r>
              <a:rPr lang="en-US" sz="28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Под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исследовательской</a:t>
            </a:r>
            <a:r>
              <a:rPr lang="en-US" sz="2800" b="1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деятельностью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понимается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деятельность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связанная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с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решением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творческой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исследовательской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задачи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с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заранее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sng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неизвестным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решением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предполагающая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наличие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основных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этапов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характерных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для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исследования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в 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научной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сфере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.</a:t>
            </a:r>
            <a:r>
              <a:rPr lang="ru-RU" sz="2800" b="0" i="0" u="none" strike="noStrike" cap="none" dirty="0" smtClean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ru-RU" sz="2800" b="0" i="0" u="none" strike="noStrike" cap="none" dirty="0" smtClean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</a:b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</a:b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         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Учебно-исследовательская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деятельность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направлена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на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обучение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учащихся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развитие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у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них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исследовательского</a:t>
            </a:r>
            <a:r>
              <a:rPr lang="en-US" sz="2800" b="1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типа</a:t>
            </a:r>
            <a:r>
              <a:rPr lang="en-US" sz="2800" b="1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мышления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при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подходе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к </a:t>
            </a:r>
            <a:r>
              <a:rPr lang="en-US" sz="2800" b="0" i="0" u="sng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любой</a:t>
            </a:r>
            <a:r>
              <a:rPr lang="en-US" sz="2800" b="0" i="0" u="sng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sng" strike="noStrike" cap="none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работе</a:t>
            </a:r>
            <a:r>
              <a:rPr lang="en-US" sz="2800" b="0" i="0" u="sng" strike="noStrike" cap="none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.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551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2138" y="124047"/>
            <a:ext cx="10329862" cy="128089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формулирования выводов (заключения)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3336" y="1404936"/>
            <a:ext cx="10888663" cy="5171709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</a:rPr>
              <a:t>Выводы </a:t>
            </a:r>
            <a:r>
              <a:rPr lang="ru-RU" sz="2400" dirty="0">
                <a:solidFill>
                  <a:schemeClr val="tx1"/>
                </a:solidFill>
              </a:rPr>
              <a:t>– это краткий итог исследовательской работы, он должен четко отражать смысл и суть выполненного эксперимента. Выводы формулируются точно, кратко, лаконично, они не должны содержать фрагменты описания работы.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выводах не должно существовать данных, не имеющихся в исследовательской работе, они должны быть основаны на собственном эксперименте.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Выводы должны быть понятны без чтения основного текста работы.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пунктов должно соответствовать количеству поставленных задач, выводы показывают, насколько были реализованы поставленные задачи, достигнута цель и подтвердилась ли гипотеза, выдвинутая в начале исследования.</a:t>
            </a: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648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0225" y="295498"/>
            <a:ext cx="9704387" cy="128089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информационных источников или список литературы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6138" y="1576388"/>
            <a:ext cx="11087100" cy="5281612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помещается в конце работы на отдельном листе и составляется в алфавитном порядке фамилий первых авторов и (или) заглавий, или в порядке цитирования и упоминания в тексте, либо в хронологическом порядке.</a:t>
            </a:r>
          </a:p>
          <a:p>
            <a:pPr marL="0" lvl="0" indent="0" algn="just">
              <a:buNone/>
            </a:pPr>
            <a:r>
              <a:rPr lang="ru-RU" b="1" i="1" dirty="0">
                <a:solidFill>
                  <a:schemeClr val="tx1"/>
                </a:solidFill>
              </a:rPr>
              <a:t>Примеры оформления: </a:t>
            </a:r>
          </a:p>
          <a:p>
            <a:pPr lvl="0" algn="just"/>
            <a:r>
              <a:rPr lang="ru-RU" dirty="0">
                <a:solidFill>
                  <a:schemeClr val="tx1"/>
                </a:solidFill>
              </a:rPr>
              <a:t>1. </a:t>
            </a:r>
            <a:r>
              <a:rPr lang="ru-RU" i="1" dirty="0">
                <a:solidFill>
                  <a:schemeClr val="tx1"/>
                </a:solidFill>
              </a:rPr>
              <a:t>Петров, В.И. </a:t>
            </a:r>
            <a:r>
              <a:rPr lang="ru-RU" dirty="0">
                <a:solidFill>
                  <a:schemeClr val="tx1"/>
                </a:solidFill>
              </a:rPr>
              <a:t>Анализ компонентного состава </a:t>
            </a:r>
            <a:r>
              <a:rPr lang="ru-RU" dirty="0" err="1">
                <a:solidFill>
                  <a:schemeClr val="tx1"/>
                </a:solidFill>
              </a:rPr>
              <a:t>флавоноидов</a:t>
            </a:r>
            <a:r>
              <a:rPr lang="ru-RU" dirty="0">
                <a:solidFill>
                  <a:schemeClr val="tx1"/>
                </a:solidFill>
              </a:rPr>
              <a:t> лекарственных растений коллекции Центрального ботанического сада НАН Беларуси / В. И. Иванов, О. С. </a:t>
            </a:r>
            <a:r>
              <a:rPr lang="ru-RU" dirty="0" err="1">
                <a:solidFill>
                  <a:schemeClr val="tx1"/>
                </a:solidFill>
              </a:rPr>
              <a:t>Игнатовец</a:t>
            </a:r>
            <a:r>
              <a:rPr lang="ru-RU" dirty="0">
                <a:solidFill>
                  <a:schemeClr val="tx1"/>
                </a:solidFill>
              </a:rPr>
              <a:t>. – 67-я научно-техническая конференция учащихся, студентов и магистрантов: сб. нач. Работ: в 4-х ч. – Минск: БГТУ, 2016. – Ч. 2. – С. 32-35.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2. </a:t>
            </a:r>
            <a:r>
              <a:rPr lang="ru-RU" i="1" dirty="0" err="1">
                <a:solidFill>
                  <a:schemeClr val="tx1"/>
                </a:solidFill>
              </a:rPr>
              <a:t>Железнякова</a:t>
            </a:r>
            <a:r>
              <a:rPr lang="ru-RU" i="1" dirty="0">
                <a:solidFill>
                  <a:schemeClr val="tx1"/>
                </a:solidFill>
              </a:rPr>
              <a:t>, Т.М. </a:t>
            </a:r>
            <a:r>
              <a:rPr lang="ru-RU" dirty="0">
                <a:solidFill>
                  <a:schemeClr val="tx1"/>
                </a:solidFill>
              </a:rPr>
              <a:t> О формировании исследовательских компетенций у школьников 7 классов [Электронный ресурс]. Международный научно-исследовательский журнал.2014, Выпуск Январь 2014, Педагогические науки </a:t>
            </a:r>
            <a:r>
              <a:rPr lang="en-US" u="sng" dirty="0">
                <a:solidFill>
                  <a:schemeClr val="tx1"/>
                </a:solidFill>
                <a:hlinkClick r:id="rId2"/>
              </a:rPr>
              <a:t>https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://</a:t>
            </a:r>
            <a:r>
              <a:rPr lang="en-US" u="sng" dirty="0">
                <a:solidFill>
                  <a:schemeClr val="tx1"/>
                </a:solidFill>
                <a:hlinkClick r:id="rId2"/>
              </a:rPr>
              <a:t>research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u="sng" dirty="0">
                <a:solidFill>
                  <a:schemeClr val="tx1"/>
                </a:solidFill>
                <a:hlinkClick r:id="rId2"/>
              </a:rPr>
              <a:t>journal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.</a:t>
            </a:r>
            <a:r>
              <a:rPr lang="en-US" u="sng" dirty="0">
                <a:solidFill>
                  <a:schemeClr val="tx1"/>
                </a:solidFill>
                <a:hlinkClick r:id="rId2"/>
              </a:rPr>
              <a:t>org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/</a:t>
            </a:r>
            <a:r>
              <a:rPr lang="en-US" u="sng" dirty="0">
                <a:solidFill>
                  <a:schemeClr val="tx1"/>
                </a:solidFill>
                <a:hlinkClick r:id="rId2"/>
              </a:rPr>
              <a:t>pedagogy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/</a:t>
            </a:r>
            <a:r>
              <a:rPr lang="en-US" u="sng" dirty="0">
                <a:solidFill>
                  <a:schemeClr val="tx1"/>
                </a:solidFill>
                <a:hlinkClick r:id="rId2"/>
              </a:rPr>
              <a:t>o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u="sng" dirty="0" err="1">
                <a:solidFill>
                  <a:schemeClr val="tx1"/>
                </a:solidFill>
                <a:hlinkClick r:id="rId2"/>
              </a:rPr>
              <a:t>formirovanii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u="sng" dirty="0" err="1">
                <a:solidFill>
                  <a:schemeClr val="tx1"/>
                </a:solidFill>
                <a:hlinkClick r:id="rId2"/>
              </a:rPr>
              <a:t>issledovatelskix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u="sng" dirty="0" err="1">
                <a:solidFill>
                  <a:schemeClr val="tx1"/>
                </a:solidFill>
                <a:hlinkClick r:id="rId2"/>
              </a:rPr>
              <a:t>kompetencij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u="sng" dirty="0">
                <a:solidFill>
                  <a:schemeClr val="tx1"/>
                </a:solidFill>
                <a:hlinkClick r:id="rId2"/>
              </a:rPr>
              <a:t>u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u="sng" dirty="0" err="1">
                <a:solidFill>
                  <a:schemeClr val="tx1"/>
                </a:solidFill>
                <a:hlinkClick r:id="rId2"/>
              </a:rPr>
              <a:t>shkolnikov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-7-</a:t>
            </a:r>
            <a:r>
              <a:rPr lang="en-US" u="sng" dirty="0" err="1">
                <a:solidFill>
                  <a:schemeClr val="tx1"/>
                </a:solidFill>
                <a:hlinkClick r:id="rId2"/>
              </a:rPr>
              <a:t>klassov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/</a:t>
            </a:r>
            <a:r>
              <a:rPr lang="ru-RU" dirty="0">
                <a:solidFill>
                  <a:schemeClr val="tx1"/>
                </a:solidFill>
              </a:rPr>
              <a:t> - Режим доступа 14.03.2021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3. Методы изучения биологических свойств возбудителя сибирской язвы : учебно-методическое пособие / Л. И. Маринин [и др.]. – М: ЗАО МП «Гигиена», 2009.203 с.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824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747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Приложение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254" y="1376361"/>
            <a:ext cx="11262946" cy="5332169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>
                <a:solidFill>
                  <a:schemeClr val="tx1"/>
                </a:solidFill>
              </a:rPr>
              <a:t>Приложения </a:t>
            </a:r>
            <a:r>
              <a:rPr lang="ru-RU" sz="2200" dirty="0">
                <a:solidFill>
                  <a:schemeClr val="tx1"/>
                </a:solidFill>
              </a:rPr>
              <a:t>в работе можно использовать в случае, если весь иллюстративный материал не был размещен в самом тексте, к примеру, это привело бы к перегрузке основной части, но познакомиться с ними необходимо. 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Каждое приложение начинается с новой страницы. Приложение должно иметь содержательный заголовок. Если в работе имеется более одного приложения, то их обозначают заглавными буквами русского алфавита, начиная с А. Например: ПРИЛОЖЕНИЕ А, ПРИЛОЖЕНИЕ Б. 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В приложении размещаются таблицы первичных и вторичных данных, фотографии, раскрывающие этапы проведения исследования, оборудование и т. д. 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рисунок и таблица подписываются по всем правилам и в тексте обязательно на эти приложения должны быть ссылки: </a:t>
            </a:r>
            <a:r>
              <a:rPr lang="ru-RU" sz="2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(Приложение. Рис. 1.7</a:t>
            </a: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en-US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ru-RU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865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0000" y="309785"/>
            <a:ext cx="8911687" cy="66176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Рекомендации к защите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0536" y="1247775"/>
            <a:ext cx="9340851" cy="2924175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</a:rPr>
              <a:t>Неотъемлемой и важной частью работы является презентация своих достижений. Исследование необходимо представить и защитить, ответив на вопросы слушателей и оппонентов. А для этого требуется отличное знание материала, свободное владение речью, системность, логичность и достаточно высокая скорость мышления.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Выступление, как правило, должно составлять не более 7 минут от общей защиты проекта. Еще 5-7 минут на ответы жюри и слушателей. Следовательно, выступление должно быть аргументированным и избавленным от ненужной информации.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035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0000" y="309785"/>
            <a:ext cx="8911687" cy="66176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Примерный план выступления:</a:t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417" y="1119187"/>
            <a:ext cx="9340851" cy="5404705"/>
          </a:xfrm>
        </p:spPr>
        <p:txBody>
          <a:bodyPr>
            <a:noAutofit/>
          </a:bodyPr>
          <a:lstStyle/>
          <a:p>
            <a:pPr lvl="0"/>
            <a:r>
              <a:rPr lang="ru-RU" sz="2400" dirty="0">
                <a:solidFill>
                  <a:schemeClr val="tx1"/>
                </a:solidFill>
              </a:rPr>
              <a:t>Тема</a:t>
            </a:r>
          </a:p>
          <a:p>
            <a:pPr lvl="0"/>
            <a:r>
              <a:rPr lang="ru-RU" sz="2400" dirty="0">
                <a:solidFill>
                  <a:schemeClr val="tx1"/>
                </a:solidFill>
              </a:rPr>
              <a:t>Актуальность и новизна</a:t>
            </a:r>
          </a:p>
          <a:p>
            <a:pPr lvl="0"/>
            <a:r>
              <a:rPr lang="ru-RU" sz="2400" dirty="0">
                <a:solidFill>
                  <a:schemeClr val="tx1"/>
                </a:solidFill>
              </a:rPr>
              <a:t>Цель и задачи</a:t>
            </a:r>
          </a:p>
          <a:p>
            <a:pPr lvl="0"/>
            <a:r>
              <a:rPr lang="ru-RU" sz="2400" dirty="0">
                <a:solidFill>
                  <a:schemeClr val="tx1"/>
                </a:solidFill>
              </a:rPr>
              <a:t>Объекты исследования, материалы и оборудование</a:t>
            </a:r>
          </a:p>
          <a:p>
            <a:pPr lvl="0"/>
            <a:r>
              <a:rPr lang="ru-RU" sz="2400" dirty="0">
                <a:solidFill>
                  <a:schemeClr val="tx1"/>
                </a:solidFill>
              </a:rPr>
              <a:t>Место проведения исследований</a:t>
            </a:r>
          </a:p>
          <a:p>
            <a:pPr lvl="0"/>
            <a:r>
              <a:rPr lang="ru-RU" sz="2400" dirty="0">
                <a:solidFill>
                  <a:schemeClr val="tx1"/>
                </a:solidFill>
              </a:rPr>
              <a:t>Методика выполнения исследований</a:t>
            </a:r>
          </a:p>
          <a:p>
            <a:pPr lvl="0"/>
            <a:r>
              <a:rPr lang="ru-RU" sz="2400" dirty="0">
                <a:solidFill>
                  <a:schemeClr val="tx1"/>
                </a:solidFill>
              </a:rPr>
              <a:t>Результаты и выводы</a:t>
            </a:r>
          </a:p>
          <a:p>
            <a:pPr lvl="0"/>
            <a:r>
              <a:rPr lang="ru-RU" sz="2400" dirty="0">
                <a:solidFill>
                  <a:schemeClr val="tx1"/>
                </a:solidFill>
              </a:rPr>
              <a:t>Практические рекомендации, публикации автора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Планы на будущее (продолжение исследований, расширение темы, углубление и т.д.)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039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0000" y="309785"/>
            <a:ext cx="8911687" cy="66176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Слайды могут быть примерно такими: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2975" y="1119187"/>
            <a:ext cx="11015663" cy="2924175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Слайд 1. Тема, автор (авторы), учреждение образования, руководители, консультанты с их регалиями и местом работы.</a:t>
            </a:r>
          </a:p>
          <a:p>
            <a:r>
              <a:rPr lang="ru-RU" sz="2000" dirty="0">
                <a:solidFill>
                  <a:schemeClr val="tx1"/>
                </a:solidFill>
              </a:rPr>
              <a:t>Слайд 2. Актуальность.</a:t>
            </a:r>
          </a:p>
          <a:p>
            <a:r>
              <a:rPr lang="ru-RU" sz="2000" dirty="0">
                <a:solidFill>
                  <a:schemeClr val="tx1"/>
                </a:solidFill>
              </a:rPr>
              <a:t>Слайд 3. Цель.</a:t>
            </a:r>
          </a:p>
          <a:p>
            <a:r>
              <a:rPr lang="ru-RU" sz="2000" dirty="0">
                <a:solidFill>
                  <a:schemeClr val="tx1"/>
                </a:solidFill>
              </a:rPr>
              <a:t>Слайд 4. Задачи.</a:t>
            </a:r>
          </a:p>
          <a:p>
            <a:r>
              <a:rPr lang="ru-RU" sz="2000" dirty="0">
                <a:solidFill>
                  <a:schemeClr val="tx1"/>
                </a:solidFill>
              </a:rPr>
              <a:t>Слайд 5. Объект исследования.</a:t>
            </a:r>
          </a:p>
          <a:p>
            <a:r>
              <a:rPr lang="ru-RU" sz="2000" dirty="0">
                <a:solidFill>
                  <a:schemeClr val="tx1"/>
                </a:solidFill>
              </a:rPr>
              <a:t>Слайд 6. Материалы и оборудование.</a:t>
            </a:r>
          </a:p>
          <a:p>
            <a:r>
              <a:rPr lang="ru-RU" sz="2000" dirty="0">
                <a:solidFill>
                  <a:schemeClr val="tx1"/>
                </a:solidFill>
              </a:rPr>
              <a:t>Слайд 7. Методика, используемая для эксперимента.</a:t>
            </a:r>
          </a:p>
          <a:p>
            <a:r>
              <a:rPr lang="ru-RU" sz="2000" dirty="0">
                <a:solidFill>
                  <a:schemeClr val="tx1"/>
                </a:solidFill>
              </a:rPr>
              <a:t>Слайд 8-13. Результаты поэтапного исследования (согласно разделам), здесь на слайд помещаются формулы, таблицы, схемы, диаграммы, фотографии, которые более полно могут раскрыть проведенную работу.</a:t>
            </a:r>
          </a:p>
          <a:p>
            <a:r>
              <a:rPr lang="ru-RU" sz="2000" dirty="0">
                <a:solidFill>
                  <a:schemeClr val="tx1"/>
                </a:solidFill>
              </a:rPr>
              <a:t>Слайд 13. Выводы.</a:t>
            </a:r>
          </a:p>
          <a:p>
            <a:r>
              <a:rPr lang="ru-RU" sz="2000" dirty="0">
                <a:solidFill>
                  <a:schemeClr val="tx1"/>
                </a:solidFill>
              </a:rPr>
              <a:t>Слайд 14. Практические рекомендации, публикации автора.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39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598" y="224060"/>
            <a:ext cx="8911687" cy="67605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презентации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3531" y="1119187"/>
            <a:ext cx="10865091" cy="5475044"/>
          </a:xfrm>
        </p:spPr>
        <p:txBody>
          <a:bodyPr>
            <a:noAutofit/>
          </a:bodyPr>
          <a:lstStyle/>
          <a:p>
            <a:pPr lvl="0"/>
            <a:r>
              <a:rPr lang="ru-RU" sz="2000" dirty="0">
                <a:solidFill>
                  <a:schemeClr val="tx1"/>
                </a:solidFill>
              </a:rPr>
              <a:t>Не использовать анимацию: выпрыгивание текста, картинок, фотографий и др. отвлекающих моментов.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использовать яркий фон, который будет доминировать над текстом, рисунками, диаграммами.</a:t>
            </a:r>
          </a:p>
          <a:p>
            <a:pPr lvl="0"/>
            <a:r>
              <a:rPr lang="ru-RU" sz="2000" dirty="0">
                <a:solidFill>
                  <a:schemeClr val="tx1"/>
                </a:solidFill>
              </a:rPr>
              <a:t>Надписи должны быть достаточно крупными, четкими и яркими, самое важное можно выделить жирным шрифтом или курсивом.</a:t>
            </a:r>
          </a:p>
          <a:p>
            <a:pPr lvl="0"/>
            <a:r>
              <a:rPr lang="ru-RU" sz="2000" dirty="0">
                <a:solidFill>
                  <a:schemeClr val="tx1"/>
                </a:solidFill>
              </a:rPr>
              <a:t>Графики и диаграммы должны быть подписаны. Шрифт надписей должен быть четко видимый и читаемый.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Таблица должна быть только со средними значениями и содержать достаточно крупные цифры. Таблиц не должно быть много.</a:t>
            </a:r>
          </a:p>
          <a:p>
            <a:pPr lvl="0"/>
            <a:r>
              <a:rPr lang="ru-RU" sz="2000" dirty="0">
                <a:solidFill>
                  <a:schemeClr val="tx1"/>
                </a:solidFill>
              </a:rPr>
              <a:t>Каждый слайд должен быть пронумерован.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слайд должен быть использован докладчиком.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562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9429" y="244100"/>
            <a:ext cx="9462056" cy="1280890"/>
          </a:xfrm>
        </p:spPr>
        <p:txBody>
          <a:bodyPr>
            <a:noAutofit/>
          </a:bodyPr>
          <a:lstStyle/>
          <a:p>
            <a:pPr algn="ctr"/>
            <a:r>
              <a:rPr lang="en-US" b="1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При</a:t>
            </a:r>
            <a:r>
              <a:rPr lang="en-US" b="1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организации</a:t>
            </a:r>
            <a:r>
              <a:rPr lang="en-US" b="1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исследовательской</a:t>
            </a:r>
            <a:r>
              <a:rPr lang="en-US" b="1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деятельности</a:t>
            </a:r>
            <a:r>
              <a:rPr lang="en-US" b="1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кардинально</a:t>
            </a:r>
            <a:r>
              <a:rPr lang="en-US" b="1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меняется</a:t>
            </a:r>
            <a:r>
              <a:rPr lang="en-US" b="1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функция</a:t>
            </a:r>
            <a:r>
              <a:rPr lang="en-US" b="1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педагога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2530" y="2133599"/>
            <a:ext cx="10412082" cy="4457205"/>
          </a:xfrm>
        </p:spPr>
        <p:txBody>
          <a:bodyPr>
            <a:normAutofit/>
          </a:bodyPr>
          <a:lstStyle/>
          <a:p>
            <a:pPr lvl="5">
              <a:spcBef>
                <a:spcPts val="0"/>
              </a:spcBef>
              <a:buSzPts val="1690"/>
            </a:pPr>
            <a:r>
              <a:rPr lang="ru-RU" sz="2400" b="1" dirty="0" smtClean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Учитель</a:t>
            </a:r>
            <a:r>
              <a:rPr lang="ru-RU" sz="2400" dirty="0" smtClean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не источник информации</a:t>
            </a:r>
            <a:endParaRPr lang="ru-RU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520"/>
              </a:spcBef>
              <a:buSzPts val="1690"/>
            </a:pPr>
            <a:r>
              <a:rPr lang="ru-RU" sz="2400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Учитель организатор познавательной деятельности учеников</a:t>
            </a:r>
            <a:endParaRPr lang="ru-RU" sz="2400" dirty="0">
              <a:solidFill>
                <a:schemeClr val="tx1"/>
              </a:solidFill>
              <a:latin typeface="+mj-lt"/>
            </a:endParaRPr>
          </a:p>
          <a:p>
            <a:pPr lvl="0">
              <a:spcBef>
                <a:spcPts val="520"/>
              </a:spcBef>
              <a:buSzPts val="1690"/>
              <a:buFont typeface="Noto Sans Symbols"/>
              <a:buChar char="■"/>
            </a:pPr>
            <a:r>
              <a:rPr lang="ru-RU" sz="2400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Главная роль учителя – управление процессом обучения, воспитания и развития личности ученика</a:t>
            </a:r>
            <a:endParaRPr lang="ru-RU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520"/>
              </a:spcBef>
              <a:buSzPts val="1690"/>
            </a:pPr>
            <a:r>
              <a:rPr lang="ru-RU" sz="2400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Сущность исследовательского подхода в обучении заключается в самостоятельной поисковой деятельности учеников: теоретической и практической. </a:t>
            </a:r>
            <a:endParaRPr lang="ru-RU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520"/>
              </a:spcBef>
              <a:buSzPts val="1690"/>
            </a:pPr>
            <a:r>
              <a:rPr lang="ru-RU" sz="2400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Деятельность учащихся - самостоятельный поиск новых знаний</a:t>
            </a:r>
            <a:endParaRPr lang="ru-RU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520"/>
              </a:spcBef>
              <a:buSzPts val="1690"/>
            </a:pPr>
            <a:r>
              <a:rPr lang="ru-RU" sz="2400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Деятельность учителя- подбор заданий для управления деятельностью учащихся.</a:t>
            </a:r>
            <a:endParaRPr lang="ru-RU" sz="2400" dirty="0">
              <a:solidFill>
                <a:schemeClr val="tx1"/>
              </a:solidFill>
              <a:latin typeface="+mj-lt"/>
            </a:endParaRPr>
          </a:p>
          <a:p>
            <a:endParaRPr lang="ru-RU" dirty="0"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293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 idx="4294967295"/>
          </p:nvPr>
        </p:nvSpPr>
        <p:spPr>
          <a:xfrm>
            <a:off x="609600" y="225630"/>
            <a:ext cx="10972800" cy="841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aramond"/>
              <a:buNone/>
            </a:pPr>
            <a:r>
              <a:rPr lang="en-US" b="1" i="0" u="none" dirty="0" err="1">
                <a:solidFill>
                  <a:srgbClr val="FF0000"/>
                </a:solidFill>
                <a:ea typeface="Garamond"/>
                <a:cs typeface="Garamond"/>
                <a:sym typeface="Garamond"/>
              </a:rPr>
              <a:t>Специфика</a:t>
            </a:r>
            <a:r>
              <a:rPr lang="en-US" b="1" i="0" u="none" dirty="0">
                <a:solidFill>
                  <a:srgbClr val="FF0000"/>
                </a:solidFill>
                <a:ea typeface="Garamond"/>
                <a:cs typeface="Garamond"/>
                <a:sym typeface="Garamond"/>
              </a:rPr>
              <a:t> </a:t>
            </a:r>
            <a:br>
              <a:rPr lang="en-US" b="1" i="0" u="none" dirty="0">
                <a:solidFill>
                  <a:srgbClr val="FF0000"/>
                </a:solidFill>
                <a:ea typeface="Garamond"/>
                <a:cs typeface="Garamond"/>
                <a:sym typeface="Garamond"/>
              </a:rPr>
            </a:br>
            <a:r>
              <a:rPr lang="en-US" b="1" i="0" u="none" dirty="0" err="1">
                <a:solidFill>
                  <a:srgbClr val="FF0000"/>
                </a:solidFill>
                <a:ea typeface="Garamond"/>
                <a:cs typeface="Garamond"/>
                <a:sym typeface="Garamond"/>
              </a:rPr>
              <a:t>научно</a:t>
            </a:r>
            <a:r>
              <a:rPr lang="en-US" b="1" i="0" u="none" dirty="0">
                <a:solidFill>
                  <a:srgbClr val="FF0000"/>
                </a:solidFill>
                <a:ea typeface="Garamond"/>
                <a:cs typeface="Garamond"/>
                <a:sym typeface="Garamond"/>
              </a:rPr>
              <a:t>- </a:t>
            </a:r>
            <a:r>
              <a:rPr lang="en-US" b="1" i="0" u="none" dirty="0" err="1">
                <a:solidFill>
                  <a:srgbClr val="FF0000"/>
                </a:solidFill>
                <a:ea typeface="Garamond"/>
                <a:cs typeface="Garamond"/>
                <a:sym typeface="Garamond"/>
              </a:rPr>
              <a:t>исследовательской</a:t>
            </a:r>
            <a:r>
              <a:rPr lang="en-US" b="1" i="0" u="none" dirty="0">
                <a:solidFill>
                  <a:srgbClr val="FF0000"/>
                </a:solidFill>
                <a:ea typeface="Garamond"/>
                <a:cs typeface="Garamond"/>
                <a:sym typeface="Garamond"/>
              </a:rPr>
              <a:t> </a:t>
            </a:r>
            <a:r>
              <a:rPr lang="en-US" b="1" i="0" u="none" dirty="0" err="1">
                <a:solidFill>
                  <a:srgbClr val="FF0000"/>
                </a:solidFill>
                <a:ea typeface="Garamond"/>
                <a:cs typeface="Garamond"/>
                <a:sym typeface="Garamond"/>
              </a:rPr>
              <a:t>деятельности</a:t>
            </a:r>
            <a:endParaRPr b="1" dirty="0">
              <a:solidFill>
                <a:srgbClr val="FF0000"/>
              </a:solidFill>
            </a:endParaRPr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4294967295"/>
          </p:nvPr>
        </p:nvSpPr>
        <p:spPr>
          <a:xfrm>
            <a:off x="613373" y="1151906"/>
            <a:ext cx="11074400" cy="546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70"/>
              <a:buFont typeface="Noto Sans Symbols"/>
              <a:buNone/>
            </a:pP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Главная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НИД –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самореализация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личности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ученика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основе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полученных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исследовательских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навыков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руководством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научного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руководителя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учителя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происходит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развитие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личности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ребенка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000" b="1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170"/>
              <a:buFont typeface="Noto Sans Symbols"/>
              <a:buNone/>
            </a:pPr>
            <a:endParaRPr sz="2000" b="1" i="0" u="none" strike="noStrike" cap="none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170"/>
              <a:buFont typeface="Noto Sans Symbols"/>
              <a:buNone/>
            </a:pPr>
            <a:endParaRPr sz="2000" b="1" i="0" u="none" strike="noStrike" cap="none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170"/>
              <a:buFont typeface="Noto Sans Symbols"/>
              <a:buNone/>
            </a:pPr>
            <a:endParaRPr sz="2000" b="1" i="0" u="none" strike="noStrike" cap="none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170"/>
              <a:buFont typeface="Noto Sans Symbols"/>
              <a:buNone/>
            </a:pPr>
            <a:endParaRPr sz="2000" b="1" i="0" u="none" strike="noStrike" cap="none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170"/>
              <a:buFont typeface="Noto Sans Symbols"/>
              <a:buNone/>
            </a:pPr>
            <a:endParaRPr sz="2000" b="1" i="0" u="none" strike="noStrike" cap="none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170"/>
              <a:buFont typeface="Noto Sans Symbols"/>
              <a:buNone/>
            </a:pP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ходе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исследовательской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деятельности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приобретаются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развиваются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следующие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качества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ученика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2000" b="1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170"/>
              <a:buFont typeface="Noto Sans Symbols"/>
              <a:buChar char="■"/>
            </a:pP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Навык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самостоятельной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исследовательской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деятельности</a:t>
            </a:r>
            <a:endParaRPr sz="2000" b="1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170"/>
              <a:buFont typeface="Noto Sans Symbols"/>
              <a:buChar char="■"/>
            </a:pP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Навык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работы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научно-познавательной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литературой</a:t>
            </a:r>
            <a:endParaRPr sz="2000" b="1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170"/>
              <a:buFont typeface="Noto Sans Symbols"/>
              <a:buChar char="■"/>
            </a:pP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Инициатива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творчество</a:t>
            </a:r>
            <a:endParaRPr sz="2000" b="1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170"/>
              <a:buFont typeface="Noto Sans Symbols"/>
              <a:buChar char="■"/>
            </a:pP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Навык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совместной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работы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 в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том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числе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с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различными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специалистами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2000" b="1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170"/>
              <a:buFont typeface="Noto Sans Symbols"/>
              <a:buChar char="■"/>
            </a:pP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Самоутверждение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учащихся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данной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предметной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области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000" b="1" i="0" u="none" strike="noStrike" cap="none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т.д</a:t>
            </a:r>
            <a:r>
              <a:rPr lang="en-US" sz="20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000" b="1" dirty="0">
              <a:solidFill>
                <a:schemeClr val="tx1"/>
              </a:solidFill>
            </a:endParaRPr>
          </a:p>
        </p:txBody>
      </p:sp>
      <p:grpSp>
        <p:nvGrpSpPr>
          <p:cNvPr id="71" name="Google Shape;71;p11"/>
          <p:cNvGrpSpPr/>
          <p:nvPr/>
        </p:nvGrpSpPr>
        <p:grpSpPr>
          <a:xfrm>
            <a:off x="711200" y="2362200"/>
            <a:ext cx="10871200" cy="1143000"/>
            <a:chOff x="4648200" y="1617662"/>
            <a:chExt cx="4572000" cy="1143000"/>
          </a:xfrm>
        </p:grpSpPr>
        <p:cxnSp>
          <p:nvCxnSpPr>
            <p:cNvPr id="72" name="Google Shape;72;p11"/>
            <p:cNvCxnSpPr/>
            <p:nvPr/>
          </p:nvCxnSpPr>
          <p:spPr>
            <a:xfrm rot="5400000" flipH="1">
              <a:off x="7620793" y="1388268"/>
              <a:ext cx="228600" cy="1601787"/>
            </a:xfrm>
            <a:prstGeom prst="bentConnector3">
              <a:avLst>
                <a:gd name="adj1" fmla="val 228443"/>
              </a:avLst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73" name="Google Shape;73;p11"/>
            <p:cNvCxnSpPr/>
            <p:nvPr/>
          </p:nvCxnSpPr>
          <p:spPr>
            <a:xfrm rot="-5400000">
              <a:off x="6820693" y="2188368"/>
              <a:ext cx="228600" cy="1587"/>
            </a:xfrm>
            <a:prstGeom prst="straightConnector1">
              <a:avLst/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74" name="Google Shape;74;p11"/>
            <p:cNvCxnSpPr/>
            <p:nvPr/>
          </p:nvCxnSpPr>
          <p:spPr>
            <a:xfrm rot="-5400000">
              <a:off x="6019800" y="1389062"/>
              <a:ext cx="228600" cy="1600200"/>
            </a:xfrm>
            <a:prstGeom prst="bentConnector3">
              <a:avLst>
                <a:gd name="adj1" fmla="val 228443"/>
              </a:avLst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75" name="Google Shape;75;p11"/>
            <p:cNvSpPr/>
            <p:nvPr/>
          </p:nvSpPr>
          <p:spPr>
            <a:xfrm>
              <a:off x="6248400" y="1617662"/>
              <a:ext cx="1371600" cy="45720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US" sz="1800" b="1" i="0" u="none" dirty="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УЧЕНИК</a:t>
              </a:r>
              <a:endParaRPr b="1" dirty="0">
                <a:solidFill>
                  <a:srgbClr val="FF0000"/>
                </a:solidFill>
              </a:endParaRPr>
            </a:p>
          </p:txBody>
        </p:sp>
        <p:sp>
          <p:nvSpPr>
            <p:cNvPr id="76" name="Google Shape;76;p11"/>
            <p:cNvSpPr/>
            <p:nvPr/>
          </p:nvSpPr>
          <p:spPr>
            <a:xfrm>
              <a:off x="4648200" y="2303462"/>
              <a:ext cx="1371600" cy="45720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US"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САМОРАЗВИТИЕ</a:t>
              </a:r>
              <a:endParaRPr/>
            </a:p>
          </p:txBody>
        </p:sp>
        <p:sp>
          <p:nvSpPr>
            <p:cNvPr id="77" name="Google Shape;77;p11"/>
            <p:cNvSpPr/>
            <p:nvPr/>
          </p:nvSpPr>
          <p:spPr>
            <a:xfrm>
              <a:off x="6248400" y="2303462"/>
              <a:ext cx="1371600" cy="45720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US"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САМОПОЗНАНИЕ</a:t>
              </a:r>
              <a:endParaRPr/>
            </a:p>
          </p:txBody>
        </p:sp>
        <p:sp>
          <p:nvSpPr>
            <p:cNvPr id="78" name="Google Shape;78;p11"/>
            <p:cNvSpPr/>
            <p:nvPr/>
          </p:nvSpPr>
          <p:spPr>
            <a:xfrm>
              <a:off x="7848600" y="2303462"/>
              <a:ext cx="1371600" cy="45720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US"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САМОВОСПИТАНИЕ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94587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4312" y="181198"/>
            <a:ext cx="8911687" cy="1280890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Выбор темы, постановка цели и задач, выдвижение гипотезы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1588" y="1462088"/>
            <a:ext cx="10290174" cy="451008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Исследование</a:t>
            </a:r>
            <a:r>
              <a:rPr lang="ru-RU" sz="2400" dirty="0">
                <a:solidFill>
                  <a:schemeClr val="tx1"/>
                </a:solidFill>
              </a:rPr>
              <a:t> – это процесс поиска новых знаний.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Научная проблема</a:t>
            </a:r>
            <a:r>
              <a:rPr lang="ru-RU" sz="2400" dirty="0">
                <a:solidFill>
                  <a:schemeClr val="tx1"/>
                </a:solidFill>
              </a:rPr>
              <a:t> – это отсутствие знаний по определенной теме, поэтому требуется выяснить, что по данному вопросу уже есть в литературе. Если в научных источниках информации недостаточно, значит, решение ее будет актуальным.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Актуальность </a:t>
            </a:r>
            <a:r>
              <a:rPr lang="ru-RU" sz="2400" dirty="0">
                <a:solidFill>
                  <a:schemeClr val="tx1"/>
                </a:solidFill>
              </a:rPr>
              <a:t>темы диктуется запросами времени и общественности. Если тема исследований позволит решить некоторые вопросы, следовательно, это и станет главным направлением в работе. Актуальность изначально следует рассматривать в глобальном масштабе, сужая проблему до возможности решить ее своими исследованиями.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274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>
            <a:spLocks noGrp="1"/>
          </p:cNvSpPr>
          <p:nvPr>
            <p:ph type="title"/>
          </p:nvPr>
        </p:nvSpPr>
        <p:spPr>
          <a:xfrm>
            <a:off x="668977" y="306985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Garamond"/>
              <a:buNone/>
            </a:pPr>
            <a:r>
              <a:rPr lang="en-US" sz="4000" b="1" i="0" u="none" strike="noStrike" cap="none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Выбор</a:t>
            </a:r>
            <a:r>
              <a:rPr lang="en-US" sz="4000" b="1" i="0" u="none" strike="noStrike" cap="none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4000" b="1" i="0" u="none" strike="noStrike" cap="none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темы</a:t>
            </a:r>
            <a:r>
              <a:rPr lang="en-US" sz="4000" b="1" i="0" u="none" strike="noStrike" cap="none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4000" b="1" i="0" u="none" strike="noStrike" cap="none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исследования</a:t>
            </a:r>
            <a:r>
              <a:rPr lang="en-US" sz="4000" b="1" i="0" u="none" strike="noStrike" cap="none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/>
            </a:r>
            <a:br>
              <a:rPr lang="en-US" sz="4000" b="1" i="0" u="none" strike="noStrike" cap="none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</a:br>
            <a:r>
              <a:rPr lang="en-US" sz="2800" b="1" i="0" u="none" strike="noStrike" cap="none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ТЕМА-</a:t>
            </a:r>
            <a:r>
              <a:rPr lang="en-US" sz="2800" b="1" i="0" u="none" strike="noStrike" cap="none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ракурс</a:t>
            </a:r>
            <a:r>
              <a:rPr lang="en-US" sz="2800" b="1" i="0" u="none" strike="noStrike" cap="none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, в </a:t>
            </a:r>
            <a:r>
              <a:rPr lang="en-US" sz="2800" b="1" i="0" u="none" strike="noStrike" cap="none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котором</a:t>
            </a:r>
            <a:r>
              <a:rPr lang="en-US" sz="2800" b="1" i="0" u="none" strike="noStrike" cap="none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1" i="0" u="none" strike="noStrike" cap="none" dirty="0" err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рассматривается</a:t>
            </a:r>
            <a:r>
              <a:rPr lang="en-US" sz="2800" b="1" i="0" u="none" strike="noStrike" cap="none" dirty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проблема</a:t>
            </a:r>
            <a:r>
              <a:rPr lang="ru-RU" sz="2800" b="1" i="0" u="none" strike="noStrike" cap="none" dirty="0" smtClean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/>
            </a:r>
            <a:br>
              <a:rPr lang="ru-RU" sz="2800" b="1" i="0" u="none" strike="noStrike" cap="none" dirty="0" smtClean="0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</a:br>
            <a:endParaRPr b="1" dirty="0">
              <a:solidFill>
                <a:srgbClr val="FF0000"/>
              </a:solidFill>
            </a:endParaRPr>
          </a:p>
        </p:txBody>
      </p:sp>
      <p:sp>
        <p:nvSpPr>
          <p:cNvPr id="120" name="Google Shape;120;p16"/>
          <p:cNvSpPr txBox="1"/>
          <p:nvPr/>
        </p:nvSpPr>
        <p:spPr>
          <a:xfrm>
            <a:off x="3962400" y="1739735"/>
            <a:ext cx="4165600" cy="609600"/>
          </a:xfrm>
          <a:prstGeom prst="rect">
            <a:avLst/>
          </a:prstGeom>
          <a:solidFill>
            <a:srgbClr val="CCEC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2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Темы</a:t>
            </a:r>
            <a:r>
              <a:rPr lang="en-US" sz="2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исследований</a:t>
            </a:r>
            <a:endParaRPr sz="2400" b="1" dirty="0"/>
          </a:p>
        </p:txBody>
      </p:sp>
      <p:sp>
        <p:nvSpPr>
          <p:cNvPr id="121" name="Google Shape;121;p16"/>
          <p:cNvSpPr txBox="1"/>
          <p:nvPr/>
        </p:nvSpPr>
        <p:spPr>
          <a:xfrm>
            <a:off x="6908800" y="2613066"/>
            <a:ext cx="4165600" cy="609600"/>
          </a:xfrm>
          <a:prstGeom prst="rect">
            <a:avLst/>
          </a:prstGeom>
          <a:solidFill>
            <a:srgbClr val="CCEC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ЭМПИРИЧЕСКИЕ</a:t>
            </a:r>
            <a:endParaRPr dirty="0"/>
          </a:p>
        </p:txBody>
      </p:sp>
      <p:sp>
        <p:nvSpPr>
          <p:cNvPr id="122" name="Google Shape;122;p16"/>
          <p:cNvSpPr txBox="1"/>
          <p:nvPr/>
        </p:nvSpPr>
        <p:spPr>
          <a:xfrm>
            <a:off x="1117600" y="2628900"/>
            <a:ext cx="4165600" cy="609600"/>
          </a:xfrm>
          <a:prstGeom prst="rect">
            <a:avLst/>
          </a:prstGeom>
          <a:solidFill>
            <a:srgbClr val="CCEC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ТЕОРЕТИЧЕСКИЕ</a:t>
            </a:r>
            <a:endParaRPr dirty="0"/>
          </a:p>
        </p:txBody>
      </p:sp>
      <p:sp>
        <p:nvSpPr>
          <p:cNvPr id="123" name="Google Shape;123;p16"/>
          <p:cNvSpPr txBox="1"/>
          <p:nvPr/>
        </p:nvSpPr>
        <p:spPr>
          <a:xfrm>
            <a:off x="6604000" y="3647704"/>
            <a:ext cx="4368800" cy="1752600"/>
          </a:xfrm>
          <a:prstGeom prst="rect">
            <a:avLst/>
          </a:prstGeom>
          <a:solidFill>
            <a:srgbClr val="CCEC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проведение </a:t>
            </a:r>
            <a:r>
              <a:rPr lang="en-U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собственных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наблюдений и экспериментов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6"/>
          <p:cNvSpPr txBox="1"/>
          <p:nvPr/>
        </p:nvSpPr>
        <p:spPr>
          <a:xfrm>
            <a:off x="1016000" y="3658590"/>
            <a:ext cx="4267200" cy="1828800"/>
          </a:xfrm>
          <a:prstGeom prst="rect">
            <a:avLst/>
          </a:prstGeom>
          <a:solidFill>
            <a:srgbClr val="CCEC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ориентированы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работу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изучению</a:t>
            </a:r>
            <a:r>
              <a:rPr lang="en-US" sz="1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18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обобщению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фактов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материалов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содержащихся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1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различных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источниках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5" name="Google Shape;125;p16"/>
          <p:cNvCxnSpPr/>
          <p:nvPr/>
        </p:nvCxnSpPr>
        <p:spPr>
          <a:xfrm flipH="1">
            <a:off x="3641766" y="2370117"/>
            <a:ext cx="304800" cy="152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26" name="Google Shape;126;p16"/>
          <p:cNvCxnSpPr/>
          <p:nvPr/>
        </p:nvCxnSpPr>
        <p:spPr>
          <a:xfrm>
            <a:off x="8128000" y="2378034"/>
            <a:ext cx="304800" cy="152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27" name="Google Shape;127;p16"/>
          <p:cNvCxnSpPr/>
          <p:nvPr/>
        </p:nvCxnSpPr>
        <p:spPr>
          <a:xfrm>
            <a:off x="2844800" y="3238500"/>
            <a:ext cx="0" cy="381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28" name="Google Shape;128;p16"/>
          <p:cNvCxnSpPr/>
          <p:nvPr/>
        </p:nvCxnSpPr>
        <p:spPr>
          <a:xfrm>
            <a:off x="8866909" y="3238500"/>
            <a:ext cx="0" cy="381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953873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7"/>
          <p:cNvSpPr txBox="1">
            <a:spLocks noGrp="1"/>
          </p:cNvSpPr>
          <p:nvPr>
            <p:ph type="title"/>
          </p:nvPr>
        </p:nvSpPr>
        <p:spPr>
          <a:xfrm>
            <a:off x="609600" y="277813"/>
            <a:ext cx="10972800" cy="636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aramond"/>
              <a:buNone/>
            </a:pPr>
            <a:r>
              <a:rPr lang="en-US" sz="3200" b="1" i="0" u="none" strike="noStrike" cap="none" dirty="0" err="1">
                <a:solidFill>
                  <a:srgbClr val="FF0000"/>
                </a:solidFill>
                <a:latin typeface="+mj-lt"/>
                <a:sym typeface="Garamond"/>
              </a:rPr>
              <a:t>Тема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+mj-lt"/>
                <a:sym typeface="Garamond"/>
              </a:rPr>
              <a:t> – </a:t>
            </a:r>
            <a:r>
              <a:rPr lang="en-US" sz="3200" b="1" i="0" u="none" strike="noStrike" cap="none" dirty="0" err="1">
                <a:solidFill>
                  <a:srgbClr val="FF0000"/>
                </a:solidFill>
                <a:latin typeface="+mj-lt"/>
                <a:sym typeface="Garamond"/>
              </a:rPr>
              <a:t>это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+mj-lt"/>
                <a:sym typeface="Garamond"/>
              </a:rPr>
              <a:t> </a:t>
            </a:r>
            <a:r>
              <a:rPr lang="en-US" sz="3200" b="1" i="0" u="none" strike="noStrike" cap="none" dirty="0" err="1">
                <a:solidFill>
                  <a:srgbClr val="FF0000"/>
                </a:solidFill>
                <a:latin typeface="+mj-lt"/>
                <a:sym typeface="Garamond"/>
              </a:rPr>
              <a:t>визитная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+mj-lt"/>
                <a:sym typeface="Garamond"/>
              </a:rPr>
              <a:t> </a:t>
            </a:r>
            <a:r>
              <a:rPr lang="en-US" sz="3200" b="1" i="0" u="none" strike="noStrike" cap="none" dirty="0" err="1">
                <a:solidFill>
                  <a:srgbClr val="FF0000"/>
                </a:solidFill>
                <a:latin typeface="+mj-lt"/>
                <a:sym typeface="Garamond"/>
              </a:rPr>
              <a:t>карточка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+mj-lt"/>
                <a:sym typeface="Garamond"/>
              </a:rPr>
              <a:t> </a:t>
            </a:r>
            <a:r>
              <a:rPr lang="en-US" sz="3200" b="1" i="0" u="none" strike="noStrike" cap="none" dirty="0" err="1">
                <a:solidFill>
                  <a:srgbClr val="FF0000"/>
                </a:solidFill>
                <a:latin typeface="+mj-lt"/>
                <a:sym typeface="Garamond"/>
              </a:rPr>
              <a:t>исследования</a:t>
            </a:r>
            <a:endParaRPr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4" name="Google Shape;134;p17"/>
          <p:cNvSpPr txBox="1">
            <a:spLocks noGrp="1"/>
          </p:cNvSpPr>
          <p:nvPr>
            <p:ph type="body" idx="1"/>
          </p:nvPr>
        </p:nvSpPr>
        <p:spPr>
          <a:xfrm>
            <a:off x="657102" y="1280557"/>
            <a:ext cx="10972800" cy="506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Char char="■"/>
            </a:pP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Тема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интересна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не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только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ученику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но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учителю</a:t>
            </a:r>
            <a:endParaRPr sz="2400" dirty="0">
              <a:solidFill>
                <a:schemeClr val="tx1"/>
              </a:solidFill>
              <a:latin typeface="+mj-lt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Char char="■"/>
            </a:pP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Тема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понятна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не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только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учителю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но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ученику</a:t>
            </a:r>
            <a:endParaRPr sz="2400" dirty="0">
              <a:solidFill>
                <a:schemeClr val="tx1"/>
              </a:solidFill>
              <a:latin typeface="+mj-lt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Char char="■"/>
            </a:pP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Тема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должна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быть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реализуема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в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имеющихся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условиях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(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доступные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оборудование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литература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)</a:t>
            </a:r>
            <a:endParaRPr sz="2400" dirty="0">
              <a:solidFill>
                <a:schemeClr val="tx1"/>
              </a:solidFill>
              <a:latin typeface="+mj-lt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Char char="■"/>
            </a:pP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Формулировки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темы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отражает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сосуществование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в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науке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уже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известного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еще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не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исследованного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развитие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научного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познания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)</a:t>
            </a:r>
            <a:endParaRPr sz="2400" dirty="0">
              <a:solidFill>
                <a:schemeClr val="tx1"/>
              </a:solidFill>
              <a:latin typeface="+mj-lt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Char char="■"/>
            </a:pP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Формулировка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темы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в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начале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работы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носит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предварительный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характер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, в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конце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работы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тема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может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поменяться</a:t>
            </a:r>
            <a:endParaRPr sz="2400" dirty="0">
              <a:solidFill>
                <a:schemeClr val="tx1"/>
              </a:solidFill>
              <a:latin typeface="+mj-lt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Char char="■"/>
            </a:pP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Тема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интересна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ученику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не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только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в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данный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момент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но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имеет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отношение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к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выбранной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им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будущей</a:t>
            </a:r>
            <a:r>
              <a:rPr lang="en-US" sz="2400" i="0" u="none" strike="noStrike" cap="none" dirty="0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i="0" u="none" strike="noStrike" cap="none" dirty="0" err="1">
                <a:solidFill>
                  <a:schemeClr val="tx1"/>
                </a:solidFill>
                <a:latin typeface="+mj-lt"/>
                <a:ea typeface="Times New Roman"/>
                <a:cs typeface="Times New Roman"/>
                <a:sym typeface="Times New Roman"/>
              </a:rPr>
              <a:t>специальности</a:t>
            </a:r>
            <a:endParaRPr sz="2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785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0"/>
          <p:cNvSpPr txBox="1">
            <a:spLocks noGrp="1"/>
          </p:cNvSpPr>
          <p:nvPr>
            <p:ph type="title"/>
          </p:nvPr>
        </p:nvSpPr>
        <p:spPr>
          <a:xfrm>
            <a:off x="609600" y="277813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Garamond"/>
              <a:buNone/>
            </a:pPr>
            <a:r>
              <a:rPr lang="en-US" sz="4000" b="1" i="0" u="none" strike="noStrike" cap="none" dirty="0" err="1">
                <a:solidFill>
                  <a:srgbClr val="FF0000"/>
                </a:solidFill>
                <a:sym typeface="Garamond"/>
              </a:rPr>
              <a:t>Цель</a:t>
            </a:r>
            <a:r>
              <a:rPr lang="en-US" sz="4000" b="1" i="0" u="none" strike="noStrike" cap="none" dirty="0">
                <a:solidFill>
                  <a:srgbClr val="FF0000"/>
                </a:solidFill>
                <a:sym typeface="Garamond"/>
              </a:rPr>
              <a:t> и </a:t>
            </a:r>
            <a:r>
              <a:rPr lang="en-US" sz="4000" b="1" i="0" u="none" strike="noStrike" cap="none" dirty="0" err="1">
                <a:solidFill>
                  <a:srgbClr val="FF0000"/>
                </a:solidFill>
                <a:sym typeface="Garamond"/>
              </a:rPr>
              <a:t>задачи</a:t>
            </a:r>
            <a:r>
              <a:rPr lang="en-US" sz="4000" b="1" i="0" u="none" strike="noStrike" cap="none" dirty="0">
                <a:solidFill>
                  <a:srgbClr val="FF0000"/>
                </a:solidFill>
                <a:sym typeface="Garamond"/>
              </a:rPr>
              <a:t> </a:t>
            </a:r>
            <a:r>
              <a:rPr lang="en-US" sz="4000" b="1" i="0" u="none" strike="noStrike" cap="none" dirty="0" err="1">
                <a:solidFill>
                  <a:srgbClr val="FF0000"/>
                </a:solidFill>
                <a:sym typeface="Garamond"/>
              </a:rPr>
              <a:t>исследования</a:t>
            </a:r>
            <a:endParaRPr b="1" dirty="0">
              <a:solidFill>
                <a:srgbClr val="FF0000"/>
              </a:solidFill>
            </a:endParaRPr>
          </a:p>
        </p:txBody>
      </p:sp>
      <p:sp>
        <p:nvSpPr>
          <p:cNvPr id="152" name="Google Shape;152;p20"/>
          <p:cNvSpPr txBox="1">
            <a:spLocks noGrp="1"/>
          </p:cNvSpPr>
          <p:nvPr>
            <p:ph type="body" idx="1"/>
          </p:nvPr>
        </p:nvSpPr>
        <p:spPr>
          <a:xfrm>
            <a:off x="609600" y="990600"/>
            <a:ext cx="11176000" cy="5140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None/>
            </a:pPr>
            <a:r>
              <a:rPr lang="en-US" sz="2400" b="1" i="1" u="sng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Цель</a:t>
            </a:r>
            <a:r>
              <a:rPr lang="en-US" sz="2400" b="1" i="1" u="sng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исследования</a:t>
            </a:r>
            <a:r>
              <a:rPr lang="en-US" sz="2400" b="1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это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конечный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результат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которого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хотел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бы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достичь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исследователь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при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завершении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своей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работы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Формулировку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цели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исследования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можно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начинать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с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традиционно-принятых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слов</a:t>
            </a:r>
            <a:endParaRPr sz="2400" dirty="0">
              <a:solidFill>
                <a:schemeClr val="tx1"/>
              </a:solidFill>
              <a:latin typeface="+mn-lt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None/>
            </a:pPr>
            <a:r>
              <a:rPr lang="en-US" sz="2400" b="1" i="1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изучить</a:t>
            </a:r>
            <a:r>
              <a:rPr lang="en-US" sz="2400" b="1" i="1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…,</a:t>
            </a:r>
            <a:r>
              <a:rPr lang="en-US" sz="2400" b="1" i="1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выявить</a:t>
            </a:r>
            <a:r>
              <a:rPr lang="en-US" sz="2400" b="1" i="1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…, </a:t>
            </a:r>
            <a:r>
              <a:rPr lang="en-US" sz="2400" b="1" i="1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установить</a:t>
            </a:r>
            <a:r>
              <a:rPr lang="en-US" sz="2400" b="1" i="1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…, </a:t>
            </a:r>
            <a:r>
              <a:rPr lang="en-US" sz="2400" b="1" i="1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обосновать</a:t>
            </a:r>
            <a:r>
              <a:rPr lang="en-US" sz="2400" b="1" i="1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…, </a:t>
            </a:r>
            <a:r>
              <a:rPr lang="en-US" sz="2400" b="1" i="1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уточнить</a:t>
            </a:r>
            <a:r>
              <a:rPr lang="en-US" sz="2400" b="1" i="1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…, </a:t>
            </a:r>
            <a:r>
              <a:rPr lang="en-US" sz="2400" b="1" i="1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объяснить</a:t>
            </a:r>
            <a:r>
              <a:rPr lang="en-US" sz="2400" b="1" i="1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…,  </a:t>
            </a:r>
            <a:r>
              <a:rPr lang="en-US" sz="2400" b="1" i="1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доказать</a:t>
            </a:r>
            <a:r>
              <a:rPr lang="en-US" sz="2400" b="1" i="1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…, </a:t>
            </a:r>
            <a:r>
              <a:rPr lang="en-US" sz="2400" b="1" i="1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разработать</a:t>
            </a:r>
            <a:r>
              <a:rPr lang="en-US" sz="2400" b="1" i="1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…</a:t>
            </a:r>
            <a:endParaRPr sz="2400" dirty="0">
              <a:solidFill>
                <a:schemeClr val="tx1"/>
              </a:solidFill>
              <a:latin typeface="+mn-lt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None/>
            </a:pPr>
            <a:r>
              <a:rPr lang="en-US" sz="2400" b="1" i="1" u="sng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Задачи</a:t>
            </a:r>
            <a:r>
              <a:rPr lang="en-US" sz="2400" b="1" i="1" u="sng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2400" b="1" i="1" u="sng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исследования</a:t>
            </a:r>
            <a:r>
              <a:rPr lang="en-US" sz="2400" b="1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это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выбор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путей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средств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для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достижения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цели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в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соответствии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с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выдвинутой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гипотезой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Формулировать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задачи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необходимо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очень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тщательно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так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как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описание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их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решения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в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дальнейшем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составит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содержание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глав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Заголовки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глав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рождаются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именно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из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формулировок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задач</a:t>
            </a:r>
            <a:r>
              <a:rPr lang="en-US" sz="2400" b="0" i="0" u="none" dirty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.</a:t>
            </a:r>
            <a:endParaRPr sz="2400" dirty="0">
              <a:solidFill>
                <a:schemeClr val="tx1"/>
              </a:solidFill>
              <a:latin typeface="+mn-lt"/>
            </a:endParaRPr>
          </a:p>
          <a:p>
            <a:pPr marL="342900" marR="0" lvl="0" indent="-2438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None/>
            </a:pPr>
            <a:endParaRPr sz="2400" b="0" i="0" u="none" dirty="0">
              <a:solidFill>
                <a:schemeClr val="tx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marR="0" lvl="0" indent="-2438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None/>
            </a:pPr>
            <a:endParaRPr sz="2400" b="0" i="0" u="none" dirty="0">
              <a:solidFill>
                <a:srgbClr val="000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438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None/>
            </a:pPr>
            <a:endParaRPr sz="2400" b="0" i="0" u="none" dirty="0">
              <a:solidFill>
                <a:srgbClr val="000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438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60"/>
              <a:buFont typeface="Noto Sans Symbols"/>
              <a:buNone/>
            </a:pPr>
            <a:endParaRPr sz="2400" b="0" i="0" u="none" dirty="0">
              <a:solidFill>
                <a:srgbClr val="000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1737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1455" y="271463"/>
            <a:ext cx="10805746" cy="6524991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</a:rPr>
              <a:t>Формулировка цели и темы – важные этапы в работе. Очень часто бывает ситуация, когда из темы вытекает цель и наоборот. 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Цель</a:t>
            </a:r>
            <a:r>
              <a:rPr lang="ru-RU" sz="2400" dirty="0">
                <a:solidFill>
                  <a:schemeClr val="tx1"/>
                </a:solidFill>
              </a:rPr>
              <a:t> выражает главное направление исследования и поясняет то, как оно будет осуществляться.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Далее идет формулировка задач. </a:t>
            </a:r>
            <a:r>
              <a:rPr lang="ru-RU" sz="2400" b="1" dirty="0">
                <a:solidFill>
                  <a:schemeClr val="tx1"/>
                </a:solidFill>
              </a:rPr>
              <a:t>Задачи</a:t>
            </a:r>
            <a:r>
              <a:rPr lang="ru-RU" sz="2400" dirty="0">
                <a:solidFill>
                  <a:schemeClr val="tx1"/>
                </a:solidFill>
              </a:rPr>
              <a:t> – это шаги, которые необходимо сделать, чтобы достигнуть цели. Насколько правильно сформулированы задачи, можно определить по тому, в какой степени понятно, что нужно делать и как. Если возник вопрос, с чего начать, значит, задачи поставлены неточно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Для проведения исследования рекомендуется выдвижение гипотезы, поскольку </a:t>
            </a:r>
            <a:r>
              <a:rPr lang="ru-RU" sz="2400" b="1" dirty="0">
                <a:solidFill>
                  <a:schemeClr val="tx1"/>
                </a:solidFill>
              </a:rPr>
              <a:t>гипотеза</a:t>
            </a:r>
            <a:r>
              <a:rPr lang="ru-RU" sz="2400" dirty="0">
                <a:solidFill>
                  <a:schemeClr val="tx1"/>
                </a:solidFill>
              </a:rPr>
              <a:t> – это предположение, которое требуется доказать. Она является целью исследования, что в свою очередь помогает предвидеть результат.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ЕСТЬ ТЕМА ДОЛЖНА БЫТЬ АКТУАЛЬНА, СОВРЕМЕННА, ПРАКТИЧЕСКИ ВАЖНА, НО ПРОСТА В ПОНИМАНИИ ДОСТИЖЕНИЯ РЕЗУЛЬТАТА.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F777-F8F6-4A70-B950-2186B929A7A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69082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258</TotalTime>
  <Words>2326</Words>
  <Application>Microsoft Office PowerPoint</Application>
  <PresentationFormat>Произвольный</PresentationFormat>
  <Paragraphs>225</Paragraphs>
  <Slides>26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Легкий дым</vt:lpstr>
      <vt:lpstr>ОСНОВЫ ИССЛЕДОВАТЕЛЬСКОЙ ДЕЯТЕЛЬНОСТЬ ПО ГЕОГРАФИИ</vt:lpstr>
      <vt:lpstr>            Под исследовательской деятельностью понимается деятельность, связанная с решением творческой, исследовательской задачи с заранее неизвестным решением и предполагающая наличие основных этапов, характерных для исследования в  научной сфере.             Учебно-исследовательская деятельность направлена на обучение учащихся, развитие у них исследовательского типа мышления при подходе к любой работе.</vt:lpstr>
      <vt:lpstr>При организации исследовательской деятельности кардинально меняется функция  педагога</vt:lpstr>
      <vt:lpstr>Специфика  научно- исследовательской деятельности</vt:lpstr>
      <vt:lpstr>Выбор темы, постановка цели и задач, выдвижение гипотезы</vt:lpstr>
      <vt:lpstr>Выбор темы исследования ТЕМА-ракурс, в котором рассматривается проблема </vt:lpstr>
      <vt:lpstr>Тема – это визитная карточка исследования</vt:lpstr>
      <vt:lpstr>Цель и задачи исследования</vt:lpstr>
      <vt:lpstr>Презентация PowerPoint</vt:lpstr>
      <vt:lpstr>Сфера научно- исследовательской деятельности</vt:lpstr>
      <vt:lpstr>Планирование проведения исследования</vt:lpstr>
      <vt:lpstr>Экспериментальная часть работы</vt:lpstr>
      <vt:lpstr>Принципы оформления работы</vt:lpstr>
      <vt:lpstr>Работа с литературой:</vt:lpstr>
      <vt:lpstr>Оформление методов и результатов исследований</vt:lpstr>
      <vt:lpstr>Требования к конкурсной работе и общие правила оформления:  </vt:lpstr>
      <vt:lpstr>Требования к графическим материалам:</vt:lpstr>
      <vt:lpstr>Презентация PowerPoint</vt:lpstr>
      <vt:lpstr>Требования к графическим материалам:</vt:lpstr>
      <vt:lpstr>Правила формулирования выводов (заключения)</vt:lpstr>
      <vt:lpstr>Список информационных источников или список литературы </vt:lpstr>
      <vt:lpstr>Приложение</vt:lpstr>
      <vt:lpstr>Рекомендации к защите работы</vt:lpstr>
      <vt:lpstr>Примерный план выступления: </vt:lpstr>
      <vt:lpstr>Слайды могут быть примерно такими:  </vt:lpstr>
      <vt:lpstr>Требования к презентации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исследовательской деятельность по биологии</dc:title>
  <dc:creator>user</dc:creator>
  <cp:lastModifiedBy>user</cp:lastModifiedBy>
  <cp:revision>29</cp:revision>
  <dcterms:created xsi:type="dcterms:W3CDTF">2022-12-26T08:47:34Z</dcterms:created>
  <dcterms:modified xsi:type="dcterms:W3CDTF">2022-12-29T08:19:58Z</dcterms:modified>
</cp:coreProperties>
</file>