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0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004323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50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46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75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26225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12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95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60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3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271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811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CCB86B8-BE6E-43EE-AE49-4129EDF69426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C827D73-3D5F-4459-B17C-5ECD4F3ED6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0413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299109/15f88c7993c62c7562cec2d2b2826be553db30e8/#dst10005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Филиал «Лыткарино» ГУ «Дубна»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928795"/>
            <a:ext cx="9601200" cy="21185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i="1" dirty="0"/>
              <a:t>ПРАВОВЫЕ ОСНОВЫ ТРУДОВОЙ ДЕЯТЕЛЬНОСТИ</a:t>
            </a:r>
            <a:endParaRPr lang="ru-RU" sz="6000" i="1" dirty="0"/>
          </a:p>
        </p:txBody>
      </p:sp>
      <p:pic>
        <p:nvPicPr>
          <p:cNvPr id="1026" name="Picture 2" descr="https://www.vsekolledzhi.ru/data/org/files/ca/moskovskiy-oblastnoy-gosudarstvennyy-kolledzh-tehnologiy/logo2/1/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7928" y="0"/>
            <a:ext cx="1414072" cy="192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Картинки Внимание, работа! (2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524" y="4047344"/>
            <a:ext cx="2353351" cy="262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1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9601200" cy="929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ст.21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7" y="532151"/>
            <a:ext cx="11517443" cy="6340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Работник обязан:</a:t>
            </a:r>
          </a:p>
          <a:p>
            <a:pPr marL="0" indent="0" algn="just">
              <a:buNone/>
            </a:pPr>
            <a:r>
              <a:rPr lang="ru-RU" sz="2400" i="1" dirty="0" smtClean="0"/>
              <a:t>1) добросовестно исполнять свои трудовые обязанности, возложенные на него трудовым договором;</a:t>
            </a:r>
          </a:p>
          <a:p>
            <a:pPr marL="0" indent="0" algn="just">
              <a:buNone/>
            </a:pPr>
            <a:r>
              <a:rPr lang="ru-RU" sz="2400" i="1" dirty="0" smtClean="0"/>
              <a:t>2) соблюдать правила внутреннего трудового распорядка; соблюдать трудовую дисциплину;</a:t>
            </a:r>
          </a:p>
          <a:p>
            <a:pPr marL="0" indent="0" algn="just">
              <a:buNone/>
            </a:pPr>
            <a:r>
              <a:rPr lang="ru-RU" sz="2400" i="1" dirty="0" smtClean="0"/>
              <a:t>3) выполнять установленные нормы труда;</a:t>
            </a:r>
          </a:p>
          <a:p>
            <a:pPr marL="0" indent="0" algn="just">
              <a:buNone/>
            </a:pPr>
            <a:r>
              <a:rPr lang="ru-RU" sz="2400" i="1" dirty="0" smtClean="0"/>
              <a:t>4) соблюдать требования по охране труда и обеспечению безопасности труда;</a:t>
            </a:r>
          </a:p>
          <a:p>
            <a:pPr marL="0" indent="0" algn="just">
              <a:buNone/>
            </a:pPr>
            <a:r>
              <a:rPr lang="ru-RU" sz="2400" i="1" dirty="0" smtClean="0"/>
              <a:t>5) бережно относиться к имуществу работодателя (в том числе к имуществу третьих лиц, находящемуся у работодателя, если работодатель несет ответственность за сохранность этого имущества) и других работников;</a:t>
            </a:r>
          </a:p>
          <a:p>
            <a:pPr marL="0" indent="0" algn="just">
              <a:buNone/>
            </a:pPr>
            <a:r>
              <a:rPr lang="ru-RU" sz="2400" i="1" dirty="0" smtClean="0"/>
              <a:t>6) незамедлительно сообщить работодателю либо непосредственному руководителю о возникновении ситуации, представляющей угрозу жизни и здоровью людей, сохранности имущества работодателя (в том числе имущества третьих лиц, находящегося у работодателя, если работодатель несет ответственность за сохранность этого имущества</a:t>
            </a:r>
            <a:r>
              <a:rPr lang="ru-RU" i="1" dirty="0" smtClean="0"/>
              <a:t>).</a:t>
            </a:r>
          </a:p>
          <a:p>
            <a:pPr marL="0" indent="0"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770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9601200" cy="929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ст.22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7" y="532151"/>
            <a:ext cx="11517443" cy="6340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Работодатель имеет право</a:t>
            </a:r>
            <a:r>
              <a:rPr lang="ru-RU" sz="2400" b="1" dirty="0" smtClean="0"/>
              <a:t>:</a:t>
            </a:r>
          </a:p>
          <a:p>
            <a:pPr marL="0" indent="0" algn="just">
              <a:buNone/>
            </a:pPr>
            <a:r>
              <a:rPr lang="ru-RU" sz="2400" i="1" dirty="0"/>
              <a:t>1) заключать, изменять и расторгать трудовые договоры с работниками в порядке и на условиях, которые установлены Трудовым кодексом РФ, иными федеральными законами;</a:t>
            </a:r>
          </a:p>
          <a:p>
            <a:pPr marL="0" indent="0" algn="just">
              <a:buNone/>
            </a:pPr>
            <a:r>
              <a:rPr lang="ru-RU" sz="2400" i="1" dirty="0"/>
              <a:t>2) вести коллективные переговоры и заключать коллективные договоры;</a:t>
            </a:r>
          </a:p>
          <a:p>
            <a:pPr marL="0" indent="0" algn="just">
              <a:buNone/>
            </a:pPr>
            <a:r>
              <a:rPr lang="ru-RU" sz="2400" i="1" dirty="0"/>
              <a:t>3) поощрять работников за добросовестный эффективный труд;</a:t>
            </a:r>
          </a:p>
          <a:p>
            <a:pPr marL="0" indent="0" algn="just">
              <a:buNone/>
            </a:pPr>
            <a:r>
              <a:rPr lang="ru-RU" sz="2400" i="1" dirty="0"/>
              <a:t>4) требовать от работников исполнения ими трудовых обязанностей и бережного отношения к имуществу работодателя (в том числе к имуществу третьих лиц, находящемуся у работодателя, если работодатель несет ответственность за сохранность этого имущества) и других работников, соблюдения правил внутреннего трудового распорядка;</a:t>
            </a:r>
          </a:p>
          <a:p>
            <a:pPr marL="0" indent="0" algn="just">
              <a:buNone/>
            </a:pPr>
            <a:r>
              <a:rPr lang="ru-RU" sz="2400" i="1" dirty="0"/>
              <a:t>5) привлекать работников к дисциплинарной и материальной ответственности в порядке, установленном Трудовым кодексом РФ, иными федеральными законами;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97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9601200" cy="929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ст.22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7" y="929389"/>
            <a:ext cx="11517443" cy="6340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Работодатель имеет право</a:t>
            </a:r>
            <a:r>
              <a:rPr lang="ru-RU" sz="2400" b="1" dirty="0" smtClean="0"/>
              <a:t>:</a:t>
            </a:r>
          </a:p>
          <a:p>
            <a:pPr marL="0" indent="0" algn="just">
              <a:buNone/>
            </a:pPr>
            <a:r>
              <a:rPr lang="ru-RU" sz="2400" dirty="0" smtClean="0"/>
              <a:t>6</a:t>
            </a:r>
            <a:r>
              <a:rPr lang="ru-RU" sz="2400" dirty="0"/>
              <a:t>) </a:t>
            </a:r>
            <a:r>
              <a:rPr lang="ru-RU" sz="2400" i="1" dirty="0"/>
              <a:t>принимать локальные нормативные акты </a:t>
            </a:r>
            <a:r>
              <a:rPr lang="ru-RU" sz="2400" dirty="0"/>
              <a:t>(за исключением работодателей - физических лиц, не являющихся индивидуальными предпринимателями);</a:t>
            </a:r>
          </a:p>
          <a:p>
            <a:pPr marL="0" indent="0" algn="just">
              <a:buNone/>
            </a:pPr>
            <a:r>
              <a:rPr lang="ru-RU" sz="2400" dirty="0"/>
              <a:t>7) </a:t>
            </a:r>
            <a:r>
              <a:rPr lang="ru-RU" sz="2400" i="1" dirty="0"/>
              <a:t>создавать объединения работодателей в целях представительства и защиты своих интересов и вступать в них;</a:t>
            </a:r>
          </a:p>
          <a:p>
            <a:pPr marL="0" indent="0" algn="just">
              <a:buNone/>
            </a:pPr>
            <a:r>
              <a:rPr lang="ru-RU" sz="2400" dirty="0"/>
              <a:t>8) </a:t>
            </a:r>
            <a:r>
              <a:rPr lang="ru-RU" sz="2400" i="1" dirty="0"/>
              <a:t>создавать производственный совет </a:t>
            </a:r>
            <a:r>
              <a:rPr lang="ru-RU" sz="2400" dirty="0"/>
              <a:t>(за исключением работодателей - физических лиц, не являющихся индивидуальными предпринимателями) - совещательный орган, образуемый на добровольной основе из числа работников данного работодателя, имеющих, как правило, достижения в труде, для подготовки предложений по совершенствованию производственной деятельности, отдельных производственных процессов, внедрению новой техники и новых технологий, повышению производительности труда и квалификации работников</a:t>
            </a:r>
          </a:p>
        </p:txBody>
      </p:sp>
    </p:spTree>
    <p:extLst>
      <p:ext uri="{BB962C8B-B14F-4D97-AF65-F5344CB8AC3E}">
        <p14:creationId xmlns:p14="http://schemas.microsoft.com/office/powerpoint/2010/main" val="34746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9601200" cy="929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ст.22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65811" y="734517"/>
            <a:ext cx="11227633" cy="6340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Работодатель обязан</a:t>
            </a:r>
            <a:r>
              <a:rPr lang="ru-RU" sz="2400" b="1" dirty="0" smtClean="0"/>
              <a:t>:</a:t>
            </a:r>
          </a:p>
          <a:p>
            <a:pPr marL="0" indent="0" algn="just">
              <a:buNone/>
            </a:pPr>
            <a:r>
              <a:rPr lang="ru-RU" sz="2400" dirty="0"/>
              <a:t>1) соблюдать трудовое законодательство и иные нормативные правовые акты, содержащие нормы трудового права, локальные нормативные акты, условия коллективного договора, соглашений и трудовых договоров;</a:t>
            </a:r>
          </a:p>
          <a:p>
            <a:pPr marL="0" indent="0" algn="just">
              <a:buNone/>
            </a:pPr>
            <a:r>
              <a:rPr lang="ru-RU" sz="2400" i="1" dirty="0"/>
              <a:t>2) предоставлять работникам работу, обусловленную трудовым договором;</a:t>
            </a:r>
          </a:p>
          <a:p>
            <a:pPr marL="0" indent="0" algn="just">
              <a:buNone/>
            </a:pPr>
            <a:r>
              <a:rPr lang="ru-RU" sz="2400" i="1" dirty="0"/>
              <a:t>3) обеспечивать безопасность и условия труда, соответствующие государственным нормативным требованиям охраны труда;</a:t>
            </a:r>
          </a:p>
          <a:p>
            <a:pPr marL="0" indent="0" algn="just">
              <a:buNone/>
            </a:pPr>
            <a:r>
              <a:rPr lang="ru-RU" sz="2400" i="1" dirty="0"/>
              <a:t>4) обеспечивать работников оборудованием, инструментами, технической документацией и иными средствами, необходимыми для исполнения ими трудовых обязанностей;</a:t>
            </a:r>
          </a:p>
          <a:p>
            <a:pPr marL="0" indent="0" algn="just">
              <a:buNone/>
            </a:pPr>
            <a:r>
              <a:rPr lang="ru-RU" sz="2400" i="1" dirty="0"/>
              <a:t>5) обеспечивать работникам равную оплату за труд равной ценности;</a:t>
            </a:r>
          </a:p>
          <a:p>
            <a:pPr marL="0" indent="0" algn="just">
              <a:buNone/>
            </a:pPr>
            <a:r>
              <a:rPr lang="ru-RU" sz="2400" i="1" dirty="0"/>
              <a:t>6) выплачивать в полном размере причитающуюся работникам заработную плату в сроки, установленные в соответствии с Трудовым кодексом РФ, коллективным договором, правилами внутреннего трудового распорядка, трудовыми договорами</a:t>
            </a:r>
            <a:r>
              <a:rPr lang="ru-RU" sz="2400" i="1" dirty="0" smtClean="0"/>
              <a:t>;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7332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9601200" cy="929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ст.22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65811" y="629585"/>
            <a:ext cx="11526189" cy="6340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Работодатель обязан</a:t>
            </a:r>
            <a:r>
              <a:rPr lang="ru-RU" sz="2400" b="1" dirty="0" smtClean="0"/>
              <a:t>:</a:t>
            </a:r>
          </a:p>
          <a:p>
            <a:pPr marL="0" indent="0" algn="just">
              <a:buNone/>
            </a:pPr>
            <a:r>
              <a:rPr lang="ru-RU" sz="2400" dirty="0" smtClean="0"/>
              <a:t>7</a:t>
            </a:r>
            <a:r>
              <a:rPr lang="ru-RU" sz="2400" dirty="0"/>
              <a:t>) вести коллективные переговоры, а также заключать коллективный договор в порядке, установленном Трудовым кодексом РФ;</a:t>
            </a:r>
          </a:p>
          <a:p>
            <a:pPr marL="0" indent="0" algn="just">
              <a:buNone/>
            </a:pPr>
            <a:r>
              <a:rPr lang="ru-RU" sz="2400" dirty="0"/>
              <a:t>8) предоставлять представителям работников полную и достоверную информацию, необходимую для заключения коллективного договора, соглашения и контроля за их выполнением;</a:t>
            </a:r>
          </a:p>
          <a:p>
            <a:pPr marL="0" indent="0" algn="just">
              <a:buNone/>
            </a:pPr>
            <a:r>
              <a:rPr lang="ru-RU" sz="2400" i="1" dirty="0"/>
              <a:t>9) знакомить работников под роспись с принимаемыми локальными нормативными актами, непосредственно связанными с их трудовой деятельностью;</a:t>
            </a:r>
          </a:p>
          <a:p>
            <a:pPr marL="0" indent="0" algn="just">
              <a:buNone/>
            </a:pPr>
            <a:r>
              <a:rPr lang="ru-RU" sz="2400" dirty="0"/>
              <a:t>10) своевременно выполнять предписания федерального органа исполнительной власти, уполномоченного на осуществление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права, других федеральных органов исполнительной власти, осуществляющих государственный контроль (надзор) в установленной сфере деятельности, уплачивать штрафы, наложенные за нарушения трудового законодательства и иных нормативных правовых актов, содержащих нормы трудового права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75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9601200" cy="929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ст.22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7" y="929389"/>
            <a:ext cx="11227633" cy="5621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Работодатель обязан</a:t>
            </a:r>
            <a:r>
              <a:rPr lang="ru-RU" sz="2400" b="1" dirty="0" smtClean="0"/>
              <a:t>:</a:t>
            </a:r>
          </a:p>
          <a:p>
            <a:pPr marL="0" indent="0" algn="just">
              <a:buNone/>
            </a:pPr>
            <a:r>
              <a:rPr lang="ru-RU" sz="2400" dirty="0" smtClean="0"/>
              <a:t>11</a:t>
            </a:r>
            <a:r>
              <a:rPr lang="ru-RU" sz="2400" dirty="0"/>
              <a:t>) рассматривать представления соответствующих профсоюзных органов, иных избранных работниками представителей о выявленных нарушениях трудового законодательства и иных актов, содержащих нормы трудового права, принимать меры по устранению выявленных нарушений и сообщать о принятых мерах указанным органам и представителям;</a:t>
            </a:r>
          </a:p>
          <a:p>
            <a:pPr marL="0" indent="0" algn="just">
              <a:buNone/>
            </a:pPr>
            <a:r>
              <a:rPr lang="ru-RU" sz="2400" dirty="0" smtClean="0"/>
              <a:t>12) </a:t>
            </a:r>
            <a:r>
              <a:rPr lang="ru-RU" sz="2400" i="1" dirty="0"/>
              <a:t>осуществлять обязательное социальное страхование работников в порядке, установленном федеральными законами;</a:t>
            </a:r>
          </a:p>
          <a:p>
            <a:pPr marL="0" indent="0" algn="just">
              <a:buNone/>
            </a:pPr>
            <a:r>
              <a:rPr lang="ru-RU" sz="2400" dirty="0" smtClean="0"/>
              <a:t>13) </a:t>
            </a:r>
            <a:r>
              <a:rPr lang="ru-RU" sz="2400" i="1" dirty="0"/>
              <a:t>возмещать вред, причиненный работникам в связи с исполнением ими трудовых обязанностей, а также компенсировать моральный вред в порядке и на условиях, которые установлены настоящим Кодексом, другими федеральными законами и иными нормативными правовыми актами Российской Федерации</a:t>
            </a:r>
            <a:r>
              <a:rPr lang="ru-RU" sz="2400" i="1" dirty="0" smtClean="0"/>
              <a:t>;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7453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728" y="722526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i="1" dirty="0"/>
              <a:t>Трудовой договор как основная форма трудовых правоотношений, виды договор, порядок заключения и расторжения. Виды документов необходимых при трудоустройстве.</a:t>
            </a:r>
            <a:endParaRPr lang="ru-RU" sz="4400" b="1" dirty="0"/>
          </a:p>
        </p:txBody>
      </p:sp>
      <p:pic>
        <p:nvPicPr>
          <p:cNvPr id="1026" name="Picture 2" descr="https://www.vsekolledzhi.ru/data/org/files/ca/moskovskiy-oblastnoy-gosudarstvennyy-kolledzh-tehnologiy/logo2/1/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7928" y="0"/>
            <a:ext cx="1414072" cy="192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Работа для профессорско-преподавательского соста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951" y="4303926"/>
            <a:ext cx="3379032" cy="255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5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4367" y="1"/>
            <a:ext cx="11357547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Определение «Трудового договора», согласно Трудовому кодексу РФ: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964367" y="3642608"/>
            <a:ext cx="11227633" cy="562131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i="1" dirty="0"/>
              <a:t>Трудовой договор – это документ, закрепляющий отношения между работником и работодателем, по которому последний обязуется нанять работника на определенную должность, обеспечить соответствующие условия труда. выплачивать заработную плату вовремя и в полной мере, а первый должен выполнять все возложенные на него, в соответствии с должностью, функции и придерживаться распорядка дня, принятого в этой организации.</a:t>
            </a:r>
          </a:p>
        </p:txBody>
      </p:sp>
      <p:pic>
        <p:nvPicPr>
          <p:cNvPr id="6148" name="Picture 4" descr="В чём различие контракта и трудового договора — Лоевский кра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241" y="1257798"/>
            <a:ext cx="2347782" cy="247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9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10063398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Порядок оформления трудового договора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8" y="1528996"/>
            <a:ext cx="11227633" cy="5621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Этап 1. Подача документов</a:t>
            </a:r>
          </a:p>
          <a:p>
            <a:pPr marL="0" indent="0">
              <a:buNone/>
            </a:pPr>
            <a:r>
              <a:rPr lang="ru-RU" sz="2400" b="1" i="1" dirty="0"/>
              <a:t>Работник передает своему работодателю, а точнее, подает в отдел кадров следующие документы:</a:t>
            </a:r>
          </a:p>
          <a:p>
            <a:pPr lvl="0"/>
            <a:r>
              <a:rPr lang="ru-RU" sz="2400" i="1" dirty="0"/>
              <a:t>Паспорт;</a:t>
            </a:r>
          </a:p>
          <a:p>
            <a:pPr lvl="0"/>
            <a:r>
              <a:rPr lang="ru-RU" sz="2400" i="1" dirty="0"/>
              <a:t>Документ об окончании высшего образования или справку о наличии специальности, если обучение еще не закончено;</a:t>
            </a:r>
          </a:p>
          <a:p>
            <a:pPr lvl="0"/>
            <a:r>
              <a:rPr lang="ru-RU" sz="2400" i="1" dirty="0"/>
              <a:t>Трудовую книжку;</a:t>
            </a:r>
          </a:p>
          <a:p>
            <a:pPr lvl="0"/>
            <a:r>
              <a:rPr lang="ru-RU" sz="2400" i="1" dirty="0"/>
              <a:t>Свидетельство государственного пенсионного страхования;</a:t>
            </a:r>
          </a:p>
          <a:p>
            <a:pPr lvl="0"/>
            <a:r>
              <a:rPr lang="ru-RU" sz="2400" i="1" dirty="0"/>
              <a:t>Военный билет;</a:t>
            </a:r>
          </a:p>
          <a:p>
            <a:pPr lvl="0"/>
            <a:r>
              <a:rPr lang="ru-RU" sz="2400" i="1" dirty="0"/>
              <a:t>Свидетельство о присвоении ИНН;</a:t>
            </a:r>
          </a:p>
          <a:p>
            <a:pPr lvl="0"/>
            <a:r>
              <a:rPr lang="ru-RU" sz="2400" i="1" dirty="0"/>
              <a:t>Страховой медицинский полис.</a:t>
            </a:r>
          </a:p>
        </p:txBody>
      </p:sp>
      <p:pic>
        <p:nvPicPr>
          <p:cNvPr id="5" name="Picture 2" descr="Образцы срочных трудовых договоров в 2020 год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8911" y="4056579"/>
            <a:ext cx="2913089" cy="280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1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10063398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Порядок оформления трудового договора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8" y="1528996"/>
            <a:ext cx="11227633" cy="5621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/>
              <a:t>Этап 1. Подача </a:t>
            </a:r>
            <a:r>
              <a:rPr lang="ru-RU" sz="2400" b="1" i="1" dirty="0" smtClean="0"/>
              <a:t>документов</a:t>
            </a:r>
          </a:p>
          <a:p>
            <a:pPr marL="0" indent="0">
              <a:buNone/>
            </a:pPr>
            <a:endParaRPr lang="ru-RU" sz="2400" b="1" i="1" dirty="0"/>
          </a:p>
          <a:p>
            <a:pPr algn="just"/>
            <a:r>
              <a:rPr lang="ru-RU" sz="2400" dirty="0"/>
              <a:t>Тем, кто оформляет договор для работы по совместительству, вместо трудовой книжки нужно предъявить ее копию или справку с места работы, которое является основным.</a:t>
            </a:r>
          </a:p>
          <a:p>
            <a:pPr algn="just"/>
            <a:r>
              <a:rPr lang="ru-RU" sz="2400" dirty="0"/>
              <a:t>На этом этапе работодатель подробно </a:t>
            </a:r>
            <a:r>
              <a:rPr lang="ru-RU" sz="2400" i="1" dirty="0"/>
              <a:t>знакомит работника с правилами и внутренними документами, связанными с его предстоящей деятельностью на этом предприятии.</a:t>
            </a:r>
            <a:r>
              <a:rPr lang="ru-RU" sz="2400" dirty="0"/>
              <a:t> Работник ставит свою подпись, что сигнализирует о его ознакомлении с документами и готовый взять на себя обязанность исполнять вышеперечисленное.</a:t>
            </a:r>
          </a:p>
        </p:txBody>
      </p:sp>
    </p:spTree>
    <p:extLst>
      <p:ext uri="{BB962C8B-B14F-4D97-AF65-F5344CB8AC3E}">
        <p14:creationId xmlns:p14="http://schemas.microsoft.com/office/powerpoint/2010/main" val="2989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резентация - Труд - основа жиз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221" y="4092314"/>
            <a:ext cx="4906780" cy="276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959371" y="342899"/>
            <a:ext cx="10777927" cy="5653166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/>
              <a:t>Труд</a:t>
            </a:r>
            <a:r>
              <a:rPr lang="ru-RU" sz="2800" i="1" dirty="0" smtClean="0"/>
              <a:t> - это целенаправленная деятельность человека, реализация его физических и умственных способностей для получения определенных материальных или духовных благ (создания материальной основы общества).</a:t>
            </a:r>
          </a:p>
          <a:p>
            <a:pPr algn="just"/>
            <a:r>
              <a:rPr lang="ru-RU" sz="2800" b="1" i="1" dirty="0" smtClean="0"/>
              <a:t>Трудовое право </a:t>
            </a:r>
            <a:r>
              <a:rPr lang="ru-RU" sz="2800" i="1" dirty="0" smtClean="0"/>
              <a:t>- это совокупность норм, регулирующих общественные (социальные) отношения по труду на производстве, по социальной (общественной) организации труда во всем ее многообразии, по защите трудовых прав и законных интересов физических и юридических лиц, и конкретных правоотношений в данных сферах.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65647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10063398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Порядок оформления трудового договора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8" y="1528996"/>
            <a:ext cx="11227633" cy="5621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Этап 2. Составление и подписание трудового договора</a:t>
            </a:r>
          </a:p>
          <a:p>
            <a:pPr algn="just"/>
            <a:r>
              <a:rPr lang="ru-RU" sz="2400" dirty="0"/>
              <a:t>Унифицированной формы трудового договора не существует, поэтому в каждой организации разрабатывается свой договор для работников. Но есть общие правила для его составления, которые должен соблюдать каждый работодатель согласно Трудовому кодексу РФ:</a:t>
            </a:r>
          </a:p>
          <a:p>
            <a:pPr lvl="0" algn="just"/>
            <a:r>
              <a:rPr lang="ru-RU" sz="2400" dirty="0"/>
              <a:t>Трудовой договор заключается в двух экземплярах в письменном виде. После подписи сторон один экземпляр передается работнику, а второй остается у работодателя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8194" name="Picture 2" descr="ОБРАЗЕЦ СРОЧНОГО ТРУДОВОГО ДОГОВОРА 2017 ГОД - КОНЦЕПТУА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246" y="4576164"/>
            <a:ext cx="3422754" cy="228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26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10063398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Порядок оформления трудового договора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8" y="1528996"/>
            <a:ext cx="11227633" cy="562131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ru-RU" sz="2200" b="1" dirty="0"/>
              <a:t>Этап 2. Составление и подписание трудового договора</a:t>
            </a:r>
          </a:p>
          <a:p>
            <a:r>
              <a:rPr lang="ru-RU" sz="2200" dirty="0" smtClean="0"/>
              <a:t>Обязательные реквизиты</a:t>
            </a:r>
            <a:endParaRPr lang="ru-RU" sz="2200" dirty="0"/>
          </a:p>
          <a:p>
            <a:pPr lvl="1"/>
            <a:r>
              <a:rPr lang="ru-RU" sz="2200" dirty="0"/>
              <a:t>ФИО работника, его квалификацию,</a:t>
            </a:r>
          </a:p>
          <a:p>
            <a:pPr lvl="1"/>
            <a:r>
              <a:rPr lang="ru-RU" sz="2200" dirty="0"/>
              <a:t>должность и сущность выполняемой работы,</a:t>
            </a:r>
          </a:p>
          <a:p>
            <a:pPr lvl="1"/>
            <a:r>
              <a:rPr lang="ru-RU" sz="2200" dirty="0"/>
              <a:t>дату начала работы,</a:t>
            </a:r>
          </a:p>
          <a:p>
            <a:pPr lvl="1"/>
            <a:r>
              <a:rPr lang="ru-RU" sz="2200" dirty="0"/>
              <a:t>вид трудового договора (срочный/бессрочный),</a:t>
            </a:r>
          </a:p>
          <a:p>
            <a:pPr lvl="1"/>
            <a:r>
              <a:rPr lang="ru-RU" sz="2200" dirty="0"/>
              <a:t>договор по основному месту работы/по совместительству,</a:t>
            </a:r>
          </a:p>
          <a:p>
            <a:pPr lvl="1"/>
            <a:r>
              <a:rPr lang="ru-RU" sz="2200" dirty="0"/>
              <a:t>устанавливается ли испытание и каков его срок,</a:t>
            </a:r>
          </a:p>
          <a:p>
            <a:pPr lvl="1"/>
            <a:r>
              <a:rPr lang="ru-RU" sz="2200" dirty="0"/>
              <a:t>права и обязанности работодателя,</a:t>
            </a:r>
          </a:p>
          <a:p>
            <a:pPr lvl="1"/>
            <a:endParaRPr lang="ru-RU" sz="2200" dirty="0" smtClean="0"/>
          </a:p>
          <a:p>
            <a:pPr lvl="1"/>
            <a:endParaRPr lang="ru-RU" sz="2200" dirty="0"/>
          </a:p>
          <a:p>
            <a:pPr lvl="1"/>
            <a:r>
              <a:rPr lang="ru-RU" sz="2200" dirty="0" smtClean="0"/>
              <a:t>права </a:t>
            </a:r>
            <a:r>
              <a:rPr lang="ru-RU" sz="2200" dirty="0"/>
              <a:t>и обязанности работника</a:t>
            </a:r>
            <a:r>
              <a:rPr lang="ru-RU" sz="2200" dirty="0" smtClean="0"/>
              <a:t>,</a:t>
            </a:r>
          </a:p>
          <a:p>
            <a:pPr lvl="1"/>
            <a:r>
              <a:rPr lang="ru-RU" sz="2200" dirty="0" smtClean="0"/>
              <a:t>характеристика </a:t>
            </a:r>
            <a:r>
              <a:rPr lang="ru-RU" sz="2200" dirty="0"/>
              <a:t>условий труда,</a:t>
            </a:r>
          </a:p>
          <a:p>
            <a:pPr lvl="1"/>
            <a:r>
              <a:rPr lang="ru-RU" sz="2200" dirty="0"/>
              <a:t>особенности режима рабочего времени,</a:t>
            </a:r>
          </a:p>
          <a:p>
            <a:pPr lvl="1"/>
            <a:r>
              <a:rPr lang="ru-RU" sz="2200" dirty="0"/>
              <a:t>продолжительность ежегодного отпуска,</a:t>
            </a:r>
          </a:p>
          <a:p>
            <a:pPr lvl="1"/>
            <a:r>
              <a:rPr lang="ru-RU" sz="2200" dirty="0"/>
              <a:t>размер должностного оклада и виды доплат,</a:t>
            </a:r>
          </a:p>
          <a:p>
            <a:pPr lvl="1"/>
            <a:r>
              <a:rPr lang="ru-RU" sz="2200" dirty="0"/>
              <a:t>сроки выплаты заработной платы,</a:t>
            </a:r>
          </a:p>
          <a:p>
            <a:pPr lvl="1"/>
            <a:r>
              <a:rPr lang="ru-RU" sz="2200" dirty="0"/>
              <a:t>вид социального страхования,</a:t>
            </a:r>
          </a:p>
          <a:p>
            <a:pPr lvl="1"/>
            <a:r>
              <a:rPr lang="ru-RU" sz="2200" dirty="0"/>
              <a:t>подписи сторон.</a:t>
            </a:r>
          </a:p>
        </p:txBody>
      </p:sp>
    </p:spTree>
    <p:extLst>
      <p:ext uri="{BB962C8B-B14F-4D97-AF65-F5344CB8AC3E}">
        <p14:creationId xmlns:p14="http://schemas.microsoft.com/office/powerpoint/2010/main" val="8243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10063398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Порядок оформления трудового договора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8" y="1528996"/>
            <a:ext cx="11227633" cy="5621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Этап 2. Составление и подписание трудового договора</a:t>
            </a:r>
          </a:p>
          <a:p>
            <a:r>
              <a:rPr lang="ru-RU" dirty="0" smtClean="0"/>
              <a:t> </a:t>
            </a:r>
            <a:r>
              <a:rPr lang="ru-RU" sz="2400" dirty="0"/>
              <a:t>Условия, прописанные в трудовом договоре, могут быть изменены в письменном порядке по обоюдному соглашению сторон.</a:t>
            </a:r>
          </a:p>
          <a:p>
            <a:r>
              <a:rPr lang="ru-RU" sz="2400" dirty="0" smtClean="0"/>
              <a:t>По </a:t>
            </a:r>
            <a:r>
              <a:rPr lang="ru-RU" sz="2400" dirty="0"/>
              <a:t>желанию работодателя или для отдельных должностей в трудовом договоре прописываются условия неразглашения служебной или коммерческой тайны.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Также, по желанию работодателя, для проверки профессиональной пригодности работника занимаемой должности устанавливается испытательный срок.</a:t>
            </a:r>
          </a:p>
          <a:p>
            <a:r>
              <a:rPr lang="ru-RU" sz="2400" dirty="0" smtClean="0"/>
              <a:t> </a:t>
            </a:r>
            <a:r>
              <a:rPr lang="ru-RU" sz="2400" i="1" dirty="0"/>
              <a:t>Заключать трудовой договор самостоятельно могут лица, достигшие 16 лет. В 15 лет допускается заключение договора для выполнения легкого труда, с 14 лет договор оформляется с согласия органа опеки или одного из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4590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10063398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Порядок оформления трудового договора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8" y="1528996"/>
            <a:ext cx="11227633" cy="56213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Этап 2. Составление и подписание трудового договора</a:t>
            </a:r>
          </a:p>
          <a:p>
            <a:r>
              <a:rPr lang="ru-RU" dirty="0" smtClean="0"/>
              <a:t> </a:t>
            </a:r>
            <a:r>
              <a:rPr lang="ru-RU" sz="2400" dirty="0"/>
              <a:t>Условия, прописанные в трудовом договоре, могут быть изменены в письменном порядке по обоюдному соглашению сторон.</a:t>
            </a:r>
          </a:p>
          <a:p>
            <a:r>
              <a:rPr lang="ru-RU" sz="2400" dirty="0" smtClean="0"/>
              <a:t>По </a:t>
            </a:r>
            <a:r>
              <a:rPr lang="ru-RU" sz="2400" dirty="0"/>
              <a:t>желанию работодателя или для отдельных должностей в трудовом договоре прописываются условия неразглашения служебной или коммерческой тайны.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Также, по желанию работодателя, для проверки профессиональной пригодности работника занимаемой должности устанавливается испытательный срок.</a:t>
            </a:r>
          </a:p>
          <a:p>
            <a:r>
              <a:rPr lang="ru-RU" sz="2400" dirty="0" smtClean="0"/>
              <a:t> </a:t>
            </a:r>
            <a:r>
              <a:rPr lang="ru-RU" sz="2400" i="1" dirty="0"/>
              <a:t>Заключать трудовой договор самостоятельно могут лица, достигшие 16 лет. В 15 лет допускается заключение договора для выполнения легкого труда, с 14 лет договор оформляется с согласия органа опеки или одного из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21963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10063398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Порядок оформления трудового договора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49508" y="1229193"/>
            <a:ext cx="11227633" cy="48718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/>
              <a:t>Этап 3. Начало трудовых отношений</a:t>
            </a:r>
            <a:endParaRPr lang="ru-RU" sz="2400" dirty="0"/>
          </a:p>
          <a:p>
            <a:r>
              <a:rPr lang="ru-RU" sz="2400" dirty="0"/>
              <a:t>Трудовой договор считается вступившим в силу со дня подписания, а также является основанием для составления приказа о приеме на работу.</a:t>
            </a:r>
          </a:p>
          <a:p>
            <a:r>
              <a:rPr lang="ru-RU" sz="2400" dirty="0"/>
              <a:t>Приступить к своим обязанностям работник должен с даты, определенной договором. Если такая дата не обозначена, то договор вступает в силу на следующий день после подписания договора.</a:t>
            </a:r>
          </a:p>
          <a:p>
            <a:r>
              <a:rPr lang="ru-RU" sz="2400" dirty="0"/>
              <a:t>Теперь вы знаете, как оформить трудовой договор наилучшим образом, благодаря этому ваши права надежно защищены, а отношения с работодателем будут прозрачными и плодотворными.</a:t>
            </a:r>
          </a:p>
        </p:txBody>
      </p:sp>
      <p:pic>
        <p:nvPicPr>
          <p:cNvPr id="9218" name="Picture 2" descr="Работа в Интернете на дому без вложений и обмана - 50 вакансий + отзыв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4196" y="4797813"/>
            <a:ext cx="3347803" cy="206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Сайт поиска работы рассказывает, как найти работ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028" y="4812761"/>
            <a:ext cx="2803161" cy="203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0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929" y="4332158"/>
            <a:ext cx="10063398" cy="140907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Удачной работы </a:t>
            </a:r>
            <a:r>
              <a:rPr lang="ru-RU" b="1" dirty="0" smtClean="0">
                <a:sym typeface="Wingdings" panose="05000000000000000000" pitchFamily="2" charset="2"/>
              </a:rPr>
              <a:t></a:t>
            </a:r>
            <a:endParaRPr lang="ru-RU" b="1" dirty="0"/>
          </a:p>
        </p:txBody>
      </p:sp>
      <p:pic>
        <p:nvPicPr>
          <p:cNvPr id="1026" name="Picture 2" descr="7 советов, которые помогут вам пройти собеседование и получить работу -  Лайфхак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964" y="527856"/>
            <a:ext cx="6726888" cy="336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26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989" y="192061"/>
            <a:ext cx="9601200" cy="6754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Основная </a:t>
            </a:r>
            <a:r>
              <a:rPr lang="ru-RU" b="1" dirty="0"/>
              <a:t>нормативно-правовую базу трудового права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24459" y="1424066"/>
            <a:ext cx="10777927" cy="6340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/>
              <a:t>1) Конституция РФ;</a:t>
            </a:r>
          </a:p>
          <a:p>
            <a:pPr marL="0" indent="0" algn="just">
              <a:buNone/>
            </a:pPr>
            <a:r>
              <a:rPr lang="ru-RU" sz="2400" i="1" dirty="0"/>
              <a:t>2) Гражданский кодекс РФ;</a:t>
            </a:r>
          </a:p>
          <a:p>
            <a:pPr marL="0" indent="0" algn="just">
              <a:buNone/>
            </a:pPr>
            <a:r>
              <a:rPr lang="ru-RU" sz="2400" i="1" dirty="0"/>
              <a:t>3) Трудовой кодекс РФ;</a:t>
            </a:r>
          </a:p>
          <a:p>
            <a:pPr marL="0" indent="0" algn="just">
              <a:buNone/>
            </a:pPr>
            <a:r>
              <a:rPr lang="ru-RU" sz="2400" dirty="0"/>
              <a:t>4) Постановление Правительства РФ № 583 «О введении новых систем оплаты труда работников федеральных бюджетных, автономных и казенных учреждений и федеральных государственных органов, а также гражданского персонала воинских частей, учреждений и подразделений федеральных органов исполнительной власти, в которых законом предусмотрена военная и приравненная к ней служба, оплата труда которых в настоящее время осуществляется на основе Единой тарифной сетки по оплате труда работников федеральных государственных учреждений»;</a:t>
            </a:r>
          </a:p>
          <a:p>
            <a:pPr marL="0" indent="0" algn="just">
              <a:buNone/>
            </a:pPr>
            <a:r>
              <a:rPr lang="ru-RU" sz="2400" dirty="0"/>
              <a:t>5) другие законы.</a:t>
            </a:r>
          </a:p>
        </p:txBody>
      </p:sp>
    </p:spTree>
    <p:extLst>
      <p:ext uri="{BB962C8B-B14F-4D97-AF65-F5344CB8AC3E}">
        <p14:creationId xmlns:p14="http://schemas.microsoft.com/office/powerpoint/2010/main" val="309751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989" y="192060"/>
            <a:ext cx="9601200" cy="1232005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Из ст. 37 Конституции РФ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24459" y="838042"/>
            <a:ext cx="10777927" cy="6340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/>
              <a:t>1) труд свободен, каждый имеет право свободно распоряжаться своими способностями к труду, выбирать род деятельности и профессию;</a:t>
            </a:r>
          </a:p>
          <a:p>
            <a:pPr marL="0" indent="0" algn="just">
              <a:buNone/>
            </a:pPr>
            <a:r>
              <a:rPr lang="ru-RU" sz="2400" i="1" dirty="0"/>
              <a:t>2) принудительный труд запрещен;</a:t>
            </a:r>
          </a:p>
          <a:p>
            <a:pPr marL="0" indent="0" algn="just">
              <a:buNone/>
            </a:pPr>
            <a:r>
              <a:rPr lang="ru-RU" sz="2400" i="1" dirty="0"/>
              <a:t>3) каждый имеет право на труд в условиях, отвечающих требованиям безопасности и гигиены, на вознаграждение за труд без какой бы то ни было дискриминации и не ниже установленного федеральным законом минимального размера оплаты труда, а также право на защиту от безработицы;</a:t>
            </a:r>
          </a:p>
          <a:p>
            <a:pPr marL="0" indent="0">
              <a:buNone/>
            </a:pPr>
            <a:r>
              <a:rPr lang="ru-RU" sz="2400" dirty="0"/>
              <a:t>4) признается право на индивидуальные и коллективные трудовые споры с использованием установленных федеральным законом способов их разрешения, включая право на забастовку;</a:t>
            </a:r>
          </a:p>
          <a:p>
            <a:pPr marL="0" indent="0" algn="just">
              <a:buNone/>
            </a:pPr>
            <a:r>
              <a:rPr lang="ru-RU" sz="2400" u="sng" dirty="0"/>
              <a:t>5) </a:t>
            </a:r>
            <a:r>
              <a:rPr lang="ru-RU" sz="2400" i="1" dirty="0"/>
              <a:t>каждый имеет право на отдых, работающему по трудовому договору гарантируются установленные федеральным законом продолжительность рабочего времени, выходные и праздничные дни, оплачиваемый ежегодный отпуск.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34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989" y="192060"/>
            <a:ext cx="9601200" cy="123200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Гражданский кодекс РФ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950625" y="1424065"/>
            <a:ext cx="10777927" cy="6340838"/>
          </a:xfrm>
        </p:spPr>
        <p:txBody>
          <a:bodyPr>
            <a:normAutofit/>
          </a:bodyPr>
          <a:lstStyle/>
          <a:p>
            <a:pPr algn="just"/>
            <a:r>
              <a:rPr lang="ru-RU" sz="3600" dirty="0"/>
              <a:t>Согласно ст. 420 Гражданского кодекса РФ, договором признается соглашение двух или нескольких лиц об установлении, изменении или прекращении гражданских прав и обязанностей.</a:t>
            </a: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4098" name="Picture 2" descr="Работа в Словакии трудоустройство вакансии 2018 - Allinc.J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998" y="3934995"/>
            <a:ext cx="6107354" cy="254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89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989" y="192060"/>
            <a:ext cx="9601200" cy="123200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950625" y="1424065"/>
            <a:ext cx="10777927" cy="6340838"/>
          </a:xfrm>
        </p:spPr>
        <p:txBody>
          <a:bodyPr>
            <a:normAutofit/>
          </a:bodyPr>
          <a:lstStyle/>
          <a:p>
            <a:pPr algn="just"/>
            <a:r>
              <a:rPr lang="ru-RU" sz="3200" i="1" dirty="0"/>
              <a:t>Трудовой Кодекс Российской Федерации - это законодательный акт, который регулирует трудовые отношения и является приоритетным. </a:t>
            </a:r>
            <a:r>
              <a:rPr lang="ru-RU" sz="3200" dirty="0"/>
              <a:t>Трудовым Кодексом устанавливаются правила трудового законодательства: права и обязанности работников; вопросы охраны труда; трудоустройство; </a:t>
            </a:r>
            <a:r>
              <a:rPr lang="ru-RU" sz="3200" dirty="0" err="1"/>
              <a:t>профподготовки</a:t>
            </a:r>
            <a:r>
              <a:rPr lang="ru-RU" sz="3200" dirty="0"/>
              <a:t> и повышения квалификации; права и обязанности работодателя; оплата труда; нормирование труда.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803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989" y="192060"/>
            <a:ext cx="9601200" cy="123200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ст.15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950625" y="1124261"/>
            <a:ext cx="10777927" cy="6340838"/>
          </a:xfrm>
        </p:spPr>
        <p:txBody>
          <a:bodyPr>
            <a:normAutofit/>
          </a:bodyPr>
          <a:lstStyle/>
          <a:p>
            <a:pPr algn="just"/>
            <a:r>
              <a:rPr lang="ru-RU" sz="2800" i="1" dirty="0">
                <a:solidFill>
                  <a:schemeClr val="tx1"/>
                </a:solidFill>
                <a:hlinkClick r:id="rId2"/>
              </a:rPr>
              <a:t>Трудовые отношения</a:t>
            </a:r>
            <a:r>
              <a:rPr lang="ru-RU" sz="2800" i="1" dirty="0">
                <a:solidFill>
                  <a:schemeClr val="tx1"/>
                </a:solidFill>
              </a:rPr>
              <a:t> - отношения, основанные на соглашении между работником и работодателем о личном выполнении работником за плату трудовой функции (работы по должности в соответствии со штатным расписанием, профессии, специальности с указанием квалификации; конкретного вида поручаемой работнику работы) в интересах, под управлением и контролем работодателя, подчинении работника правилам внутреннего трудового распорядка при обеспечении работодателем условий труда, предусмотренных трудовым законодательством и иными нормативными правовыми актами, содержащими нормы трудового права, коллективным договором, соглашениями, локальными нормативными актами, трудовым договором.</a:t>
            </a:r>
          </a:p>
        </p:txBody>
      </p:sp>
    </p:spTree>
    <p:extLst>
      <p:ext uri="{BB962C8B-B14F-4D97-AF65-F5344CB8AC3E}">
        <p14:creationId xmlns:p14="http://schemas.microsoft.com/office/powerpoint/2010/main" val="41363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028" y="1"/>
            <a:ext cx="9601200" cy="9293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ст.21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74557" y="532151"/>
            <a:ext cx="11517443" cy="6340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/>
              <a:t>Работник </a:t>
            </a:r>
            <a:r>
              <a:rPr lang="ru-RU" sz="2200" b="1" dirty="0"/>
              <a:t>имеет право на:</a:t>
            </a:r>
            <a:endParaRPr lang="ru-RU" sz="2200" dirty="0"/>
          </a:p>
          <a:p>
            <a:pPr marL="0" indent="0" algn="just">
              <a:buNone/>
            </a:pPr>
            <a:r>
              <a:rPr lang="ru-RU" sz="2200" dirty="0"/>
              <a:t>1) заключение, изменение и расторжение трудового договора в порядке и на условиях, которые установлены Трудовым кодексом РФ, иными федеральными законами;</a:t>
            </a:r>
          </a:p>
          <a:p>
            <a:pPr marL="0" indent="0" algn="just">
              <a:buNone/>
            </a:pPr>
            <a:r>
              <a:rPr lang="ru-RU" sz="2200" i="1" dirty="0"/>
              <a:t>2) предоставление ему работы, обусловленной трудовым договором;</a:t>
            </a:r>
          </a:p>
          <a:p>
            <a:pPr marL="0" indent="0" algn="just">
              <a:buNone/>
            </a:pPr>
            <a:r>
              <a:rPr lang="ru-RU" sz="2200" i="1" dirty="0"/>
              <a:t>3) рабочее место, соответствующее государственным нормативным требованиям охраны труда и условиям, предусмотренным коллективным договором;</a:t>
            </a:r>
          </a:p>
          <a:p>
            <a:pPr marL="0" indent="0" algn="just">
              <a:buNone/>
            </a:pPr>
            <a:r>
              <a:rPr lang="ru-RU" sz="2200" i="1" dirty="0"/>
              <a:t>4) своевременную и в полном объеме выплату заработной платы в соответствии со своей квалификацией, сложностью труда, количеством и качеством выполненной работы;</a:t>
            </a:r>
          </a:p>
          <a:p>
            <a:pPr marL="0" indent="0" algn="just">
              <a:buNone/>
            </a:pPr>
            <a:r>
              <a:rPr lang="ru-RU" sz="2200" i="1" dirty="0"/>
              <a:t>5) отдых, обеспечиваемый установлением нормальной продолжительности рабочего времени, сокращенного рабочего времени для отдельных профессий и категорий работников, предоставлением еженедельных выходных дней, нерабочих праздничных дней, оплачиваемых ежегодных отпусков;</a:t>
            </a:r>
          </a:p>
          <a:p>
            <a:pPr marL="0" indent="0" algn="just">
              <a:buNone/>
            </a:pPr>
            <a:r>
              <a:rPr lang="ru-RU" sz="2200" dirty="0"/>
              <a:t>6) полную достоверную информацию об условиях труда и требованиях охраны труда на рабочем месте, включая реализацию прав, предоставленных законодательством о специальной оценке условий труда;</a:t>
            </a:r>
          </a:p>
          <a:p>
            <a:pPr marL="0" indent="0" algn="just">
              <a:buNone/>
            </a:pPr>
            <a:r>
              <a:rPr lang="ru-RU" sz="2200" dirty="0"/>
              <a:t>7) подготовку и дополнительное профессиональное образование в порядке, установленном Трудовым кодексом РФ, иными федеральными законами</a:t>
            </a:r>
            <a:r>
              <a:rPr lang="ru-RU" sz="2200" dirty="0" smtClean="0"/>
              <a:t>;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128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989" y="192060"/>
            <a:ext cx="9601200" cy="123200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Трудовой кодекс РФ, ст.21 </a:t>
            </a:r>
            <a:endParaRPr lang="ru-RU" b="1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4539" y="808062"/>
            <a:ext cx="11487461" cy="6340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/>
              <a:t>8</a:t>
            </a:r>
            <a:r>
              <a:rPr lang="ru-RU" sz="2200" dirty="0"/>
              <a:t>) объединение, включая право на создание профессиональных союзов и вступление в них для защиты своих трудовых прав, свобод и законных интересов;</a:t>
            </a:r>
          </a:p>
          <a:p>
            <a:pPr marL="0" indent="0" algn="just">
              <a:buNone/>
            </a:pPr>
            <a:r>
              <a:rPr lang="ru-RU" sz="2200" dirty="0"/>
              <a:t>9) участие в управлении организацией в предусмотренных Трудовым кодексом РФ иными федеральными законами и коллективным договором формах;</a:t>
            </a:r>
          </a:p>
          <a:p>
            <a:pPr marL="0" indent="0" algn="just">
              <a:buNone/>
            </a:pPr>
            <a:r>
              <a:rPr lang="ru-RU" sz="2200" dirty="0"/>
              <a:t>10) ведение коллективных переговоров и заключение коллективных договоров и соглашений через своих представителей, а также на информацию о выполнении коллективного договора, соглашений;</a:t>
            </a:r>
          </a:p>
          <a:p>
            <a:pPr marL="0" indent="0" algn="just">
              <a:buNone/>
            </a:pPr>
            <a:r>
              <a:rPr lang="ru-RU" sz="2200" dirty="0"/>
              <a:t>11) </a:t>
            </a:r>
            <a:r>
              <a:rPr lang="ru-RU" sz="2200" i="1" dirty="0"/>
              <a:t>защиту своих трудовых прав, свобод и законных интересов всеми не запрещенными законом способами;</a:t>
            </a:r>
          </a:p>
          <a:p>
            <a:pPr marL="0" indent="0" algn="just">
              <a:buNone/>
            </a:pPr>
            <a:r>
              <a:rPr lang="ru-RU" sz="2200" dirty="0"/>
              <a:t>12) разрешение индивидуальных и коллективных трудовых споров, включая право на забастовку, в порядке, установленном Трудовым кодексом РФ, иными федеральными законами;</a:t>
            </a:r>
          </a:p>
          <a:p>
            <a:pPr marL="0" indent="0" algn="just">
              <a:buNone/>
            </a:pPr>
            <a:r>
              <a:rPr lang="ru-RU" sz="2200" dirty="0"/>
              <a:t>13) </a:t>
            </a:r>
            <a:r>
              <a:rPr lang="ru-RU" sz="2200" i="1" dirty="0"/>
              <a:t>возмещение вреда, причиненного ему в связи с исполнением трудовых обязанностей, и компенсацию морального вреда в порядке, установленном Трудовым кодексом РФ, иными федеральными законами; обязательное социальное страхование в случаях, предусмотренных федеральными законами.</a:t>
            </a:r>
          </a:p>
        </p:txBody>
      </p:sp>
    </p:spTree>
    <p:extLst>
      <p:ext uri="{BB962C8B-B14F-4D97-AF65-F5344CB8AC3E}">
        <p14:creationId xmlns:p14="http://schemas.microsoft.com/office/powerpoint/2010/main" val="31429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153</TotalTime>
  <Words>2167</Words>
  <Application>Microsoft Office PowerPoint</Application>
  <PresentationFormat>Широкоэкранный</PresentationFormat>
  <Paragraphs>137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Franklin Gothic Book</vt:lpstr>
      <vt:lpstr>Wingdings</vt:lpstr>
      <vt:lpstr>Crop</vt:lpstr>
      <vt:lpstr>Филиал «Лыткарино» ГУ «Дубна»</vt:lpstr>
      <vt:lpstr>Презентация PowerPoint</vt:lpstr>
      <vt:lpstr>Основная нормативно-правовую базу трудового права</vt:lpstr>
      <vt:lpstr>Из ст. 37 Конституции РФ </vt:lpstr>
      <vt:lpstr>Гражданский кодекс РФ </vt:lpstr>
      <vt:lpstr>Трудовой кодекс РФ </vt:lpstr>
      <vt:lpstr>Трудовой кодекс РФ, ст.15 </vt:lpstr>
      <vt:lpstr>Трудовой кодекс РФ, ст.21 </vt:lpstr>
      <vt:lpstr>Трудовой кодекс РФ, ст.21 </vt:lpstr>
      <vt:lpstr>Трудовой кодекс РФ, ст.21 </vt:lpstr>
      <vt:lpstr>Трудовой кодекс РФ, ст.22 </vt:lpstr>
      <vt:lpstr>Трудовой кодекс РФ, ст.22 </vt:lpstr>
      <vt:lpstr>Трудовой кодекс РФ, ст.22 </vt:lpstr>
      <vt:lpstr>Трудовой кодекс РФ, ст.22 </vt:lpstr>
      <vt:lpstr>Трудовой кодекс РФ, ст.22 </vt:lpstr>
      <vt:lpstr>Презентация PowerPoint</vt:lpstr>
      <vt:lpstr>Определение «Трудового договора», согласно Трудовому кодексу РФ:</vt:lpstr>
      <vt:lpstr>Порядок оформления трудового договора</vt:lpstr>
      <vt:lpstr>Порядок оформления трудового договора</vt:lpstr>
      <vt:lpstr>Порядок оформления трудового договора</vt:lpstr>
      <vt:lpstr>Порядок оформления трудового договора</vt:lpstr>
      <vt:lpstr>Порядок оформления трудового договора</vt:lpstr>
      <vt:lpstr>Порядок оформления трудового договора</vt:lpstr>
      <vt:lpstr>Порядок оформления трудового договора</vt:lpstr>
      <vt:lpstr>Удачной работы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Филиал «Лыткарино» ГУ «Дубна»</dc:title>
  <dc:creator>Ирина</dc:creator>
  <cp:lastModifiedBy>Ирина</cp:lastModifiedBy>
  <cp:revision>19</cp:revision>
  <dcterms:created xsi:type="dcterms:W3CDTF">2020-08-30T13:08:47Z</dcterms:created>
  <dcterms:modified xsi:type="dcterms:W3CDTF">2020-09-13T10:55:10Z</dcterms:modified>
</cp:coreProperties>
</file>