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sldIdLst>
    <p:sldId id="256" r:id="rId2"/>
    <p:sldId id="257" r:id="rId3"/>
    <p:sldId id="258" r:id="rId4"/>
    <p:sldId id="260" r:id="rId5"/>
    <p:sldId id="259" r:id="rId6"/>
    <p:sldId id="261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92" r:id="rId30"/>
    <p:sldId id="289" r:id="rId31"/>
    <p:sldId id="290" r:id="rId32"/>
    <p:sldId id="291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9854A4-6B4A-4A61-8FDC-AE107A83A32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5A42C2-CC3D-4BA1-A20C-CF7A83870A2C}">
      <dgm:prSet phldrT="[Текст]" custT="1"/>
      <dgm:spPr/>
      <dgm:t>
        <a:bodyPr/>
        <a:lstStyle/>
        <a:p>
          <a:r>
            <a:rPr lang="ru-RU" sz="2400" dirty="0" smtClean="0"/>
            <a:t>Шпинат</a:t>
          </a:r>
          <a:endParaRPr lang="ru-RU" sz="2400" dirty="0"/>
        </a:p>
      </dgm:t>
    </dgm:pt>
    <dgm:pt modelId="{5F243A56-AD1A-4636-B7C9-E7F9B9B8F663}" type="parTrans" cxnId="{3D1A2AA7-D999-4E53-A090-7CFB0DBDA8FF}">
      <dgm:prSet/>
      <dgm:spPr/>
      <dgm:t>
        <a:bodyPr/>
        <a:lstStyle/>
        <a:p>
          <a:endParaRPr lang="ru-RU"/>
        </a:p>
      </dgm:t>
    </dgm:pt>
    <dgm:pt modelId="{A040FD6D-FF8F-40CE-892C-D099A37FF5FE}" type="sibTrans" cxnId="{3D1A2AA7-D999-4E53-A090-7CFB0DBDA8FF}">
      <dgm:prSet/>
      <dgm:spPr/>
      <dgm:t>
        <a:bodyPr/>
        <a:lstStyle/>
        <a:p>
          <a:endParaRPr lang="ru-RU"/>
        </a:p>
      </dgm:t>
    </dgm:pt>
    <dgm:pt modelId="{5E90A574-B15A-4153-8DDC-45CC3084AC16}">
      <dgm:prSet phldrT="[Текст]" custT="1"/>
      <dgm:spPr/>
      <dgm:t>
        <a:bodyPr/>
        <a:lstStyle/>
        <a:p>
          <a:r>
            <a:rPr lang="ru-RU" sz="2400" dirty="0" smtClean="0"/>
            <a:t>Капуста</a:t>
          </a:r>
          <a:endParaRPr lang="ru-RU" sz="2400" dirty="0"/>
        </a:p>
      </dgm:t>
    </dgm:pt>
    <dgm:pt modelId="{671E970A-FA59-4339-966D-5F99B4A233C4}" type="parTrans" cxnId="{739AAC76-13D7-42E3-BF2A-FAF377693BDF}">
      <dgm:prSet/>
      <dgm:spPr/>
      <dgm:t>
        <a:bodyPr/>
        <a:lstStyle/>
        <a:p>
          <a:endParaRPr lang="ru-RU"/>
        </a:p>
      </dgm:t>
    </dgm:pt>
    <dgm:pt modelId="{FB87F40E-B3CF-409C-B763-ED322881935E}" type="sibTrans" cxnId="{739AAC76-13D7-42E3-BF2A-FAF377693BDF}">
      <dgm:prSet/>
      <dgm:spPr/>
      <dgm:t>
        <a:bodyPr/>
        <a:lstStyle/>
        <a:p>
          <a:endParaRPr lang="ru-RU"/>
        </a:p>
      </dgm:t>
    </dgm:pt>
    <dgm:pt modelId="{E34BDDDA-06BB-4D67-B111-9A5D976DBCFE}">
      <dgm:prSet phldrT="[Текст]" custT="1"/>
      <dgm:spPr/>
      <dgm:t>
        <a:bodyPr/>
        <a:lstStyle/>
        <a:p>
          <a:r>
            <a:rPr lang="ru-RU" sz="2800" dirty="0" smtClean="0"/>
            <a:t>кабачки</a:t>
          </a:r>
          <a:endParaRPr lang="ru-RU" sz="2800" dirty="0"/>
        </a:p>
      </dgm:t>
    </dgm:pt>
    <dgm:pt modelId="{8FC3AE45-73E3-4CDC-B2D9-7482D5B2CF29}" type="parTrans" cxnId="{2F8894C5-B612-4B97-A9FD-BBD3380D2A4D}">
      <dgm:prSet/>
      <dgm:spPr/>
      <dgm:t>
        <a:bodyPr/>
        <a:lstStyle/>
        <a:p>
          <a:endParaRPr lang="ru-RU"/>
        </a:p>
      </dgm:t>
    </dgm:pt>
    <dgm:pt modelId="{F4733CC9-AADE-445D-9EB8-93996769EC9B}" type="sibTrans" cxnId="{2F8894C5-B612-4B97-A9FD-BBD3380D2A4D}">
      <dgm:prSet/>
      <dgm:spPr/>
      <dgm:t>
        <a:bodyPr/>
        <a:lstStyle/>
        <a:p>
          <a:endParaRPr lang="ru-RU"/>
        </a:p>
      </dgm:t>
    </dgm:pt>
    <dgm:pt modelId="{2CDA67A6-984E-48C7-8546-98C7C9FBAE41}">
      <dgm:prSet phldrT="[Текст]" custT="1"/>
      <dgm:spPr/>
      <dgm:t>
        <a:bodyPr/>
        <a:lstStyle/>
        <a:p>
          <a:r>
            <a:rPr lang="ru-RU" sz="3600" dirty="0" smtClean="0"/>
            <a:t>лук</a:t>
          </a:r>
          <a:endParaRPr lang="ru-RU" sz="3600" dirty="0"/>
        </a:p>
      </dgm:t>
    </dgm:pt>
    <dgm:pt modelId="{88A954CF-D524-4F00-B6FD-33BEA58D6A2C}" type="parTrans" cxnId="{94AC9F98-0A8A-4F94-AAB1-23847D52675D}">
      <dgm:prSet/>
      <dgm:spPr/>
      <dgm:t>
        <a:bodyPr/>
        <a:lstStyle/>
        <a:p>
          <a:endParaRPr lang="ru-RU"/>
        </a:p>
      </dgm:t>
    </dgm:pt>
    <dgm:pt modelId="{C56110FC-D294-41D0-83D1-6C235CEC72AD}" type="sibTrans" cxnId="{94AC9F98-0A8A-4F94-AAB1-23847D52675D}">
      <dgm:prSet/>
      <dgm:spPr/>
      <dgm:t>
        <a:bodyPr/>
        <a:lstStyle/>
        <a:p>
          <a:endParaRPr lang="ru-RU"/>
        </a:p>
      </dgm:t>
    </dgm:pt>
    <dgm:pt modelId="{108A2DD9-1DD9-4EE8-82AC-149316096CFB}">
      <dgm:prSet phldrT="[Текст]" custT="1"/>
      <dgm:spPr/>
      <dgm:t>
        <a:bodyPr/>
        <a:lstStyle/>
        <a:p>
          <a:r>
            <a:rPr lang="ru-RU" sz="2800" dirty="0" smtClean="0"/>
            <a:t>сельдерей</a:t>
          </a:r>
          <a:endParaRPr lang="ru-RU" sz="2800" dirty="0"/>
        </a:p>
      </dgm:t>
    </dgm:pt>
    <dgm:pt modelId="{06053F39-4590-468A-AF40-8AF178E70020}" type="parTrans" cxnId="{0CA1C52D-8C6D-43BD-BC23-BD54DAE9CA49}">
      <dgm:prSet/>
      <dgm:spPr/>
      <dgm:t>
        <a:bodyPr/>
        <a:lstStyle/>
        <a:p>
          <a:endParaRPr lang="ru-RU"/>
        </a:p>
      </dgm:t>
    </dgm:pt>
    <dgm:pt modelId="{785CB451-D8C6-4AEA-A449-8173F3D62B07}" type="sibTrans" cxnId="{0CA1C52D-8C6D-43BD-BC23-BD54DAE9CA49}">
      <dgm:prSet/>
      <dgm:spPr/>
      <dgm:t>
        <a:bodyPr/>
        <a:lstStyle/>
        <a:p>
          <a:endParaRPr lang="ru-RU"/>
        </a:p>
      </dgm:t>
    </dgm:pt>
    <dgm:pt modelId="{A5EED750-6E10-48A5-91D6-6681375E4D74}">
      <dgm:prSet phldrT="[Текст]"/>
      <dgm:spPr/>
      <dgm:t>
        <a:bodyPr/>
        <a:lstStyle/>
        <a:p>
          <a:r>
            <a:rPr lang="ru-RU" dirty="0" smtClean="0"/>
            <a:t>Ботва свеклы и репы</a:t>
          </a:r>
          <a:endParaRPr lang="ru-RU" dirty="0"/>
        </a:p>
      </dgm:t>
    </dgm:pt>
    <dgm:pt modelId="{DF6638D1-2A93-43E9-B094-4BB5FB1B5F12}" type="parTrans" cxnId="{51BEEA95-97F6-4C5A-9D5F-79EE492D873D}">
      <dgm:prSet/>
      <dgm:spPr/>
      <dgm:t>
        <a:bodyPr/>
        <a:lstStyle/>
        <a:p>
          <a:endParaRPr lang="ru-RU"/>
        </a:p>
      </dgm:t>
    </dgm:pt>
    <dgm:pt modelId="{35703E73-48C4-4B3B-AF60-1517C8C2A3A7}" type="sibTrans" cxnId="{51BEEA95-97F6-4C5A-9D5F-79EE492D873D}">
      <dgm:prSet/>
      <dgm:spPr/>
      <dgm:t>
        <a:bodyPr/>
        <a:lstStyle/>
        <a:p>
          <a:endParaRPr lang="ru-RU"/>
        </a:p>
      </dgm:t>
    </dgm:pt>
    <dgm:pt modelId="{8B6A6EB4-E3BE-4B86-9CF4-8E08C7E8E019}" type="pres">
      <dgm:prSet presAssocID="{369854A4-6B4A-4A61-8FDC-AE107A83A32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B3AD1D-8F8E-48D8-A575-2097C69145B3}" type="pres">
      <dgm:prSet presAssocID="{DE5A42C2-CC3D-4BA1-A20C-CF7A83870A2C}" presName="node" presStyleLbl="node1" presStyleIdx="0" presStyleCnt="6" custScaleX="126877" custScaleY="129866" custRadScaleRad="77935" custRadScaleInc="-57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CCFAC-A605-453C-B952-55D6483A4E6B}" type="pres">
      <dgm:prSet presAssocID="{DE5A42C2-CC3D-4BA1-A20C-CF7A83870A2C}" presName="spNode" presStyleCnt="0"/>
      <dgm:spPr/>
    </dgm:pt>
    <dgm:pt modelId="{1918006E-BFFC-44BF-B508-B11ED7E2FBD5}" type="pres">
      <dgm:prSet presAssocID="{A040FD6D-FF8F-40CE-892C-D099A37FF5FE}" presName="sibTrans" presStyleLbl="sibTrans1D1" presStyleIdx="0" presStyleCnt="6"/>
      <dgm:spPr/>
      <dgm:t>
        <a:bodyPr/>
        <a:lstStyle/>
        <a:p>
          <a:endParaRPr lang="ru-RU"/>
        </a:p>
      </dgm:t>
    </dgm:pt>
    <dgm:pt modelId="{9802A545-97BD-4C2B-A9BB-EB5D74ABAA02}" type="pres">
      <dgm:prSet presAssocID="{A5EED750-6E10-48A5-91D6-6681375E4D74}" presName="node" presStyleLbl="node1" presStyleIdx="1" presStyleCnt="6" custScaleX="143089" custScaleY="117582" custRadScaleRad="124528" custRadScaleInc="-5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81AD9-3924-464B-9813-B52EEE9ADDC6}" type="pres">
      <dgm:prSet presAssocID="{A5EED750-6E10-48A5-91D6-6681375E4D74}" presName="spNode" presStyleCnt="0"/>
      <dgm:spPr/>
    </dgm:pt>
    <dgm:pt modelId="{9C13478A-6F15-40AE-AF09-7385342D0D45}" type="pres">
      <dgm:prSet presAssocID="{35703E73-48C4-4B3B-AF60-1517C8C2A3A7}" presName="sibTrans" presStyleLbl="sibTrans1D1" presStyleIdx="1" presStyleCnt="6"/>
      <dgm:spPr/>
      <dgm:t>
        <a:bodyPr/>
        <a:lstStyle/>
        <a:p>
          <a:endParaRPr lang="ru-RU"/>
        </a:p>
      </dgm:t>
    </dgm:pt>
    <dgm:pt modelId="{F841F6A5-4C28-4968-9C12-6B1CC52EA469}" type="pres">
      <dgm:prSet presAssocID="{5E90A574-B15A-4153-8DDC-45CC3084AC16}" presName="node" presStyleLbl="node1" presStyleIdx="2" presStyleCnt="6" custScaleX="159310" custScaleY="117347" custRadScaleRad="115411" custRadScaleInc="-80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A264B0-03C6-421A-A6D4-984506ABE4DA}" type="pres">
      <dgm:prSet presAssocID="{5E90A574-B15A-4153-8DDC-45CC3084AC16}" presName="spNode" presStyleCnt="0"/>
      <dgm:spPr/>
    </dgm:pt>
    <dgm:pt modelId="{055B8B54-A5EE-466C-8C09-C575716890F6}" type="pres">
      <dgm:prSet presAssocID="{FB87F40E-B3CF-409C-B763-ED322881935E}" presName="sibTrans" presStyleLbl="sibTrans1D1" presStyleIdx="2" presStyleCnt="6"/>
      <dgm:spPr/>
      <dgm:t>
        <a:bodyPr/>
        <a:lstStyle/>
        <a:p>
          <a:endParaRPr lang="ru-RU"/>
        </a:p>
      </dgm:t>
    </dgm:pt>
    <dgm:pt modelId="{2169744C-08E2-4F84-BB81-885A07297110}" type="pres">
      <dgm:prSet presAssocID="{E34BDDDA-06BB-4D67-B111-9A5D976DBCFE}" presName="node" presStyleLbl="node1" presStyleIdx="3" presStyleCnt="6" custScaleX="145257" custScaleY="120181" custRadScaleRad="85886" custRadScaleInc="-106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C5E3A-BA11-4ED6-B2F2-5F202756E467}" type="pres">
      <dgm:prSet presAssocID="{E34BDDDA-06BB-4D67-B111-9A5D976DBCFE}" presName="spNode" presStyleCnt="0"/>
      <dgm:spPr/>
    </dgm:pt>
    <dgm:pt modelId="{B512C6FB-A177-4732-A8C2-2B24833B6D51}" type="pres">
      <dgm:prSet presAssocID="{F4733CC9-AADE-445D-9EB8-93996769EC9B}" presName="sibTrans" presStyleLbl="sibTrans1D1" presStyleIdx="3" presStyleCnt="6"/>
      <dgm:spPr/>
      <dgm:t>
        <a:bodyPr/>
        <a:lstStyle/>
        <a:p>
          <a:endParaRPr lang="ru-RU"/>
        </a:p>
      </dgm:t>
    </dgm:pt>
    <dgm:pt modelId="{F226625C-3838-4CAD-A6C8-8ADAE9369B71}" type="pres">
      <dgm:prSet presAssocID="{2CDA67A6-984E-48C7-8546-98C7C9FBAE41}" presName="node" presStyleLbl="node1" presStyleIdx="4" presStyleCnt="6" custScaleX="159121" custScaleY="142615" custRadScaleRad="142451" custRadScaleInc="35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4C7B5-9791-4D9C-A46D-A3141EC7CABF}" type="pres">
      <dgm:prSet presAssocID="{2CDA67A6-984E-48C7-8546-98C7C9FBAE41}" presName="spNode" presStyleCnt="0"/>
      <dgm:spPr/>
    </dgm:pt>
    <dgm:pt modelId="{2227A576-76E6-412E-8A3F-B10126FF292A}" type="pres">
      <dgm:prSet presAssocID="{C56110FC-D294-41D0-83D1-6C235CEC72AD}" presName="sibTrans" presStyleLbl="sibTrans1D1" presStyleIdx="4" presStyleCnt="6"/>
      <dgm:spPr/>
      <dgm:t>
        <a:bodyPr/>
        <a:lstStyle/>
        <a:p>
          <a:endParaRPr lang="ru-RU"/>
        </a:p>
      </dgm:t>
    </dgm:pt>
    <dgm:pt modelId="{66473295-FB77-436A-82DB-1107F84B3F7D}" type="pres">
      <dgm:prSet presAssocID="{108A2DD9-1DD9-4EE8-82AC-149316096CFB}" presName="node" presStyleLbl="node1" presStyleIdx="5" presStyleCnt="6" custScaleX="156372" custScaleY="142831" custRadScaleRad="153796" custRadScaleInc="-43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49AA4-EBE6-441B-8AE5-05FA6EF53E5C}" type="pres">
      <dgm:prSet presAssocID="{108A2DD9-1DD9-4EE8-82AC-149316096CFB}" presName="spNode" presStyleCnt="0"/>
      <dgm:spPr/>
    </dgm:pt>
    <dgm:pt modelId="{1FEEA3AD-DEB6-4CB5-8CCB-E65689A06308}" type="pres">
      <dgm:prSet presAssocID="{785CB451-D8C6-4AEA-A449-8173F3D62B07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3D1A2AA7-D999-4E53-A090-7CFB0DBDA8FF}" srcId="{369854A4-6B4A-4A61-8FDC-AE107A83A321}" destId="{DE5A42C2-CC3D-4BA1-A20C-CF7A83870A2C}" srcOrd="0" destOrd="0" parTransId="{5F243A56-AD1A-4636-B7C9-E7F9B9B8F663}" sibTransId="{A040FD6D-FF8F-40CE-892C-D099A37FF5FE}"/>
    <dgm:cxn modelId="{51BEEA95-97F6-4C5A-9D5F-79EE492D873D}" srcId="{369854A4-6B4A-4A61-8FDC-AE107A83A321}" destId="{A5EED750-6E10-48A5-91D6-6681375E4D74}" srcOrd="1" destOrd="0" parTransId="{DF6638D1-2A93-43E9-B094-4BB5FB1B5F12}" sibTransId="{35703E73-48C4-4B3B-AF60-1517C8C2A3A7}"/>
    <dgm:cxn modelId="{B59C803B-E137-4D46-8E1F-0CEAFB0AE5BF}" type="presOf" srcId="{FB87F40E-B3CF-409C-B763-ED322881935E}" destId="{055B8B54-A5EE-466C-8C09-C575716890F6}" srcOrd="0" destOrd="0" presId="urn:microsoft.com/office/officeart/2005/8/layout/cycle6"/>
    <dgm:cxn modelId="{2E6BB717-1DEF-4C8E-9F8D-07D8A255ADB6}" type="presOf" srcId="{785CB451-D8C6-4AEA-A449-8173F3D62B07}" destId="{1FEEA3AD-DEB6-4CB5-8CCB-E65689A06308}" srcOrd="0" destOrd="0" presId="urn:microsoft.com/office/officeart/2005/8/layout/cycle6"/>
    <dgm:cxn modelId="{FD9EFFA0-BAED-44C2-B9E8-EA4FECA04E46}" type="presOf" srcId="{2CDA67A6-984E-48C7-8546-98C7C9FBAE41}" destId="{F226625C-3838-4CAD-A6C8-8ADAE9369B71}" srcOrd="0" destOrd="0" presId="urn:microsoft.com/office/officeart/2005/8/layout/cycle6"/>
    <dgm:cxn modelId="{E9845B7A-580C-443A-8AD9-5C298A5F2459}" type="presOf" srcId="{A5EED750-6E10-48A5-91D6-6681375E4D74}" destId="{9802A545-97BD-4C2B-A9BB-EB5D74ABAA02}" srcOrd="0" destOrd="0" presId="urn:microsoft.com/office/officeart/2005/8/layout/cycle6"/>
    <dgm:cxn modelId="{94AC9F98-0A8A-4F94-AAB1-23847D52675D}" srcId="{369854A4-6B4A-4A61-8FDC-AE107A83A321}" destId="{2CDA67A6-984E-48C7-8546-98C7C9FBAE41}" srcOrd="4" destOrd="0" parTransId="{88A954CF-D524-4F00-B6FD-33BEA58D6A2C}" sibTransId="{C56110FC-D294-41D0-83D1-6C235CEC72AD}"/>
    <dgm:cxn modelId="{2F8894C5-B612-4B97-A9FD-BBD3380D2A4D}" srcId="{369854A4-6B4A-4A61-8FDC-AE107A83A321}" destId="{E34BDDDA-06BB-4D67-B111-9A5D976DBCFE}" srcOrd="3" destOrd="0" parTransId="{8FC3AE45-73E3-4CDC-B2D9-7482D5B2CF29}" sibTransId="{F4733CC9-AADE-445D-9EB8-93996769EC9B}"/>
    <dgm:cxn modelId="{BEAEBD18-B620-424A-A804-7513ABC05DCF}" type="presOf" srcId="{A040FD6D-FF8F-40CE-892C-D099A37FF5FE}" destId="{1918006E-BFFC-44BF-B508-B11ED7E2FBD5}" srcOrd="0" destOrd="0" presId="urn:microsoft.com/office/officeart/2005/8/layout/cycle6"/>
    <dgm:cxn modelId="{0CA1C52D-8C6D-43BD-BC23-BD54DAE9CA49}" srcId="{369854A4-6B4A-4A61-8FDC-AE107A83A321}" destId="{108A2DD9-1DD9-4EE8-82AC-149316096CFB}" srcOrd="5" destOrd="0" parTransId="{06053F39-4590-468A-AF40-8AF178E70020}" sibTransId="{785CB451-D8C6-4AEA-A449-8173F3D62B07}"/>
    <dgm:cxn modelId="{739AAC76-13D7-42E3-BF2A-FAF377693BDF}" srcId="{369854A4-6B4A-4A61-8FDC-AE107A83A321}" destId="{5E90A574-B15A-4153-8DDC-45CC3084AC16}" srcOrd="2" destOrd="0" parTransId="{671E970A-FA59-4339-966D-5F99B4A233C4}" sibTransId="{FB87F40E-B3CF-409C-B763-ED322881935E}"/>
    <dgm:cxn modelId="{A25E0C71-6CE8-4A5E-939D-A96C61B7DDE4}" type="presOf" srcId="{35703E73-48C4-4B3B-AF60-1517C8C2A3A7}" destId="{9C13478A-6F15-40AE-AF09-7385342D0D45}" srcOrd="0" destOrd="0" presId="urn:microsoft.com/office/officeart/2005/8/layout/cycle6"/>
    <dgm:cxn modelId="{F1D5149E-24CA-419D-BD05-FB0680496E85}" type="presOf" srcId="{C56110FC-D294-41D0-83D1-6C235CEC72AD}" destId="{2227A576-76E6-412E-8A3F-B10126FF292A}" srcOrd="0" destOrd="0" presId="urn:microsoft.com/office/officeart/2005/8/layout/cycle6"/>
    <dgm:cxn modelId="{5E368B1F-EBCE-45E9-AC99-C787853FFD24}" type="presOf" srcId="{E34BDDDA-06BB-4D67-B111-9A5D976DBCFE}" destId="{2169744C-08E2-4F84-BB81-885A07297110}" srcOrd="0" destOrd="0" presId="urn:microsoft.com/office/officeart/2005/8/layout/cycle6"/>
    <dgm:cxn modelId="{5EC72517-295A-4AE8-9271-E9790C602802}" type="presOf" srcId="{369854A4-6B4A-4A61-8FDC-AE107A83A321}" destId="{8B6A6EB4-E3BE-4B86-9CF4-8E08C7E8E019}" srcOrd="0" destOrd="0" presId="urn:microsoft.com/office/officeart/2005/8/layout/cycle6"/>
    <dgm:cxn modelId="{4FC86094-4F15-45BA-A514-F03C2F883461}" type="presOf" srcId="{5E90A574-B15A-4153-8DDC-45CC3084AC16}" destId="{F841F6A5-4C28-4968-9C12-6B1CC52EA469}" srcOrd="0" destOrd="0" presId="urn:microsoft.com/office/officeart/2005/8/layout/cycle6"/>
    <dgm:cxn modelId="{CEA8F178-8F23-42CF-A9B9-9C89872B14D5}" type="presOf" srcId="{DE5A42C2-CC3D-4BA1-A20C-CF7A83870A2C}" destId="{E8B3AD1D-8F8E-48D8-A575-2097C69145B3}" srcOrd="0" destOrd="0" presId="urn:microsoft.com/office/officeart/2005/8/layout/cycle6"/>
    <dgm:cxn modelId="{946C75FA-D885-4B31-B019-547BCCDF1DC8}" type="presOf" srcId="{108A2DD9-1DD9-4EE8-82AC-149316096CFB}" destId="{66473295-FB77-436A-82DB-1107F84B3F7D}" srcOrd="0" destOrd="0" presId="urn:microsoft.com/office/officeart/2005/8/layout/cycle6"/>
    <dgm:cxn modelId="{EF5031B6-57EE-47B3-B6E3-4911865736F0}" type="presOf" srcId="{F4733CC9-AADE-445D-9EB8-93996769EC9B}" destId="{B512C6FB-A177-4732-A8C2-2B24833B6D51}" srcOrd="0" destOrd="0" presId="urn:microsoft.com/office/officeart/2005/8/layout/cycle6"/>
    <dgm:cxn modelId="{36DAE709-E960-4E60-ABFD-90093E62916D}" type="presParOf" srcId="{8B6A6EB4-E3BE-4B86-9CF4-8E08C7E8E019}" destId="{E8B3AD1D-8F8E-48D8-A575-2097C69145B3}" srcOrd="0" destOrd="0" presId="urn:microsoft.com/office/officeart/2005/8/layout/cycle6"/>
    <dgm:cxn modelId="{BDB3D8C4-9D31-42D8-B0AF-6939978007C1}" type="presParOf" srcId="{8B6A6EB4-E3BE-4B86-9CF4-8E08C7E8E019}" destId="{CC5CCFAC-A605-453C-B952-55D6483A4E6B}" srcOrd="1" destOrd="0" presId="urn:microsoft.com/office/officeart/2005/8/layout/cycle6"/>
    <dgm:cxn modelId="{B585C70E-20C2-493D-90C5-8BF62F4C722A}" type="presParOf" srcId="{8B6A6EB4-E3BE-4B86-9CF4-8E08C7E8E019}" destId="{1918006E-BFFC-44BF-B508-B11ED7E2FBD5}" srcOrd="2" destOrd="0" presId="urn:microsoft.com/office/officeart/2005/8/layout/cycle6"/>
    <dgm:cxn modelId="{C594D58E-4449-4772-9942-4A0920DDF12A}" type="presParOf" srcId="{8B6A6EB4-E3BE-4B86-9CF4-8E08C7E8E019}" destId="{9802A545-97BD-4C2B-A9BB-EB5D74ABAA02}" srcOrd="3" destOrd="0" presId="urn:microsoft.com/office/officeart/2005/8/layout/cycle6"/>
    <dgm:cxn modelId="{0B246DE9-861D-4B11-9E7A-A979DBFBA11E}" type="presParOf" srcId="{8B6A6EB4-E3BE-4B86-9CF4-8E08C7E8E019}" destId="{E2981AD9-3924-464B-9813-B52EEE9ADDC6}" srcOrd="4" destOrd="0" presId="urn:microsoft.com/office/officeart/2005/8/layout/cycle6"/>
    <dgm:cxn modelId="{9903F569-BA0F-4403-AE58-57C7095575DF}" type="presParOf" srcId="{8B6A6EB4-E3BE-4B86-9CF4-8E08C7E8E019}" destId="{9C13478A-6F15-40AE-AF09-7385342D0D45}" srcOrd="5" destOrd="0" presId="urn:microsoft.com/office/officeart/2005/8/layout/cycle6"/>
    <dgm:cxn modelId="{7A5450E5-BCAB-41BF-B449-386C3097E9C3}" type="presParOf" srcId="{8B6A6EB4-E3BE-4B86-9CF4-8E08C7E8E019}" destId="{F841F6A5-4C28-4968-9C12-6B1CC52EA469}" srcOrd="6" destOrd="0" presId="urn:microsoft.com/office/officeart/2005/8/layout/cycle6"/>
    <dgm:cxn modelId="{7E3C5DD0-3ABA-4B92-9517-E63D05852305}" type="presParOf" srcId="{8B6A6EB4-E3BE-4B86-9CF4-8E08C7E8E019}" destId="{70A264B0-03C6-421A-A6D4-984506ABE4DA}" srcOrd="7" destOrd="0" presId="urn:microsoft.com/office/officeart/2005/8/layout/cycle6"/>
    <dgm:cxn modelId="{ED727D9F-71E1-4C4D-A19C-2CC83F192BD4}" type="presParOf" srcId="{8B6A6EB4-E3BE-4B86-9CF4-8E08C7E8E019}" destId="{055B8B54-A5EE-466C-8C09-C575716890F6}" srcOrd="8" destOrd="0" presId="urn:microsoft.com/office/officeart/2005/8/layout/cycle6"/>
    <dgm:cxn modelId="{37B15031-071D-40BD-8E9A-7AD5CC4CC189}" type="presParOf" srcId="{8B6A6EB4-E3BE-4B86-9CF4-8E08C7E8E019}" destId="{2169744C-08E2-4F84-BB81-885A07297110}" srcOrd="9" destOrd="0" presId="urn:microsoft.com/office/officeart/2005/8/layout/cycle6"/>
    <dgm:cxn modelId="{8290D12C-ED53-4BEC-BB23-FAFE42761F66}" type="presParOf" srcId="{8B6A6EB4-E3BE-4B86-9CF4-8E08C7E8E019}" destId="{DE5C5E3A-BA11-4ED6-B2F2-5F202756E467}" srcOrd="10" destOrd="0" presId="urn:microsoft.com/office/officeart/2005/8/layout/cycle6"/>
    <dgm:cxn modelId="{52ECE64C-4ADE-4526-B441-79B040B84E1F}" type="presParOf" srcId="{8B6A6EB4-E3BE-4B86-9CF4-8E08C7E8E019}" destId="{B512C6FB-A177-4732-A8C2-2B24833B6D51}" srcOrd="11" destOrd="0" presId="urn:microsoft.com/office/officeart/2005/8/layout/cycle6"/>
    <dgm:cxn modelId="{2E27A14A-0926-4477-B1D1-9084072B2C59}" type="presParOf" srcId="{8B6A6EB4-E3BE-4B86-9CF4-8E08C7E8E019}" destId="{F226625C-3838-4CAD-A6C8-8ADAE9369B71}" srcOrd="12" destOrd="0" presId="urn:microsoft.com/office/officeart/2005/8/layout/cycle6"/>
    <dgm:cxn modelId="{218F6062-0284-4403-ADA5-CDD142367891}" type="presParOf" srcId="{8B6A6EB4-E3BE-4B86-9CF4-8E08C7E8E019}" destId="{3724C7B5-9791-4D9C-A46D-A3141EC7CABF}" srcOrd="13" destOrd="0" presId="urn:microsoft.com/office/officeart/2005/8/layout/cycle6"/>
    <dgm:cxn modelId="{A6CA8A27-57F8-4FC4-9ABD-55D0411AB299}" type="presParOf" srcId="{8B6A6EB4-E3BE-4B86-9CF4-8E08C7E8E019}" destId="{2227A576-76E6-412E-8A3F-B10126FF292A}" srcOrd="14" destOrd="0" presId="urn:microsoft.com/office/officeart/2005/8/layout/cycle6"/>
    <dgm:cxn modelId="{907610A0-08AB-4AA8-8F1B-DFEBC23F34E5}" type="presParOf" srcId="{8B6A6EB4-E3BE-4B86-9CF4-8E08C7E8E019}" destId="{66473295-FB77-436A-82DB-1107F84B3F7D}" srcOrd="15" destOrd="0" presId="urn:microsoft.com/office/officeart/2005/8/layout/cycle6"/>
    <dgm:cxn modelId="{6018FC9E-2E8F-4E3F-8110-AA8BA765F48E}" type="presParOf" srcId="{8B6A6EB4-E3BE-4B86-9CF4-8E08C7E8E019}" destId="{D0C49AA4-EBE6-441B-8AE5-05FA6EF53E5C}" srcOrd="16" destOrd="0" presId="urn:microsoft.com/office/officeart/2005/8/layout/cycle6"/>
    <dgm:cxn modelId="{73C2EE4D-B04F-43EE-82DE-7A880D512E92}" type="presParOf" srcId="{8B6A6EB4-E3BE-4B86-9CF4-8E08C7E8E019}" destId="{1FEEA3AD-DEB6-4CB5-8CCB-E65689A06308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3AD1D-8F8E-48D8-A575-2097C69145B3}">
      <dsp:nvSpPr>
        <dsp:cNvPr id="0" name=""/>
        <dsp:cNvSpPr/>
      </dsp:nvSpPr>
      <dsp:spPr>
        <a:xfrm>
          <a:off x="3402123" y="360040"/>
          <a:ext cx="1620696" cy="10782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Шпинат</a:t>
          </a:r>
          <a:endParaRPr lang="ru-RU" sz="2400" kern="1200" dirty="0"/>
        </a:p>
      </dsp:txBody>
      <dsp:txXfrm>
        <a:off x="3454760" y="412677"/>
        <a:ext cx="1515422" cy="972995"/>
      </dsp:txXfrm>
    </dsp:sp>
    <dsp:sp modelId="{1918006E-BFFC-44BF-B508-B11ED7E2FBD5}">
      <dsp:nvSpPr>
        <dsp:cNvPr id="0" name=""/>
        <dsp:cNvSpPr/>
      </dsp:nvSpPr>
      <dsp:spPr>
        <a:xfrm>
          <a:off x="4126521" y="643405"/>
          <a:ext cx="3908373" cy="3908373"/>
        </a:xfrm>
        <a:custGeom>
          <a:avLst/>
          <a:gdLst/>
          <a:ahLst/>
          <a:cxnLst/>
          <a:rect l="0" t="0" r="0" b="0"/>
          <a:pathLst>
            <a:path>
              <a:moveTo>
                <a:pt x="906673" y="304471"/>
              </a:moveTo>
              <a:arcTo wR="1954186" hR="1954186" stAng="14255150" swAng="2160734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2A545-97BD-4C2B-A9BB-EB5D74ABAA02}">
      <dsp:nvSpPr>
        <dsp:cNvPr id="0" name=""/>
        <dsp:cNvSpPr/>
      </dsp:nvSpPr>
      <dsp:spPr>
        <a:xfrm>
          <a:off x="5688639" y="648069"/>
          <a:ext cx="1827784" cy="976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Ботва свеклы и репы</a:t>
          </a:r>
          <a:endParaRPr lang="ru-RU" sz="2100" kern="1200" dirty="0"/>
        </a:p>
      </dsp:txBody>
      <dsp:txXfrm>
        <a:off x="5736297" y="695727"/>
        <a:ext cx="1732468" cy="880960"/>
      </dsp:txXfrm>
    </dsp:sp>
    <dsp:sp modelId="{9C13478A-6F15-40AE-AF09-7385342D0D45}">
      <dsp:nvSpPr>
        <dsp:cNvPr id="0" name=""/>
        <dsp:cNvSpPr/>
      </dsp:nvSpPr>
      <dsp:spPr>
        <a:xfrm>
          <a:off x="2939754" y="-44213"/>
          <a:ext cx="3908373" cy="3908373"/>
        </a:xfrm>
        <a:custGeom>
          <a:avLst/>
          <a:gdLst/>
          <a:ahLst/>
          <a:cxnLst/>
          <a:rect l="0" t="0" r="0" b="0"/>
          <a:pathLst>
            <a:path>
              <a:moveTo>
                <a:pt x="3888577" y="1676740"/>
              </a:moveTo>
              <a:arcTo wR="1954186" hR="1954186" stAng="21110270" swAng="1436337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1F6A5-4C28-4968-9C12-6B1CC52EA469}">
      <dsp:nvSpPr>
        <dsp:cNvPr id="0" name=""/>
        <dsp:cNvSpPr/>
      </dsp:nvSpPr>
      <dsp:spPr>
        <a:xfrm>
          <a:off x="5688625" y="2449249"/>
          <a:ext cx="2034987" cy="974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Капуста</a:t>
          </a:r>
          <a:endParaRPr lang="ru-RU" sz="2400" kern="1200" dirty="0"/>
        </a:p>
      </dsp:txBody>
      <dsp:txXfrm>
        <a:off x="5736188" y="2496812"/>
        <a:ext cx="1939861" cy="879199"/>
      </dsp:txXfrm>
    </dsp:sp>
    <dsp:sp modelId="{055B8B54-A5EE-466C-8C09-C575716890F6}">
      <dsp:nvSpPr>
        <dsp:cNvPr id="0" name=""/>
        <dsp:cNvSpPr/>
      </dsp:nvSpPr>
      <dsp:spPr>
        <a:xfrm>
          <a:off x="4125707" y="-433928"/>
          <a:ext cx="3908373" cy="3908373"/>
        </a:xfrm>
        <a:custGeom>
          <a:avLst/>
          <a:gdLst/>
          <a:ahLst/>
          <a:cxnLst/>
          <a:rect l="0" t="0" r="0" b="0"/>
          <a:pathLst>
            <a:path>
              <a:moveTo>
                <a:pt x="2390263" y="3859096"/>
              </a:moveTo>
              <a:arcTo wR="1954186" hR="1954186" stAng="4626354" swAng="1229033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9744C-08E2-4F84-BB81-885A07297110}">
      <dsp:nvSpPr>
        <dsp:cNvPr id="0" name=""/>
        <dsp:cNvSpPr/>
      </dsp:nvSpPr>
      <dsp:spPr>
        <a:xfrm>
          <a:off x="4198817" y="3456375"/>
          <a:ext cx="1855477" cy="9978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кабачки</a:t>
          </a:r>
          <a:endParaRPr lang="ru-RU" sz="2800" kern="1200" dirty="0"/>
        </a:p>
      </dsp:txBody>
      <dsp:txXfrm>
        <a:off x="4247528" y="3505086"/>
        <a:ext cx="1758055" cy="900433"/>
      </dsp:txXfrm>
    </dsp:sp>
    <dsp:sp modelId="{B512C6FB-A177-4732-A8C2-2B24833B6D51}">
      <dsp:nvSpPr>
        <dsp:cNvPr id="0" name=""/>
        <dsp:cNvSpPr/>
      </dsp:nvSpPr>
      <dsp:spPr>
        <a:xfrm>
          <a:off x="1268946" y="391720"/>
          <a:ext cx="3908373" cy="3908373"/>
        </a:xfrm>
        <a:custGeom>
          <a:avLst/>
          <a:gdLst/>
          <a:ahLst/>
          <a:cxnLst/>
          <a:rect l="0" t="0" r="0" b="0"/>
          <a:pathLst>
            <a:path>
              <a:moveTo>
                <a:pt x="2913309" y="3656810"/>
              </a:moveTo>
              <a:arcTo wR="1954186" hR="1954186" stAng="3636394" swAng="3435787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26625C-3838-4CAD-A6C8-8ADAE9369B71}">
      <dsp:nvSpPr>
        <dsp:cNvPr id="0" name=""/>
        <dsp:cNvSpPr/>
      </dsp:nvSpPr>
      <dsp:spPr>
        <a:xfrm>
          <a:off x="936101" y="2880317"/>
          <a:ext cx="2032573" cy="11841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лук</a:t>
          </a:r>
          <a:endParaRPr lang="ru-RU" sz="3600" kern="1200" dirty="0"/>
        </a:p>
      </dsp:txBody>
      <dsp:txXfrm>
        <a:off x="993905" y="2938121"/>
        <a:ext cx="1916965" cy="1068516"/>
      </dsp:txXfrm>
    </dsp:sp>
    <dsp:sp modelId="{2227A576-76E6-412E-8A3F-B10126FF292A}">
      <dsp:nvSpPr>
        <dsp:cNvPr id="0" name=""/>
        <dsp:cNvSpPr/>
      </dsp:nvSpPr>
      <dsp:spPr>
        <a:xfrm>
          <a:off x="1552718" y="16796"/>
          <a:ext cx="3908373" cy="3908373"/>
        </a:xfrm>
        <a:custGeom>
          <a:avLst/>
          <a:gdLst/>
          <a:ahLst/>
          <a:cxnLst/>
          <a:rect l="0" t="0" r="0" b="0"/>
          <a:pathLst>
            <a:path>
              <a:moveTo>
                <a:pt x="219755" y="2854516"/>
              </a:moveTo>
              <a:arcTo wR="1954186" hR="1954186" stAng="9153992" swAng="177221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73295-FB77-436A-82DB-1107F84B3F7D}">
      <dsp:nvSpPr>
        <dsp:cNvPr id="0" name=""/>
        <dsp:cNvSpPr/>
      </dsp:nvSpPr>
      <dsp:spPr>
        <a:xfrm>
          <a:off x="720082" y="703186"/>
          <a:ext cx="1997458" cy="1185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сельдерей</a:t>
          </a:r>
          <a:endParaRPr lang="ru-RU" sz="2800" kern="1200" dirty="0"/>
        </a:p>
      </dsp:txBody>
      <dsp:txXfrm>
        <a:off x="777974" y="761078"/>
        <a:ext cx="1881674" cy="1070133"/>
      </dsp:txXfrm>
    </dsp:sp>
    <dsp:sp modelId="{1FEEA3AD-DEB6-4CB5-8CCB-E65689A06308}">
      <dsp:nvSpPr>
        <dsp:cNvPr id="0" name=""/>
        <dsp:cNvSpPr/>
      </dsp:nvSpPr>
      <dsp:spPr>
        <a:xfrm>
          <a:off x="-10198" y="701245"/>
          <a:ext cx="3908373" cy="3908373"/>
        </a:xfrm>
        <a:custGeom>
          <a:avLst/>
          <a:gdLst/>
          <a:ahLst/>
          <a:cxnLst/>
          <a:rect l="0" t="0" r="0" b="0"/>
          <a:pathLst>
            <a:path>
              <a:moveTo>
                <a:pt x="2056415" y="2675"/>
              </a:moveTo>
              <a:arcTo wR="1954186" hR="1954186" stAng="16379919" swAng="268890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70A4D-7C12-4A7C-BB21-6F1D1A1F99D5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BBF3B-ED99-4706-80FA-D9E43BEA73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49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B7BF1A7-0464-428F-B382-BBB94E12E219}" type="datetimeFigureOut">
              <a:rPr lang="ru-RU" smtClean="0"/>
              <a:t>03.05.2012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D68E1BF-7336-4ADE-AC4F-454A7B2649CE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1" y="404665"/>
            <a:ext cx="6777318" cy="2448272"/>
          </a:xfrm>
        </p:spPr>
        <p:txBody>
          <a:bodyPr/>
          <a:lstStyle/>
          <a:p>
            <a:r>
              <a:rPr lang="ru-RU" sz="7200" b="1" i="1" dirty="0" smtClean="0"/>
              <a:t>Углеводы в питании.</a:t>
            </a:r>
            <a:endParaRPr lang="ru-RU" sz="7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Подготовили: </a:t>
            </a:r>
          </a:p>
          <a:p>
            <a:r>
              <a:rPr lang="ru-RU" dirty="0" smtClean="0"/>
              <a:t>      Новоселова Настя, Липатова Саша.</a:t>
            </a:r>
          </a:p>
          <a:p>
            <a:r>
              <a:rPr lang="ru-RU" dirty="0" smtClean="0"/>
              <a:t>Преподаватель: </a:t>
            </a:r>
            <a:r>
              <a:rPr lang="ru-RU" dirty="0" err="1" smtClean="0"/>
              <a:t>Калегина</a:t>
            </a:r>
            <a:r>
              <a:rPr lang="ru-RU" dirty="0" smtClean="0"/>
              <a:t> Светлана Ивановна.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310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1046697"/>
            <a:ext cx="9144000" cy="41111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Многие люди, заботящиеся о своем здоровье, переходят с сахара на фруктозу - и на сладости для диабетиков. Фруктоза - это сахар, содержащийся во фруктах, меде. Ее называют "медленным сахаром", фруктоза усваивается клетками, не требуя гормона инсулина и не вызывая - как сахар - гормональных всплесков. Но, благодаря медленному усваиванию, фруктовый сахар заставляет организм "думать", что он более голоден, чем есть на самом деле, ведь инсулин подает сигналы нервной системе о чувстве насыщения. Нет инсулина - нет насыщения. Фруктоза так же калорийна, как сахар, и способствует повышению уровня жира. Поэтому совершенно бесполезно использовать ее в целях похудания.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54938" cy="1052513"/>
          </a:xfrm>
        </p:spPr>
        <p:txBody>
          <a:bodyPr/>
          <a:lstStyle/>
          <a:p>
            <a:r>
              <a:rPr lang="ru-RU" dirty="0" smtClean="0"/>
              <a:t>     Фруктоза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97152"/>
            <a:ext cx="2195736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407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56263" cy="1054250"/>
          </a:xfrm>
        </p:spPr>
        <p:txBody>
          <a:bodyPr/>
          <a:lstStyle/>
          <a:p>
            <a:r>
              <a:rPr lang="ru-RU" dirty="0" smtClean="0"/>
              <a:t>Фруктоза в продуктах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556792"/>
            <a:ext cx="8444752" cy="5184575"/>
          </a:xfrm>
        </p:spPr>
        <p:txBody>
          <a:bodyPr>
            <a:normAutofit/>
          </a:bodyPr>
          <a:lstStyle/>
          <a:p>
            <a:r>
              <a:rPr lang="ru-RU" dirty="0"/>
              <a:t>Мед </a:t>
            </a:r>
            <a:endParaRPr lang="ru-RU" dirty="0" smtClean="0"/>
          </a:p>
          <a:p>
            <a:r>
              <a:rPr lang="ru-RU" dirty="0" smtClean="0"/>
              <a:t>Бананы </a:t>
            </a:r>
          </a:p>
          <a:p>
            <a:r>
              <a:rPr lang="ru-RU" dirty="0" smtClean="0"/>
              <a:t>Яблоки</a:t>
            </a:r>
          </a:p>
          <a:p>
            <a:r>
              <a:rPr lang="ru-RU" dirty="0" smtClean="0"/>
              <a:t> Виноград </a:t>
            </a:r>
          </a:p>
          <a:p>
            <a:r>
              <a:rPr lang="ru-RU" dirty="0" smtClean="0"/>
              <a:t>Груши </a:t>
            </a:r>
          </a:p>
          <a:p>
            <a:r>
              <a:rPr lang="ru-RU" dirty="0" smtClean="0"/>
              <a:t>Вишня </a:t>
            </a:r>
          </a:p>
          <a:p>
            <a:r>
              <a:rPr lang="ru-RU" dirty="0" smtClean="0"/>
              <a:t>Земляника</a:t>
            </a:r>
            <a:endParaRPr lang="ru-RU" dirty="0"/>
          </a:p>
          <a:p>
            <a:r>
              <a:rPr lang="ru-RU" dirty="0" smtClean="0"/>
              <a:t>Черника</a:t>
            </a:r>
            <a:endParaRPr lang="ru-RU" dirty="0"/>
          </a:p>
          <a:p>
            <a:r>
              <a:rPr lang="ru-RU" dirty="0" smtClean="0"/>
              <a:t>Апельсины</a:t>
            </a:r>
            <a:endParaRPr lang="ru-RU" dirty="0"/>
          </a:p>
          <a:p>
            <a:r>
              <a:rPr lang="ru-RU" dirty="0" smtClean="0"/>
              <a:t>Арбузы</a:t>
            </a:r>
            <a:endParaRPr lang="ru-RU" dirty="0"/>
          </a:p>
          <a:p>
            <a:r>
              <a:rPr lang="ru-RU" dirty="0" smtClean="0"/>
              <a:t>Картофель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5"/>
            <a:ext cx="1763688" cy="29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3045088"/>
            <a:ext cx="2304256" cy="194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4953000"/>
            <a:ext cx="230425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39" y="4540687"/>
            <a:ext cx="2785492" cy="232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1430480"/>
            <a:ext cx="2304256" cy="161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31" y="2348881"/>
            <a:ext cx="1775514" cy="16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40" y="2780928"/>
            <a:ext cx="2723584" cy="175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87" y="1520180"/>
            <a:ext cx="1461737" cy="126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520180"/>
            <a:ext cx="1992922" cy="128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94" y="1124743"/>
            <a:ext cx="1839550" cy="12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055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988841"/>
            <a:ext cx="9144000" cy="4869159"/>
          </a:xfrm>
        </p:spPr>
        <p:txBody>
          <a:bodyPr>
            <a:normAutofit/>
          </a:bodyPr>
          <a:lstStyle/>
          <a:p>
            <a:r>
              <a:rPr lang="ru-RU" dirty="0"/>
              <a:t> Глюкоза - это основной сахар в организме </a:t>
            </a:r>
            <a:r>
              <a:rPr lang="ru-RU" dirty="0" smtClean="0"/>
              <a:t>любого </a:t>
            </a:r>
            <a:r>
              <a:rPr lang="ru-RU" dirty="0"/>
              <a:t>человека, </a:t>
            </a:r>
            <a:r>
              <a:rPr lang="ru-RU" dirty="0" smtClean="0"/>
              <a:t>который </a:t>
            </a:r>
            <a:r>
              <a:rPr lang="ru-RU" dirty="0"/>
              <a:t>используют все клетки тела, и в который превращаются практически все углеводы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Глюкоза находится в крови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человека </a:t>
            </a:r>
            <a:r>
              <a:rPr lang="ru-RU" dirty="0"/>
              <a:t>и животных, а так же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соке винограда и многих </a:t>
            </a:r>
            <a:r>
              <a:rPr lang="ru-RU" dirty="0" smtClean="0"/>
              <a:t>других </a:t>
            </a:r>
          </a:p>
          <a:p>
            <a:pPr marL="0" indent="0">
              <a:buNone/>
            </a:pPr>
            <a:r>
              <a:rPr lang="ru-RU" dirty="0" smtClean="0"/>
              <a:t>сладких </a:t>
            </a:r>
            <a:r>
              <a:rPr lang="ru-RU" dirty="0"/>
              <a:t>фруктах и </a:t>
            </a:r>
            <a:r>
              <a:rPr lang="ru-RU" dirty="0" smtClean="0"/>
              <a:t>овощах.</a:t>
            </a:r>
          </a:p>
          <a:p>
            <a:r>
              <a:rPr lang="ru-RU" dirty="0"/>
              <a:t>Уровень глюкозы всегда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повышается </a:t>
            </a:r>
            <a:r>
              <a:rPr lang="ru-RU" dirty="0"/>
              <a:t>после </a:t>
            </a:r>
            <a:r>
              <a:rPr lang="ru-RU" dirty="0" smtClean="0"/>
              <a:t>употребления</a:t>
            </a:r>
          </a:p>
          <a:p>
            <a:pPr marL="0" indent="0">
              <a:buNone/>
            </a:pPr>
            <a:r>
              <a:rPr lang="ru-RU" dirty="0" smtClean="0"/>
              <a:t>пищи</a:t>
            </a:r>
            <a:r>
              <a:rPr lang="ru-RU" dirty="0"/>
              <a:t>, а снижается при недоедании или частых физических нагрузках.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56263" cy="1054250"/>
          </a:xfrm>
        </p:spPr>
        <p:txBody>
          <a:bodyPr/>
          <a:lstStyle/>
          <a:p>
            <a:r>
              <a:rPr lang="ru-RU" dirty="0" smtClean="0"/>
              <a:t>Глюкоза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14" y="2772639"/>
            <a:ext cx="4266662" cy="290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212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1556792"/>
            <a:ext cx="7020271" cy="5301208"/>
          </a:xfrm>
        </p:spPr>
        <p:txBody>
          <a:bodyPr>
            <a:normAutofit/>
          </a:bodyPr>
          <a:lstStyle/>
          <a:p>
            <a:r>
              <a:rPr lang="ru-RU" dirty="0" smtClean="0"/>
              <a:t>сахар-песок</a:t>
            </a:r>
          </a:p>
          <a:p>
            <a:r>
              <a:rPr lang="ru-RU" dirty="0"/>
              <a:t>карамель леденцовая, </a:t>
            </a:r>
            <a:r>
              <a:rPr lang="ru-RU" dirty="0" smtClean="0"/>
              <a:t>конфеты</a:t>
            </a:r>
          </a:p>
          <a:p>
            <a:r>
              <a:rPr lang="ru-RU" dirty="0"/>
              <a:t>мед, мармелад, зефир, пряники, печенье, </a:t>
            </a:r>
            <a:r>
              <a:rPr lang="ru-RU" dirty="0" smtClean="0"/>
              <a:t>рис</a:t>
            </a:r>
          </a:p>
          <a:p>
            <a:r>
              <a:rPr lang="ru-RU" dirty="0"/>
              <a:t>крупы манная и перловая, макароны, </a:t>
            </a:r>
            <a:r>
              <a:rPr lang="ru-RU" dirty="0" smtClean="0"/>
              <a:t>варенье</a:t>
            </a:r>
          </a:p>
          <a:p>
            <a:r>
              <a:rPr lang="ru-RU" dirty="0"/>
              <a:t>пшено, крупа </a:t>
            </a:r>
            <a:r>
              <a:rPr lang="ru-RU" dirty="0" smtClean="0"/>
              <a:t>гречневая</a:t>
            </a:r>
          </a:p>
          <a:p>
            <a:r>
              <a:rPr lang="ru-RU" dirty="0"/>
              <a:t>крупа овсяная, урюк, </a:t>
            </a:r>
            <a:r>
              <a:rPr lang="ru-RU" dirty="0" smtClean="0"/>
              <a:t>чернослив</a:t>
            </a:r>
          </a:p>
          <a:p>
            <a:r>
              <a:rPr lang="ru-RU" dirty="0"/>
              <a:t>хлеб ржаной и пшеничный, фасоль, горох, шоколад, пирожные, халва, ликеры </a:t>
            </a:r>
            <a:endParaRPr lang="ru-RU" dirty="0" smtClean="0"/>
          </a:p>
          <a:p>
            <a:r>
              <a:rPr lang="ru-RU" dirty="0"/>
              <a:t>сырки творожные сладкие, </a:t>
            </a:r>
            <a:r>
              <a:rPr lang="ru-RU" dirty="0" smtClean="0"/>
              <a:t>мороженое,</a:t>
            </a:r>
          </a:p>
          <a:p>
            <a:r>
              <a:rPr lang="ru-RU" dirty="0" smtClean="0"/>
              <a:t>картофель</a:t>
            </a:r>
            <a:r>
              <a:rPr lang="ru-RU" dirty="0"/>
              <a:t>, зеленый горошек, свекла, виноград, вишня, черешня, гранаты, яблоки, соки фруктовые, вина десертные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9757" y="116632"/>
            <a:ext cx="8964488" cy="1054250"/>
          </a:xfrm>
        </p:spPr>
        <p:txBody>
          <a:bodyPr/>
          <a:lstStyle/>
          <a:p>
            <a:r>
              <a:rPr lang="ru-RU" dirty="0" smtClean="0"/>
              <a:t>Содержание глюкозы в продуктах</a:t>
            </a:r>
            <a:endParaRPr lang="ru-RU" dirty="0"/>
          </a:p>
        </p:txBody>
      </p:sp>
      <p:pic>
        <p:nvPicPr>
          <p:cNvPr id="12290" name="Picture 2" descr="C:\Documents and Settings\1\Рабочий стол\swee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4" y="2852936"/>
            <a:ext cx="248602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4" y="710952"/>
            <a:ext cx="2486026" cy="214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4" y="5085183"/>
            <a:ext cx="24860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455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373216"/>
            <a:ext cx="7767021" cy="644729"/>
          </a:xfrm>
        </p:spPr>
        <p:txBody>
          <a:bodyPr/>
          <a:lstStyle/>
          <a:p>
            <a:r>
              <a:rPr lang="ru-RU" sz="8000" dirty="0" smtClean="0"/>
              <a:t>О питании…</a:t>
            </a:r>
            <a:endParaRPr lang="ru-RU" sz="80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58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226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Наше </a:t>
            </a:r>
            <a:r>
              <a:rPr lang="ru-RU" dirty="0"/>
              <a:t>питание зачастую является однообразным, </a:t>
            </a:r>
            <a:r>
              <a:rPr lang="ru-RU" dirty="0" err="1"/>
              <a:t>многокалорийным</a:t>
            </a:r>
            <a:r>
              <a:rPr lang="ru-RU" dirty="0"/>
              <a:t>, но неполезным. В целом многие из нас питаются неправильно. Картофель, макароны, шлифованный рис, жирная свинина, сливочное масло и другие вредные в больших количествах продукты... Перекусы на работе или «на бегу» — уличные пирожки или отвратительный «фаст-фуд», непрекращающиеся чаепития с пирожными или бутербродами, а овощи и фрукты, не говоря уже о морепродуктах, присутствуют на нашем столе гораздо реже, чем они того заслуживают</a:t>
            </a:r>
            <a:r>
              <a:rPr lang="ru-RU" dirty="0" smtClean="0"/>
              <a:t>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550" y="2996952"/>
            <a:ext cx="6096000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958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3999" cy="68579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Правильное питание — залог здоровья организма. Многие болезни возникают именно из-за неправильного питания. Если долгое время питаться булочками, жареным мясом и запивать все это газировкой, можно обзавестись гастритом, холециститом и кариесом зубов. Да и лишние килограммы появятся. Сбалансированный пищевой рацион способен не только предотвратить появление этих проблем, но и решить уже имеющиеся.  </a:t>
            </a:r>
          </a:p>
          <a:p>
            <a:pPr marL="0" indent="0">
              <a:buNone/>
            </a:pPr>
            <a:r>
              <a:rPr lang="ru-RU" dirty="0" smtClean="0"/>
              <a:t>Ученые </a:t>
            </a:r>
            <a:r>
              <a:rPr lang="ru-RU" dirty="0"/>
              <a:t>уверены, что потребляемая нами пища оказывает самое прямое воздействие на наше физическое и духовное здоровье. Например, считается, что от того, что мы едим, зависят скорость работы головного мозга, возникновение и течение хронических болезней, работа иммунной системы.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991744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394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060847"/>
            <a:ext cx="9143999" cy="4797153"/>
          </a:xfrm>
        </p:spPr>
        <p:txBody>
          <a:bodyPr>
            <a:normAutofit/>
          </a:bodyPr>
          <a:lstStyle/>
          <a:p>
            <a:r>
              <a:rPr lang="ru-RU" dirty="0"/>
              <a:t>На случай скорой помощи вашим мозгам, держите в ящике стола шоколадку. Сочетание кофе и шоколада — неплохой двойной стимулятор, который безопаснее сигареты и лучше, чем таблетки для повышения мозговой активности. Это средство снимает головную боль и позволяет справиться с вялостью и утомлением. Это эффективно для тех, кому необходимо быстро мобилизоваться. К тому же, шоколад в качестве закуски «всухомятку» гораздо полезнее, чем «</a:t>
            </a:r>
            <a:r>
              <a:rPr lang="ru-RU" dirty="0" err="1"/>
              <a:t>снэки</a:t>
            </a:r>
            <a:r>
              <a:rPr lang="ru-RU" dirty="0"/>
              <a:t>» или булочки. У людей, занятых физическим трудом больше энергии затрачивают мышцы, поэтому им необходимо 115–120 г белка, 80–90 г жиров и 400 г углеводов. Кроме того, каждый человек должен ежедневно получать витамины и клетчатку.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51920" cy="213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01" y="0"/>
            <a:ext cx="4079375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56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708920"/>
            <a:ext cx="9143999" cy="414908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dirty="0" smtClean="0"/>
              <a:t>Пища </a:t>
            </a:r>
            <a:r>
              <a:rPr lang="ru-RU" dirty="0"/>
              <a:t>должна быть свежей. При хранении неизбежно ухудшаются диетические качества. Приготовленную еду нельзя оставлять надолго. В ней начинают идти процессы брожения и гниения. Лучше кушать еду сразу после приготовления</a:t>
            </a:r>
            <a:r>
              <a:rPr lang="ru-RU" dirty="0" smtClean="0"/>
              <a:t>.</a:t>
            </a:r>
          </a:p>
          <a:p>
            <a:pPr marL="457200" indent="-457200">
              <a:buAutoNum type="arabicPeriod"/>
            </a:pPr>
            <a:r>
              <a:rPr lang="ru-RU" dirty="0" smtClean="0"/>
              <a:t> </a:t>
            </a:r>
            <a:r>
              <a:rPr lang="ru-RU" dirty="0"/>
              <a:t>Правильное питание должно быть разнообразным и сбалансированным. Если вы питаетесь на рабочем месте, лучше заказывать доставку готовых обедов в офис. Это позволит вам поддерживать разнообразный и сбалансированный рацион. Чем больше разных продуктов включено в рацион, тем больше биологически активных веществ поступает в организм.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116632"/>
            <a:ext cx="5868144" cy="1507774"/>
          </a:xfrm>
        </p:spPr>
        <p:txBody>
          <a:bodyPr/>
          <a:lstStyle/>
          <a:p>
            <a:r>
              <a:rPr lang="ru-RU" sz="4400" dirty="0" smtClean="0"/>
              <a:t>Общие основы правильного питания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"/>
            <a:ext cx="3491880" cy="270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818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-107950" y="2060575"/>
            <a:ext cx="9251950" cy="4797425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</a:rPr>
              <a:t>3. </a:t>
            </a:r>
            <a:r>
              <a:rPr lang="ru-RU" dirty="0" smtClean="0"/>
              <a:t>В </a:t>
            </a:r>
            <a:r>
              <a:rPr lang="ru-RU" dirty="0"/>
              <a:t>рационе должны присутствовать сырые овощи и фрукты. В сырых плодах сконцентрирована живительная сила, в них сохраняется значительно больше витаминов и микроэлементов, чем в вареных. Сырые овощи и фрукты повышают скорость обменных процессов. Для людей с избыточным весом, флегматичным, склонным к депрессивным состояниям очень хорошо включать в рацион сырые овощи и фрукты, для повышения скорости обменных процессов. Людям же с повышенной возбудимостью лучше есть овощи и фрукты, </a:t>
            </a:r>
            <a:r>
              <a:rPr lang="ru-RU" dirty="0" smtClean="0"/>
              <a:t>приготовленные </a:t>
            </a:r>
            <a:r>
              <a:rPr lang="ru-RU" dirty="0"/>
              <a:t>на пару или в духовке</a:t>
            </a:r>
            <a:r>
              <a:rPr lang="ru-RU" dirty="0" smtClean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067944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72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3968" y="2076485"/>
            <a:ext cx="4860032" cy="4592875"/>
          </a:xfrm>
        </p:spPr>
        <p:txBody>
          <a:bodyPr>
            <a:normAutofit/>
          </a:bodyPr>
          <a:lstStyle/>
          <a:p>
            <a:r>
              <a:rPr lang="ru-RU" dirty="0"/>
              <a:t>Углеводы </a:t>
            </a:r>
            <a:r>
              <a:rPr lang="ru-RU" dirty="0" smtClean="0"/>
              <a:t>–это </a:t>
            </a:r>
            <a:r>
              <a:rPr lang="ru-RU" dirty="0"/>
              <a:t>органические вещества, молекулы которых состоят из атомов углерода, водорода и кислорода, причем водород и кислород находятся в них, как правило, в таком же соотношении, как и в молекуле воды (2:1</a:t>
            </a:r>
            <a:r>
              <a:rPr lang="ru-RU" dirty="0" smtClean="0"/>
              <a:t>).</a:t>
            </a:r>
          </a:p>
          <a:p>
            <a:endParaRPr lang="ru-RU" dirty="0"/>
          </a:p>
          <a:p>
            <a:r>
              <a:rPr lang="ru-RU" dirty="0"/>
              <a:t>Общая формула </a:t>
            </a:r>
            <a:r>
              <a:rPr lang="ru-RU" dirty="0" smtClean="0"/>
              <a:t>углеводов:  </a:t>
            </a:r>
            <a:r>
              <a:rPr lang="ru-RU" dirty="0" err="1" smtClean="0"/>
              <a:t>Сn</a:t>
            </a:r>
            <a:r>
              <a:rPr lang="ru-RU" dirty="0" smtClean="0"/>
              <a:t>(H2O)m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углеводы?</a:t>
            </a:r>
            <a:endParaRPr lang="ru-RU" dirty="0"/>
          </a:p>
        </p:txBody>
      </p:sp>
      <p:pic>
        <p:nvPicPr>
          <p:cNvPr id="1026" name="Picture 2" descr="C:\Documents and Settings\1\Рабочий стол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01500"/>
            <a:ext cx="3384377" cy="386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880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3645024"/>
            <a:ext cx="9143999" cy="32129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</a:rPr>
              <a:t>4. </a:t>
            </a:r>
            <a:r>
              <a:rPr lang="ru-RU" dirty="0" smtClean="0"/>
              <a:t>Ограничение </a:t>
            </a:r>
            <a:r>
              <a:rPr lang="ru-RU" dirty="0"/>
              <a:t>в питании. Увеличение веса всегда развивается на фоне энергетического дисбаланса, поэтому для снижения массы тела необходимо ограничивать энергетическую ценность рациона питания. Кроме того, переедание снижает работоспособность, вызывает усталость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</a:rPr>
              <a:t>5. </a:t>
            </a:r>
            <a:r>
              <a:rPr lang="ru-RU" dirty="0" smtClean="0"/>
              <a:t>От </a:t>
            </a:r>
            <a:r>
              <a:rPr lang="ru-RU" dirty="0"/>
              <a:t>пищи мы должны получать максимум удовольствия. Прежде всего, надо отказаться от спешки во время еды, от неприятных разговоров и от чтения.</a:t>
            </a:r>
          </a:p>
        </p:txBody>
      </p:sp>
      <p:pic>
        <p:nvPicPr>
          <p:cNvPr id="19458" name="Picture 2" descr="C:\Documents and Settings\1\Рабочий стол\0_62b8b_f677802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0884"/>
            <a:ext cx="5904656" cy="36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191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852936"/>
            <a:ext cx="9143999" cy="400506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</a:rPr>
              <a:t>6. </a:t>
            </a:r>
            <a:r>
              <a:rPr lang="ru-RU" dirty="0"/>
              <a:t>Определенное сочетание продуктов. Нельзя есть несовместимые блюда, и это обязательное правило. При неблагоприятных пищевых сочетаниях в кишечнике, активизируются процессы брожения и гниения пищи, и в организме происходит накопление шлаков и токсинов. Если принять во внимание тот факт, что около 90 процентов людей в возрасте свыше 40-ка лет страдают от вздутия живота, изжоги, горечи во рту, запоров и т.д., то всем им следует подумать об изменении характера питания.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185" y="116632"/>
            <a:ext cx="403244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066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086944"/>
              </p:ext>
            </p:extLst>
          </p:nvPr>
        </p:nvGraphicFramePr>
        <p:xfrm>
          <a:off x="107504" y="1916832"/>
          <a:ext cx="9036496" cy="4742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следует потреблять белок?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12975"/>
            <a:ext cx="3384376" cy="230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657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2060848"/>
            <a:ext cx="6228183" cy="47898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Переваривание крахмалов начинается во рту, поэтому тщательно жуйте, чтобы не глотать, а «пить» крахмалистую пищу. Слюнное пищеварение будет длительно продолжаться в желудке, если крахмалы съедать правильно. Рекомендуется крахмалистую пищу съедать в дневное время. Крахмалистая пища должна быть сухой, каши — круто сваренными. Каждый прием крахмалистой пищи должен содержать лишь 1 вид </a:t>
            </a:r>
            <a:r>
              <a:rPr lang="ru-RU" dirty="0" smtClean="0"/>
              <a:t>крахмала, </a:t>
            </a:r>
            <a:r>
              <a:rPr lang="ru-RU" dirty="0"/>
              <a:t>иначе возможно переедание и, как следствие, проблемы с лишним весом.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потреблять крахмал?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348880"/>
            <a:ext cx="2987824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61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26384" y="1916833"/>
            <a:ext cx="9170384" cy="4941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Вместе с орехами, зелеными овощами и корнеплодами фрукты представляют собой идеальную пищу для человека. Питание фруктами доставляет нам много удовольствия. Фрукты нельзя есть между приемами пищи, так как это значит вводить их в желудок или тонкий кишечник в то время, когда там идет переваривание предыдущих продуктов — в результате нарушается пищеварение. Поэтому их лучше потреблять в качестве отдельного приема пищи. Можно есть их за 20–30 минут перед другой едой: за это время они успеют пройти в тонкий кишечник и перевариться. При кормлении больных фруктами лучше давать сладкие и очень кислые фрукты в разное время. Сахар, мед и другие сладости особенно нежелательны с грейпфрутом.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349" y="0"/>
            <a:ext cx="6490867" cy="1890962"/>
          </a:xfrm>
        </p:spPr>
        <p:txBody>
          <a:bodyPr/>
          <a:lstStyle/>
          <a:p>
            <a:r>
              <a:rPr lang="ru-RU" dirty="0" smtClean="0"/>
              <a:t>Как потреблять фрукты?</a:t>
            </a:r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10" y="0"/>
            <a:ext cx="3590790" cy="2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746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844824"/>
            <a:ext cx="9143999" cy="501317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dirty="0"/>
              <a:t>мясо (нежирное), </a:t>
            </a:r>
            <a:r>
              <a:rPr lang="ru-RU" dirty="0" smtClean="0"/>
              <a:t>птица, рыба </a:t>
            </a:r>
            <a:r>
              <a:rPr lang="ru-RU" dirty="0"/>
              <a:t>(несоленая);</a:t>
            </a:r>
          </a:p>
          <a:p>
            <a:r>
              <a:rPr lang="ru-RU" dirty="0" smtClean="0"/>
              <a:t>яйца </a:t>
            </a:r>
            <a:r>
              <a:rPr lang="ru-RU" dirty="0"/>
              <a:t>(отварные или в виде омлета);</a:t>
            </a:r>
          </a:p>
          <a:p>
            <a:r>
              <a:rPr lang="ru-RU" dirty="0" smtClean="0"/>
              <a:t>овощи</a:t>
            </a:r>
            <a:r>
              <a:rPr lang="ru-RU" dirty="0"/>
              <a:t>, фрукты, ягоды (нашей полосы, не все), зелень, сухофрукты ( в том числе, изюм, курага); </a:t>
            </a:r>
            <a:endParaRPr lang="ru-RU" dirty="0" smtClean="0"/>
          </a:p>
          <a:p>
            <a:r>
              <a:rPr lang="ru-RU" dirty="0" smtClean="0"/>
              <a:t>крупы </a:t>
            </a:r>
            <a:r>
              <a:rPr lang="ru-RU" dirty="0"/>
              <a:t>(лучше неочищенные, цельное зерно, пророщенная пшеница);</a:t>
            </a:r>
          </a:p>
          <a:p>
            <a:r>
              <a:rPr lang="ru-RU" dirty="0" smtClean="0"/>
              <a:t>орехи </a:t>
            </a:r>
            <a:r>
              <a:rPr lang="ru-RU" dirty="0"/>
              <a:t>(кедровые, фундук);</a:t>
            </a:r>
          </a:p>
          <a:p>
            <a:r>
              <a:rPr lang="ru-RU" dirty="0" smtClean="0"/>
              <a:t>семечки </a:t>
            </a:r>
            <a:r>
              <a:rPr lang="ru-RU" dirty="0"/>
              <a:t>(подсолнечные, тыквенные);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бобовые (фасоль, чечевица, с соей и горохом — осторожно);</a:t>
            </a:r>
          </a:p>
          <a:p>
            <a:r>
              <a:rPr lang="ru-RU" dirty="0" smtClean="0"/>
              <a:t>хлеб </a:t>
            </a:r>
            <a:r>
              <a:rPr lang="ru-RU" dirty="0"/>
              <a:t>грубого помола, хлеб с отрубями;</a:t>
            </a:r>
          </a:p>
          <a:p>
            <a:r>
              <a:rPr lang="ru-RU" dirty="0" smtClean="0"/>
              <a:t>молочные </a:t>
            </a:r>
            <a:r>
              <a:rPr lang="ru-RU" dirty="0"/>
              <a:t>изделия (творог, кисломолочные продукты — кефир, ряженка, простокваша, йогурт, без вкусовых добавок, обычное молоко);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5796136" cy="1772816"/>
          </a:xfrm>
        </p:spPr>
        <p:txBody>
          <a:bodyPr/>
          <a:lstStyle/>
          <a:p>
            <a:r>
              <a:rPr lang="ru-RU" sz="4000" dirty="0" smtClean="0"/>
              <a:t>Продукты, рекомендуемые к употреблению:</a:t>
            </a:r>
            <a:endParaRPr lang="ru-RU" sz="4000" dirty="0"/>
          </a:p>
        </p:txBody>
      </p:sp>
      <p:pic>
        <p:nvPicPr>
          <p:cNvPr id="24578" name="Picture 2" descr="C:\Documents and Settings\1\Рабочий стол\52561893_1261066622_e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983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47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2060848"/>
            <a:ext cx="9144000" cy="4797151"/>
          </a:xfrm>
        </p:spPr>
        <p:txBody>
          <a:bodyPr>
            <a:normAutofit/>
          </a:bodyPr>
          <a:lstStyle/>
          <a:p>
            <a:r>
              <a:rPr lang="ru-RU" dirty="0" smtClean="0"/>
              <a:t>консервы</a:t>
            </a:r>
            <a:r>
              <a:rPr lang="ru-RU" dirty="0"/>
              <a:t>, копчености, колбасы;</a:t>
            </a:r>
          </a:p>
          <a:p>
            <a:r>
              <a:rPr lang="ru-RU" dirty="0" smtClean="0"/>
              <a:t>очень </a:t>
            </a:r>
            <a:r>
              <a:rPr lang="ru-RU" dirty="0"/>
              <a:t>острое, очень соленое, очень кислое; </a:t>
            </a:r>
            <a:endParaRPr lang="ru-RU" dirty="0" smtClean="0"/>
          </a:p>
          <a:p>
            <a:r>
              <a:rPr lang="ru-RU" dirty="0" smtClean="0"/>
              <a:t>сдоба</a:t>
            </a:r>
            <a:r>
              <a:rPr lang="ru-RU" dirty="0"/>
              <a:t>, кондитерские изделия, выпечка с масляным </a:t>
            </a:r>
            <a:r>
              <a:rPr lang="ru-RU" dirty="0" smtClean="0"/>
              <a:t>кремом;</a:t>
            </a:r>
          </a:p>
          <a:p>
            <a:r>
              <a:rPr lang="ru-RU" dirty="0" smtClean="0"/>
              <a:t>грибы</a:t>
            </a:r>
            <a:r>
              <a:rPr lang="ru-RU" dirty="0"/>
              <a:t>;</a:t>
            </a:r>
          </a:p>
          <a:p>
            <a:r>
              <a:rPr lang="ru-RU" dirty="0" smtClean="0"/>
              <a:t>горох</a:t>
            </a:r>
            <a:r>
              <a:rPr lang="ru-RU" dirty="0"/>
              <a:t>;</a:t>
            </a:r>
          </a:p>
          <a:p>
            <a:r>
              <a:rPr lang="ru-RU" dirty="0" smtClean="0"/>
              <a:t>жирные </a:t>
            </a:r>
            <a:r>
              <a:rPr lang="ru-RU" dirty="0"/>
              <a:t>мясо, рыба, птица; </a:t>
            </a:r>
          </a:p>
          <a:p>
            <a:r>
              <a:rPr lang="ru-RU" dirty="0" smtClean="0"/>
              <a:t>шоколадные </a:t>
            </a:r>
            <a:r>
              <a:rPr lang="ru-RU" dirty="0"/>
              <a:t>конфеты;</a:t>
            </a:r>
          </a:p>
          <a:p>
            <a:r>
              <a:rPr lang="ru-RU" dirty="0" smtClean="0"/>
              <a:t>мороженое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/>
              <a:t>алкоголь;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0"/>
            <a:ext cx="5724128" cy="1700808"/>
          </a:xfrm>
        </p:spPr>
        <p:txBody>
          <a:bodyPr/>
          <a:lstStyle/>
          <a:p>
            <a:r>
              <a:rPr lang="ru-RU" sz="4400" dirty="0" smtClean="0"/>
              <a:t>Продукты, не рекомендуемые к потреблению:</a:t>
            </a:r>
            <a:endParaRPr lang="ru-RU" sz="44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17032"/>
            <a:ext cx="491039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021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1\Рабочий стол\diet-produc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71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423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" y="3536"/>
            <a:ext cx="9135104" cy="6854464"/>
          </a:xfrm>
        </p:spPr>
      </p:pic>
    </p:spTree>
    <p:extLst>
      <p:ext uri="{BB962C8B-B14F-4D97-AF65-F5344CB8AC3E}">
        <p14:creationId xmlns:p14="http://schemas.microsoft.com/office/powerpoint/2010/main" val="884392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237" y="0"/>
            <a:ext cx="9127763" cy="1916832"/>
          </a:xfrm>
        </p:spPr>
        <p:txBody>
          <a:bodyPr/>
          <a:lstStyle/>
          <a:p>
            <a:r>
              <a:rPr lang="ru-RU" sz="6000" dirty="0" smtClean="0"/>
              <a:t>Классификация углеводов</a:t>
            </a:r>
            <a:endParaRPr lang="ru-RU" sz="60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32856"/>
            <a:ext cx="2786113" cy="59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09" y="2954132"/>
            <a:ext cx="2322513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40" y="3092884"/>
            <a:ext cx="2030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3" y="4070813"/>
            <a:ext cx="2249487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16289"/>
            <a:ext cx="26765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30" y="2276872"/>
            <a:ext cx="18843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07097"/>
            <a:ext cx="18113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63" y="3449738"/>
            <a:ext cx="217011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772" y="3706689"/>
            <a:ext cx="1587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476"/>
            <a:ext cx="2627784" cy="256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429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1916833"/>
            <a:ext cx="3923927" cy="4941168"/>
          </a:xfrm>
        </p:spPr>
        <p:txBody>
          <a:bodyPr>
            <a:normAutofit/>
          </a:bodyPr>
          <a:lstStyle/>
          <a:p>
            <a:r>
              <a:rPr lang="ru-RU" sz="3600" dirty="0"/>
              <a:t>Жирные супы </a:t>
            </a:r>
            <a:endParaRPr lang="ru-RU" sz="3600" dirty="0" smtClean="0"/>
          </a:p>
          <a:p>
            <a:r>
              <a:rPr lang="ru-RU" sz="3600" dirty="0" smtClean="0"/>
              <a:t>Жареное</a:t>
            </a:r>
          </a:p>
          <a:p>
            <a:r>
              <a:rPr lang="ru-RU" sz="3600" dirty="0" smtClean="0"/>
              <a:t>Маринованное</a:t>
            </a:r>
          </a:p>
          <a:p>
            <a:r>
              <a:rPr lang="ru-RU" sz="3600" dirty="0" smtClean="0"/>
              <a:t>Кислое</a:t>
            </a:r>
          </a:p>
          <a:p>
            <a:r>
              <a:rPr lang="ru-RU" sz="3600" dirty="0"/>
              <a:t>Острое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4406"/>
          </a:xfrm>
        </p:spPr>
        <p:txBody>
          <a:bodyPr/>
          <a:lstStyle/>
          <a:p>
            <a:r>
              <a:rPr lang="ru-RU" sz="4400" dirty="0" smtClean="0"/>
              <a:t>Что провоцирует повышенные аппетит, а в следствии лишний вес…</a:t>
            </a:r>
            <a:endParaRPr lang="ru-RU" sz="4400" dirty="0"/>
          </a:p>
        </p:txBody>
      </p:sp>
      <p:pic>
        <p:nvPicPr>
          <p:cNvPr id="28674" name="Picture 2" descr="C:\Documents and Settings\1\Рабочий стол\5613081e6f270db319d22a5480a360b7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3347864" cy="433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06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4653136"/>
            <a:ext cx="7767021" cy="1208454"/>
          </a:xfrm>
        </p:spPr>
        <p:txBody>
          <a:bodyPr/>
          <a:lstStyle/>
          <a:p>
            <a:r>
              <a:rPr lang="ru-RU" sz="3600" dirty="0"/>
              <a:t>Никто не должен преступать меру ни в пище, ни в питании</a:t>
            </a:r>
            <a:r>
              <a:rPr lang="ru-RU" sz="3600" dirty="0" smtClean="0"/>
              <a:t>.(Пифагор)</a:t>
            </a:r>
            <a:endParaRPr lang="ru-RU" sz="36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0" b="9420"/>
          <a:stretch>
            <a:fillRect/>
          </a:stretch>
        </p:blipFill>
        <p:spPr>
          <a:xfrm rot="240000">
            <a:off x="2171399" y="350702"/>
            <a:ext cx="4772156" cy="3598016"/>
          </a:xfrm>
        </p:spPr>
      </p:pic>
    </p:spTree>
    <p:extLst>
      <p:ext uri="{BB962C8B-B14F-4D97-AF65-F5344CB8AC3E}">
        <p14:creationId xmlns:p14="http://schemas.microsoft.com/office/powerpoint/2010/main" val="427821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09120"/>
            <a:ext cx="8820471" cy="2016224"/>
          </a:xfrm>
        </p:spPr>
        <p:txBody>
          <a:bodyPr/>
          <a:lstStyle/>
          <a:p>
            <a:r>
              <a:rPr lang="ru-RU" sz="3600" dirty="0"/>
              <a:t>Встав из-за стола голодным - вы наелись; если вы встаете наевшись - вы переели; если встаете переевши - вы отравились</a:t>
            </a:r>
            <a:r>
              <a:rPr lang="ru-RU" sz="3600" dirty="0" smtClean="0"/>
              <a:t>.(</a:t>
            </a:r>
            <a:r>
              <a:rPr lang="ru-RU" sz="3600" dirty="0" err="1" smtClean="0"/>
              <a:t>А.Чехов</a:t>
            </a:r>
            <a:r>
              <a:rPr lang="ru-RU" sz="3600" dirty="0" smtClean="0"/>
              <a:t>)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r="5781"/>
          <a:stretch>
            <a:fillRect/>
          </a:stretch>
        </p:blipFill>
        <p:spPr>
          <a:xfrm rot="240000">
            <a:off x="2171700" y="279400"/>
            <a:ext cx="4772025" cy="3597275"/>
          </a:xfrm>
        </p:spPr>
      </p:pic>
    </p:spTree>
    <p:extLst>
      <p:ext uri="{BB962C8B-B14F-4D97-AF65-F5344CB8AC3E}">
        <p14:creationId xmlns:p14="http://schemas.microsoft.com/office/powerpoint/2010/main" val="2781289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365104"/>
            <a:ext cx="8784975" cy="2160240"/>
          </a:xfrm>
        </p:spPr>
        <p:txBody>
          <a:bodyPr/>
          <a:lstStyle/>
          <a:p>
            <a:r>
              <a:rPr lang="ru-RU" sz="4800" smtClean="0"/>
              <a:t>Питайтесь </a:t>
            </a:r>
            <a:r>
              <a:rPr lang="ru-RU" sz="4800" dirty="0" smtClean="0"/>
              <a:t>правильно и вы сохраните свою молодость и здоровье на долгие годы!!!</a:t>
            </a:r>
            <a:endParaRPr lang="ru-RU" sz="4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7" b="24897"/>
          <a:stretch>
            <a:fillRect/>
          </a:stretch>
        </p:blipFill>
        <p:spPr>
          <a:xfrm rot="240000">
            <a:off x="2171400" y="566726"/>
            <a:ext cx="4772156" cy="3598016"/>
          </a:xfrm>
        </p:spPr>
      </p:pic>
    </p:spTree>
    <p:extLst>
      <p:ext uri="{BB962C8B-B14F-4D97-AF65-F5344CB8AC3E}">
        <p14:creationId xmlns:p14="http://schemas.microsoft.com/office/powerpoint/2010/main" val="3329768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988840"/>
            <a:ext cx="9143999" cy="486915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Углеводы являются основным  питательным веществом  для человека. И</a:t>
            </a:r>
            <a:r>
              <a:rPr lang="ru-RU" dirty="0" smtClean="0"/>
              <a:t>х </a:t>
            </a:r>
            <a:r>
              <a:rPr lang="ru-RU" dirty="0"/>
              <a:t>часть в ежедневном рационе должна составлять 50%-60% от общего количества потребляемых калорий. Поэтому очень важно правильно выбирать углеводы для своего питания.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/>
          <a:lstStyle/>
          <a:p>
            <a:r>
              <a:rPr lang="ru-RU" sz="6000" dirty="0" smtClean="0"/>
              <a:t>Для чего нужны углеводы?</a:t>
            </a:r>
            <a:endParaRPr lang="ru-RU" sz="6000" dirty="0"/>
          </a:p>
        </p:txBody>
      </p:sp>
      <p:pic>
        <p:nvPicPr>
          <p:cNvPr id="3074" name="Picture 2" descr="C:\Documents and Settings\1\Рабочий стол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578" y="3594054"/>
            <a:ext cx="4427984" cy="325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44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692921"/>
            <a:ext cx="5652120" cy="6165079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Структурная </a:t>
            </a:r>
            <a:r>
              <a:rPr lang="ru-RU" dirty="0"/>
              <a:t>и опорная функции. Углеводы участвуют в построении различных опорных структур. Так целлюлоза является основным структурным компонентом клеточных стенок </a:t>
            </a:r>
            <a:r>
              <a:rPr lang="ru-RU" dirty="0" smtClean="0"/>
              <a:t>растений.</a:t>
            </a:r>
          </a:p>
          <a:p>
            <a:r>
              <a:rPr lang="ru-RU" dirty="0" smtClean="0"/>
              <a:t> Защитная </a:t>
            </a:r>
            <a:r>
              <a:rPr lang="ru-RU" dirty="0"/>
              <a:t>роль у </a:t>
            </a:r>
            <a:r>
              <a:rPr lang="ru-RU" dirty="0" smtClean="0"/>
              <a:t>растений (защитные </a:t>
            </a:r>
            <a:r>
              <a:rPr lang="ru-RU" dirty="0"/>
              <a:t>образования (шипы, колючки и др</a:t>
            </a:r>
            <a:r>
              <a:rPr lang="ru-RU" dirty="0" smtClean="0"/>
              <a:t>.))</a:t>
            </a:r>
          </a:p>
          <a:p>
            <a:r>
              <a:rPr lang="ru-RU" dirty="0" smtClean="0"/>
              <a:t> </a:t>
            </a:r>
            <a:r>
              <a:rPr lang="ru-RU" dirty="0"/>
              <a:t>Пластическая функция. </a:t>
            </a:r>
            <a:r>
              <a:rPr lang="ru-RU" dirty="0" smtClean="0"/>
              <a:t>Углеводы участвуют </a:t>
            </a:r>
            <a:r>
              <a:rPr lang="ru-RU" dirty="0"/>
              <a:t>в построении АТФ, ДНК и РНК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 smtClean="0"/>
              <a:t> Энергетическая </a:t>
            </a:r>
            <a:r>
              <a:rPr lang="ru-RU" dirty="0"/>
              <a:t>функция. Углеводы служат источником энергии: при окислении 1 грамма углеводов выделяются 4,1 ккал энергии и 0,4 г </a:t>
            </a:r>
            <a:r>
              <a:rPr lang="ru-RU" dirty="0" smtClean="0"/>
              <a:t>воды</a:t>
            </a:r>
          </a:p>
          <a:p>
            <a:r>
              <a:rPr lang="ru-RU" dirty="0"/>
              <a:t>обеспечивает жёсткость </a:t>
            </a:r>
            <a:r>
              <a:rPr lang="ru-RU" dirty="0" err="1"/>
              <a:t>экзоскелета</a:t>
            </a:r>
            <a:r>
              <a:rPr lang="ru-RU" dirty="0"/>
              <a:t> членистоногих</a:t>
            </a: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444753" cy="620688"/>
          </a:xfrm>
        </p:spPr>
        <p:txBody>
          <a:bodyPr/>
          <a:lstStyle/>
          <a:p>
            <a:r>
              <a:rPr lang="ru-RU" dirty="0" smtClean="0"/>
              <a:t>Функции углеводов</a:t>
            </a:r>
            <a:endParaRPr lang="ru-RU" dirty="0"/>
          </a:p>
        </p:txBody>
      </p:sp>
      <p:pic>
        <p:nvPicPr>
          <p:cNvPr id="1026" name="Picture 2" descr="C:\Documents and Settings\1\Рабочий стол\4e75b83470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3635896" cy="241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45024"/>
            <a:ext cx="363589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534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836712"/>
            <a:ext cx="5940151" cy="6021287"/>
          </a:xfrm>
        </p:spPr>
        <p:txBody>
          <a:bodyPr/>
          <a:lstStyle/>
          <a:p>
            <a:r>
              <a:rPr lang="ru-RU" dirty="0" smtClean="0"/>
              <a:t>Источник </a:t>
            </a:r>
            <a:r>
              <a:rPr lang="ru-RU" dirty="0"/>
              <a:t>энергии для мышечных сокращений, в том числе для работы сердечной </a:t>
            </a:r>
            <a:r>
              <a:rPr lang="ru-RU" dirty="0" smtClean="0"/>
              <a:t>мышцы.</a:t>
            </a:r>
          </a:p>
          <a:p>
            <a:r>
              <a:rPr lang="ru-RU" dirty="0"/>
              <a:t> Запасающая функция. Углеводы выступают в качестве запасных питательных веществ: гликоген у животных, крахмал и инулин — у растений.</a:t>
            </a:r>
          </a:p>
          <a:p>
            <a:r>
              <a:rPr lang="ru-RU" dirty="0"/>
              <a:t> Осмотическая функция. Углеводы участвуют в регуляции осмотического давления в организме.</a:t>
            </a:r>
          </a:p>
          <a:p>
            <a:r>
              <a:rPr lang="ru-RU" dirty="0"/>
              <a:t>Рецепторная функция. Входят в состав воспринимающей части многих клеточных рецепторов.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ru-RU" dirty="0" smtClean="0"/>
              <a:t>Функции углеводов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8840"/>
            <a:ext cx="363486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26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0" y="2060848"/>
            <a:ext cx="6084167" cy="47971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Клетчатка - это разновидность целлюлозы, растительного волокна. Ее очищающий эффект объясняется прежде всего пустотелостью волокон. Как известно, природа не терпит пустоты и, попадая в желудочно-кишечный тракт, клетчатка впитывает в себя все, что накопилось в желудке и кишечнике за долгие годы.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Таким </a:t>
            </a:r>
            <a:r>
              <a:rPr lang="ru-RU" dirty="0"/>
              <a:t>образом, Клетчатка очищает организм от токсичных веществ, мутагенов и канцерогенов (шлаков, ядов, солей тяжелых металлов, пестицидов), выводит нитраты, попадающие в организм с овощами и фруктами.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-26259" y="404664"/>
            <a:ext cx="9144000" cy="980728"/>
          </a:xfrm>
        </p:spPr>
        <p:txBody>
          <a:bodyPr/>
          <a:lstStyle/>
          <a:p>
            <a:r>
              <a:rPr lang="ru-RU" dirty="0" smtClean="0"/>
              <a:t>Клетчатка.</a:t>
            </a:r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3"/>
            <a:ext cx="3055152" cy="393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982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916832"/>
            <a:ext cx="5724128" cy="494116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Клетчатка воздействует на обмен веществ и благотворно влияет на вес человека. Именно нарушение обмена веществ ведет к повышению веса. Клетчатка не может сжечь жир или воздействовать на видимые следствия излишнего веса, но она устраняет саму причину - нарушение обменных процессов в организме. Это приводит к постепенной нормализации веса, без угрозы набрать лишние килограммы сразу после прекращения приема клетчатки.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3865" y="404664"/>
            <a:ext cx="7756263" cy="1054250"/>
          </a:xfrm>
        </p:spPr>
        <p:txBody>
          <a:bodyPr/>
          <a:lstStyle/>
          <a:p>
            <a:r>
              <a:rPr lang="ru-RU" dirty="0" smtClean="0"/>
              <a:t>Клетчатка и вес.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4437112"/>
            <a:ext cx="345638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2267744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509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5" y="1916833"/>
            <a:ext cx="8337248" cy="4209330"/>
          </a:xfrm>
        </p:spPr>
        <p:txBody>
          <a:bodyPr>
            <a:normAutofit/>
          </a:bodyPr>
          <a:lstStyle/>
          <a:p>
            <a:r>
              <a:rPr lang="ru-RU" dirty="0"/>
              <a:t>Яблоки с </a:t>
            </a:r>
            <a:r>
              <a:rPr lang="ru-RU" dirty="0" smtClean="0"/>
              <a:t>кожицей Авокадо </a:t>
            </a:r>
          </a:p>
          <a:p>
            <a:r>
              <a:rPr lang="ru-RU" dirty="0" smtClean="0"/>
              <a:t>Банан Груша Малина Клубника Черника  </a:t>
            </a:r>
            <a:endParaRPr lang="ru-RU" dirty="0"/>
          </a:p>
          <a:p>
            <a:r>
              <a:rPr lang="ru-RU" dirty="0" smtClean="0"/>
              <a:t>Брокколи</a:t>
            </a:r>
          </a:p>
          <a:p>
            <a:r>
              <a:rPr lang="ru-RU" dirty="0" smtClean="0"/>
              <a:t>Морковь </a:t>
            </a:r>
          </a:p>
          <a:p>
            <a:r>
              <a:rPr lang="ru-RU" dirty="0" smtClean="0"/>
              <a:t>Горох</a:t>
            </a:r>
          </a:p>
          <a:p>
            <a:r>
              <a:rPr lang="ru-RU" dirty="0" smtClean="0"/>
              <a:t> Сладкий картофель варёный </a:t>
            </a:r>
          </a:p>
          <a:p>
            <a:r>
              <a:rPr lang="ru-RU" dirty="0" smtClean="0"/>
              <a:t>Хлеб </a:t>
            </a:r>
            <a:r>
              <a:rPr lang="ru-RU" dirty="0"/>
              <a:t>с отрубями Овёс </a:t>
            </a:r>
            <a:endParaRPr lang="ru-RU" dirty="0" smtClean="0"/>
          </a:p>
          <a:p>
            <a:r>
              <a:rPr lang="ru-RU" dirty="0" smtClean="0"/>
              <a:t>Чёрные бобы Чечевица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507774"/>
          </a:xfrm>
        </p:spPr>
        <p:txBody>
          <a:bodyPr/>
          <a:lstStyle/>
          <a:p>
            <a:r>
              <a:rPr lang="ru-RU" dirty="0" smtClean="0"/>
              <a:t>Продукты, богатые клетчаткой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97963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041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651</TotalTime>
  <Words>1804</Words>
  <Application>Microsoft Office PowerPoint</Application>
  <PresentationFormat>Экран (4:3)</PresentationFormat>
  <Paragraphs>124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Твердый переплет</vt:lpstr>
      <vt:lpstr>Углеводы в питании.</vt:lpstr>
      <vt:lpstr>Что такое углеводы?</vt:lpstr>
      <vt:lpstr>Классификация углеводов</vt:lpstr>
      <vt:lpstr>Для чего нужны углеводы?</vt:lpstr>
      <vt:lpstr>Функции углеводов</vt:lpstr>
      <vt:lpstr>Функции углеводов</vt:lpstr>
      <vt:lpstr>Клетчатка.</vt:lpstr>
      <vt:lpstr>Клетчатка и вес.</vt:lpstr>
      <vt:lpstr>Продукты, богатые клетчаткой</vt:lpstr>
      <vt:lpstr>     Фруктоза</vt:lpstr>
      <vt:lpstr>Фруктоза в продуктах</vt:lpstr>
      <vt:lpstr>Глюкоза</vt:lpstr>
      <vt:lpstr>Содержание глюкозы в продуктах</vt:lpstr>
      <vt:lpstr>О питании…</vt:lpstr>
      <vt:lpstr>Презентация PowerPoint</vt:lpstr>
      <vt:lpstr>Презентация PowerPoint</vt:lpstr>
      <vt:lpstr>Презентация PowerPoint</vt:lpstr>
      <vt:lpstr>Общие основы правильного питания.</vt:lpstr>
      <vt:lpstr>Презентация PowerPoint</vt:lpstr>
      <vt:lpstr>Презентация PowerPoint</vt:lpstr>
      <vt:lpstr>Презентация PowerPoint</vt:lpstr>
      <vt:lpstr>Как следует потреблять белок?</vt:lpstr>
      <vt:lpstr>Как потреблять крахмал?</vt:lpstr>
      <vt:lpstr>Как потреблять фрукты?</vt:lpstr>
      <vt:lpstr>Продукты, рекомендуемые к употреблению:</vt:lpstr>
      <vt:lpstr>Продукты, не рекомендуемые к потреблению:</vt:lpstr>
      <vt:lpstr>Презентация PowerPoint</vt:lpstr>
      <vt:lpstr>Презентация PowerPoint</vt:lpstr>
      <vt:lpstr>Презентация PowerPoint</vt:lpstr>
      <vt:lpstr>Что провоцирует повышенные аппетит, а в следствии лишний вес…</vt:lpstr>
      <vt:lpstr>Никто не должен преступать меру ни в пище, ни в питании.(Пифагор)</vt:lpstr>
      <vt:lpstr>Встав из-за стола голодным - вы наелись; если вы встаете наевшись - вы переели; если встаете переевши - вы отравились.(А.Чехов)</vt:lpstr>
      <vt:lpstr>Питайтесь правильно и вы сохраните свою молодость и здоровье на долгие годы!!!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Питание углеводами.</dc:title>
  <dc:creator>User1</dc:creator>
  <cp:lastModifiedBy>Светлана Ивановна</cp:lastModifiedBy>
  <cp:revision>41</cp:revision>
  <dcterms:created xsi:type="dcterms:W3CDTF">2012-04-29T14:27:20Z</dcterms:created>
  <dcterms:modified xsi:type="dcterms:W3CDTF">2012-05-03T04:06:24Z</dcterms:modified>
</cp:coreProperties>
</file>