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BB5-5803-4FCE-8AE8-16D644C060B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FE8A-CD7A-442F-8A0C-91FCF5FF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буклет эрудит\Новая папка\dnk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8997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ЗНАКОМЬТЕСЬ,</a:t>
            </a:r>
            <a:endParaRPr lang="ru-RU" sz="8000" b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5643578"/>
            <a:ext cx="6311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Выполнил – Ермолин Данила, 8 класс</a:t>
            </a:r>
          </a:p>
          <a:p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МБОУ «Гимназия №44»</a:t>
            </a:r>
          </a:p>
          <a:p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Руководитель – Минакова А.П., учитель химии </a:t>
            </a:r>
            <a:endParaRPr lang="ru-RU" b="1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38" y="214290"/>
            <a:ext cx="671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Выделение ДНК из куриной печени и селёдочных молок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фото телефон\опыты\IMG_20160105_115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00832" y="4528400"/>
            <a:ext cx="1643075" cy="258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телефон\опыты\IMG_20160105_122006.jpg"/>
          <p:cNvPicPr/>
          <p:nvPr/>
        </p:nvPicPr>
        <p:blipFill>
          <a:blip r:embed="rId3" cstate="print"/>
          <a:srcRect t="1733" b="29983"/>
          <a:stretch>
            <a:fillRect/>
          </a:stretch>
        </p:blipFill>
        <p:spPr bwMode="auto">
          <a:xfrm>
            <a:off x="5786446" y="928670"/>
            <a:ext cx="30861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телефон\опыты\IMG_20160105_124346.jpg"/>
          <p:cNvPicPr/>
          <p:nvPr/>
        </p:nvPicPr>
        <p:blipFill>
          <a:blip r:embed="rId4" cstate="print"/>
          <a:srcRect b="22544"/>
          <a:stretch>
            <a:fillRect/>
          </a:stretch>
        </p:blipFill>
        <p:spPr bwMode="auto">
          <a:xfrm>
            <a:off x="3286116" y="928670"/>
            <a:ext cx="21238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телефон\опыты\IMG_20160105_1225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929198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телефон\опыты\IMG_20160105_1309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928670"/>
            <a:ext cx="2171700" cy="37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телефон\опыты\IMG_20160105_131318.jpg"/>
          <p:cNvPicPr/>
          <p:nvPr/>
        </p:nvPicPr>
        <p:blipFill>
          <a:blip r:embed="rId7" cstate="print"/>
          <a:srcRect b="10022"/>
          <a:stretch>
            <a:fillRect/>
          </a:stretch>
        </p:blipFill>
        <p:spPr bwMode="auto">
          <a:xfrm>
            <a:off x="3357554" y="4143380"/>
            <a:ext cx="2009775" cy="2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71736" y="214290"/>
            <a:ext cx="342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Выделение ДНК человека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фото телефон\опыты\IMG_20160105_124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1939186" cy="345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Рисунок 25" descr="D:\фото телефон\опыты\IMG_20160105_135755.jpg"/>
          <p:cNvPicPr>
            <a:picLocks noChangeAspect="1" noChangeArrowheads="1"/>
          </p:cNvPicPr>
          <p:nvPr/>
        </p:nvPicPr>
        <p:blipFill>
          <a:blip r:embed="rId3" cstate="print"/>
          <a:srcRect l="10689" r="12135"/>
          <a:stretch>
            <a:fillRect/>
          </a:stretch>
        </p:blipFill>
        <p:spPr bwMode="auto">
          <a:xfrm>
            <a:off x="2643174" y="785794"/>
            <a:ext cx="158115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ДНК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92290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5429256" y="1571612"/>
            <a:ext cx="78581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Ч_2830"/>
          <p:cNvPicPr>
            <a:picLocks noChangeAspect="1" noChangeArrowheads="1"/>
          </p:cNvPicPr>
          <p:nvPr/>
        </p:nvPicPr>
        <p:blipFill>
          <a:blip r:embed="rId5" cstate="print"/>
          <a:srcRect r="4850"/>
          <a:stretch>
            <a:fillRect/>
          </a:stretch>
        </p:blipFill>
        <p:spPr bwMode="auto">
          <a:xfrm>
            <a:off x="5286380" y="4357694"/>
            <a:ext cx="2428892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4357686" y="3286124"/>
            <a:ext cx="350046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5214950"/>
            <a:ext cx="4493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Знакомьтесь,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моя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ДНК!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naklejka-mlody-naukowiec-3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744832" cy="25669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28992" y="1214422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Наши эксперименты доказали, что опыты по выделению молекул ДНК, можно провести в школьной лаборатории, используя недорогие и доступные материалы.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Экспериментируя, можно усовершенствовать и изменить </a:t>
            </a:r>
            <a:r>
              <a:rPr lang="ru-RU" sz="2000" dirty="0" smtClean="0"/>
              <a:t>предлагаемые опыты и узнать много нового об одном из важнейших компонентов клетки.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285728"/>
            <a:ext cx="1350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ВЫВОД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78632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Дерзайте, пробуйте, исследуйте – и наградой вам будет «знакомство» с ДНК!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10823952-Illustration-of-a-Kid-Studying-a-DNA-Model-Stock-Illustration-cartoon-science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309937" cy="39624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Users\User\Desktop\mom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58127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Users\User\Desktop\twin-bo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357430"/>
            <a:ext cx="2593975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C:\Users\User\Desktop\img23.jpg"/>
          <p:cNvPicPr>
            <a:picLocks noChangeAspect="1" noChangeArrowheads="1"/>
          </p:cNvPicPr>
          <p:nvPr/>
        </p:nvPicPr>
        <p:blipFill>
          <a:blip r:embed="rId5"/>
          <a:srcRect l="5844" t="29870" r="4545" b="7792"/>
          <a:stretch>
            <a:fillRect/>
          </a:stretch>
        </p:blipFill>
        <p:spPr bwMode="auto">
          <a:xfrm>
            <a:off x="5214942" y="4572008"/>
            <a:ext cx="328614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164305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ДНК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558" name="Picture 6" descr="C:\Users\User\Desktop\вопросительный зна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0488" y="2005013"/>
            <a:ext cx="1343025" cy="284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 l="13158" r="29824"/>
          <a:stretch>
            <a:fillRect/>
          </a:stretch>
        </p:blipFill>
        <p:spPr bwMode="auto">
          <a:xfrm>
            <a:off x="214282" y="3571876"/>
            <a:ext cx="212623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5857892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Алкмеон</a:t>
            </a:r>
            <a:endParaRPr lang="ru-RU" b="1" i="1" dirty="0"/>
          </a:p>
        </p:txBody>
      </p:sp>
      <p:pic>
        <p:nvPicPr>
          <p:cNvPr id="1027" name="Picture 3" descr="C:\Users\User\Desktop\29_fransiscr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3600184" cy="524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33891" y="5929330"/>
            <a:ext cx="391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Джеймс Уотсон и Френсис Крик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User\Desktop\image017.jpg"/>
          <p:cNvPicPr>
            <a:picLocks noChangeAspect="1" noChangeArrowheads="1"/>
          </p:cNvPicPr>
          <p:nvPr/>
        </p:nvPicPr>
        <p:blipFill>
          <a:blip r:embed="rId4"/>
          <a:srcRect l="6579" r="7894" b="19895"/>
          <a:stretch>
            <a:fillRect/>
          </a:stretch>
        </p:blipFill>
        <p:spPr bwMode="auto">
          <a:xfrm>
            <a:off x="285720" y="357166"/>
            <a:ext cx="1857388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292893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Фридрих </a:t>
            </a:r>
            <a:r>
              <a:rPr lang="ru-RU" b="1" i="1" dirty="0" err="1" smtClean="0"/>
              <a:t>Мишер</a:t>
            </a:r>
            <a:endParaRPr lang="ru-RU" b="1" i="1" dirty="0"/>
          </a:p>
        </p:txBody>
      </p:sp>
      <p:pic>
        <p:nvPicPr>
          <p:cNvPr id="1029" name="Picture 5" descr="C:\Users\User\Desktop\s-3e6d8f47ec844a2be4fbd676dd910714afdc44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357166"/>
            <a:ext cx="4500594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3571876"/>
            <a:ext cx="2786082" cy="2144554"/>
          </a:xfrm>
          <a:prstGeom prst="verticalScroll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Немного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истории</a:t>
            </a:r>
            <a:endParaRPr lang="ru-RU" sz="36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642910" y="357166"/>
            <a:ext cx="7643866" cy="4086225"/>
          </a:xfrm>
          <a:prstGeom prst="flowChartAlternateProcess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исследования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/>
              <a:t>- разработать оптимальный алгоритм практического выделения ДНК из клеток в условиях школьной лаборатории из биологических объектов.</a:t>
            </a:r>
          </a:p>
          <a:p>
            <a:r>
              <a:rPr lang="ru-RU" dirty="0">
                <a:solidFill>
                  <a:srgbClr val="C00000"/>
                </a:solidFill>
              </a:rPr>
              <a:t>З</a:t>
            </a:r>
            <a:r>
              <a:rPr lang="ru-RU" b="1" dirty="0">
                <a:solidFill>
                  <a:srgbClr val="C00000"/>
                </a:solidFill>
              </a:rPr>
              <a:t>адачи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>
                <a:solidFill>
                  <a:srgbClr val="C00000"/>
                </a:solidFill>
              </a:rPr>
              <a:t>●</a:t>
            </a:r>
            <a:r>
              <a:rPr lang="ru-RU" dirty="0"/>
              <a:t> изучить и проанализировать необходимую литературу по данному вопросу;</a:t>
            </a:r>
          </a:p>
          <a:p>
            <a:r>
              <a:rPr lang="ru-RU" dirty="0">
                <a:solidFill>
                  <a:srgbClr val="C00000"/>
                </a:solidFill>
              </a:rPr>
              <a:t>●</a:t>
            </a:r>
            <a:r>
              <a:rPr lang="ru-RU" dirty="0"/>
              <a:t> отработать метод выделения ДНК из клеток;</a:t>
            </a:r>
          </a:p>
          <a:p>
            <a:r>
              <a:rPr lang="ru-RU" dirty="0">
                <a:solidFill>
                  <a:srgbClr val="C00000"/>
                </a:solidFill>
              </a:rPr>
              <a:t>●</a:t>
            </a:r>
            <a:r>
              <a:rPr lang="ru-RU" dirty="0"/>
              <a:t> выделить ДНК из различных биологических объектов;</a:t>
            </a:r>
          </a:p>
          <a:p>
            <a:r>
              <a:rPr lang="ru-RU" dirty="0">
                <a:solidFill>
                  <a:srgbClr val="C00000"/>
                </a:solidFill>
              </a:rPr>
              <a:t>●</a:t>
            </a:r>
            <a:r>
              <a:rPr lang="ru-RU" dirty="0"/>
              <a:t> составить наиболее простой и оптимальный алгоритм выделения ДНК;</a:t>
            </a:r>
          </a:p>
          <a:p>
            <a:r>
              <a:rPr lang="ru-RU" dirty="0">
                <a:solidFill>
                  <a:srgbClr val="C00000"/>
                </a:solidFill>
              </a:rPr>
              <a:t>●</a:t>
            </a:r>
            <a:r>
              <a:rPr lang="ru-RU" dirty="0"/>
              <a:t> Доказать, что выделение ДНК возможно в условиях школьной лаборатории без использования дорогостоящих реактивов и оборудования.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57200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Объект исследования </a:t>
            </a:r>
            <a:r>
              <a:rPr lang="ru-RU" dirty="0"/>
              <a:t>– лук, банан, куриная печень, слизистая </a:t>
            </a:r>
            <a:r>
              <a:rPr lang="ru-RU" dirty="0" smtClean="0"/>
              <a:t>человека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Предмет исследования </a:t>
            </a:r>
            <a:r>
              <a:rPr lang="ru-RU" dirty="0"/>
              <a:t>– молекула ДНК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21495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Гипотеза</a:t>
            </a:r>
            <a:r>
              <a:rPr lang="ru-RU" i="1" dirty="0">
                <a:solidFill>
                  <a:srgbClr val="C00000"/>
                </a:solidFill>
              </a:rPr>
              <a:t>:</a:t>
            </a:r>
            <a:r>
              <a:rPr lang="ru-RU" dirty="0"/>
              <a:t> молекулу ДНК можно получить в школьной лаборатории</a:t>
            </a:r>
          </a:p>
        </p:txBody>
      </p:sp>
      <p:pic>
        <p:nvPicPr>
          <p:cNvPr id="2053" name="Picture 5" descr="https://openclipart.org/image/2400px/svg_to_png/24521/Anonymous-Double-Helix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643578"/>
            <a:ext cx="4286280" cy="94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datai/khimija/Molekuly-DNK-i-RNK/0006-002-Molekula-RNK-polimer-monomerami-kotoroj-javljajutsja-ribonukleotid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5181600" cy="20574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642919"/>
            <a:ext cx="5857916" cy="3643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ДНК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полимер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Мономеры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нуклеотиды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Нуклеотид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химическое соединение остатков трех веществ: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4" descr="!ядро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5140" y="1500174"/>
            <a:ext cx="2077207" cy="1565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6" descr="м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86578" y="3357562"/>
            <a:ext cx="2141033" cy="160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3" descr="Строение хлоропласта Обознач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214950"/>
            <a:ext cx="2173276" cy="1344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2976" y="4429132"/>
            <a:ext cx="2928958" cy="20431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Ядро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Митохондрии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Пластиды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357554" y="2357430"/>
            <a:ext cx="4643470" cy="2428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29058" y="4357694"/>
            <a:ext cx="2786082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>
            <a:off x="3357554" y="5715016"/>
            <a:ext cx="1785950" cy="172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0430" y="142852"/>
            <a:ext cx="4324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ПРЕДМЕТ ИССЛЕДОВАНИЯ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69777_html_26619e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6197600" cy="5000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72330" y="2571744"/>
            <a:ext cx="13849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</a:t>
            </a:r>
            <a:r>
              <a:rPr lang="ru-RU" dirty="0" smtClean="0"/>
              <a:t> – </a:t>
            </a:r>
            <a:r>
              <a:rPr lang="ru-RU" b="1" dirty="0" err="1" smtClean="0"/>
              <a:t>тизин</a:t>
            </a:r>
            <a:endParaRPr lang="ru-RU" b="1" dirty="0" smtClean="0"/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А</a:t>
            </a:r>
            <a:r>
              <a:rPr lang="ru-RU" dirty="0" smtClean="0"/>
              <a:t> – </a:t>
            </a:r>
            <a:r>
              <a:rPr lang="ru-RU" b="1" dirty="0" err="1" smtClean="0"/>
              <a:t>аденин</a:t>
            </a:r>
            <a:endParaRPr lang="ru-RU" b="1" dirty="0" smtClean="0"/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Г</a:t>
            </a:r>
            <a:r>
              <a:rPr lang="ru-RU" dirty="0" smtClean="0"/>
              <a:t> – </a:t>
            </a:r>
            <a:r>
              <a:rPr lang="ru-RU" b="1" dirty="0" smtClean="0"/>
              <a:t>гуанин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Ц</a:t>
            </a:r>
            <a:r>
              <a:rPr lang="ru-RU" dirty="0" smtClean="0"/>
              <a:t> - </a:t>
            </a:r>
            <a:r>
              <a:rPr lang="ru-RU" b="1" dirty="0" err="1" smtClean="0"/>
              <a:t>цитозин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21429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СТРОЕНИЕ ДНК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414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ПРАКТИЧЕСКАЯ ЧАСТЬ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User\Desktop\удач исслед раб\фото телефон\опыты\IMG_20160105_114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700493" cy="37625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43240" y="5000636"/>
            <a:ext cx="315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ОБЪЕКТЫ ИССЛЕДОВАНИЯ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D:\фото телефон\опыты\IMG_20160105_114505.jpg"/>
          <p:cNvPicPr/>
          <p:nvPr/>
        </p:nvPicPr>
        <p:blipFill>
          <a:blip r:embed="rId3" cstate="print"/>
          <a:srcRect b="40241"/>
          <a:stretch>
            <a:fillRect/>
          </a:stretch>
        </p:blipFill>
        <p:spPr bwMode="auto">
          <a:xfrm>
            <a:off x="1214414" y="928670"/>
            <a:ext cx="1656552" cy="17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28926" y="4071942"/>
            <a:ext cx="60722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Аккуратно отфильтровать смесь через марлю.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удаления белковых остатков добавляем к раствору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свежевыжатый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сок ананаса или жидкость для контактных линз  и таблетку для удаления белковых отложений.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полученному раствору добавить спирт. ДНК не растворяется в спирту и образует  в нем видимый осадок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выделения ДНК из банана: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6215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взять банан, разломить на кусочки и положить в емкость.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Потом тщательно измельчить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блендером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Добавить к банану 150 мл. воды, 1 чайную ложку соли, 2 чайные ложки средства для мытья посуды. Все хорошенько перемешать. 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Моющее средство добавили, чтобы разрушить стенки клеток и выпустить ДНК в раствор. Соль — чтобы отделить белки от нитей ДНК.</a:t>
            </a:r>
          </a:p>
        </p:txBody>
      </p:sp>
      <p:pic>
        <p:nvPicPr>
          <p:cNvPr id="19461" name="Picture 5" descr="http://blinow.net/uploads/posts/2009-06/1243966751_ban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428875" cy="3676651"/>
          </a:xfrm>
          <a:prstGeom prst="rect">
            <a:avLst/>
          </a:prstGeom>
          <a:noFill/>
        </p:spPr>
      </p:pic>
      <p:pic>
        <p:nvPicPr>
          <p:cNvPr id="8" name="Рисунок 7" descr="J:\печень\кодген\minisee0026.jpg"/>
          <p:cNvPicPr/>
          <p:nvPr/>
        </p:nvPicPr>
        <p:blipFill>
          <a:blip r:embed="rId3" cstate="print"/>
          <a:srcRect t="4104" r="33543" b="9084"/>
          <a:stretch>
            <a:fillRect/>
          </a:stretch>
        </p:blipFill>
        <p:spPr bwMode="auto">
          <a:xfrm>
            <a:off x="357158" y="4071942"/>
            <a:ext cx="2286016" cy="2123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29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Выделение ДНК из лука</a:t>
            </a:r>
            <a:endParaRPr lang="ru-RU" dirty="0"/>
          </a:p>
        </p:txBody>
      </p:sp>
      <p:pic>
        <p:nvPicPr>
          <p:cNvPr id="3" name="Рисунок 2" descr="D:\фото телефон\опыты\IMG_20160105_130344.jpg"/>
          <p:cNvPicPr/>
          <p:nvPr/>
        </p:nvPicPr>
        <p:blipFill>
          <a:blip r:embed="rId2" cstate="print"/>
          <a:srcRect t="8696" r="18338" b="26731"/>
          <a:stretch>
            <a:fillRect/>
          </a:stretch>
        </p:blipFill>
        <p:spPr bwMode="auto">
          <a:xfrm>
            <a:off x="214282" y="1428736"/>
            <a:ext cx="2714625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фото телефон\опыты\IMG_20160105_125251.jpg"/>
          <p:cNvPicPr/>
          <p:nvPr/>
        </p:nvPicPr>
        <p:blipFill>
          <a:blip r:embed="rId3" cstate="print"/>
          <a:srcRect b="20851"/>
          <a:stretch>
            <a:fillRect/>
          </a:stretch>
        </p:blipFill>
        <p:spPr bwMode="auto">
          <a:xfrm>
            <a:off x="6429388" y="1285860"/>
            <a:ext cx="251460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фото телефон\опыты\IMG_20160105_1318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857232"/>
            <a:ext cx="235745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davaiknam.ru/texts/1142/1141282/1141282_html_m4335b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786322"/>
            <a:ext cx="2067926" cy="1885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359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2016-01-31T14:30:50Z</dcterms:created>
  <dcterms:modified xsi:type="dcterms:W3CDTF">2018-01-17T17:02:05Z</dcterms:modified>
</cp:coreProperties>
</file>