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71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9647" autoAdjust="0"/>
  </p:normalViewPr>
  <p:slideViewPr>
    <p:cSldViewPr>
      <p:cViewPr>
        <p:scale>
          <a:sx n="87" d="100"/>
          <a:sy n="87" d="100"/>
        </p:scale>
        <p:origin x="-7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9D299A-8DE8-4530-AD58-7A46F14C6876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A1EC85-8B8B-4444-9E8C-836F535698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.png"/><Relationship Id="rId4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8.png"/><Relationship Id="rId18" Type="http://schemas.openxmlformats.org/officeDocument/2006/relationships/image" Target="../media/image12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17.png"/><Relationship Id="rId12" Type="http://schemas.openxmlformats.org/officeDocument/2006/relationships/image" Target="../media/image13.png"/><Relationship Id="rId17" Type="http://schemas.openxmlformats.org/officeDocument/2006/relationships/image" Target="../media/image21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7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24" Type="http://schemas.openxmlformats.org/officeDocument/2006/relationships/image" Target="../media/image26.png"/><Relationship Id="rId5" Type="http://schemas.openxmlformats.org/officeDocument/2006/relationships/image" Target="../media/image15.png"/><Relationship Id="rId15" Type="http://schemas.openxmlformats.org/officeDocument/2006/relationships/image" Target="../media/image11.png"/><Relationship Id="rId23" Type="http://schemas.openxmlformats.org/officeDocument/2006/relationships/image" Target="../media/image25.png"/><Relationship Id="rId10" Type="http://schemas.openxmlformats.org/officeDocument/2006/relationships/image" Target="../media/image9.png"/><Relationship Id="rId19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10.png"/><Relationship Id="rId22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13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41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12" Type="http://schemas.openxmlformats.org/officeDocument/2006/relationships/image" Target="../media/image4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39.png"/><Relationship Id="rId5" Type="http://schemas.openxmlformats.org/officeDocument/2006/relationships/image" Target="../media/image35.png"/><Relationship Id="rId10" Type="http://schemas.openxmlformats.org/officeDocument/2006/relationships/image" Target="../media/image38.png"/><Relationship Id="rId4" Type="http://schemas.openxmlformats.org/officeDocument/2006/relationships/image" Target="../media/image34.png"/><Relationship Id="rId9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571612"/>
            <a:ext cx="8686800" cy="314327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автоматизация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звука  </a:t>
            </a:r>
            <a:r>
              <a:rPr lang="ru-RU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Л  в словах 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86808" cy="5214974"/>
          </a:xfrm>
        </p:spPr>
        <p:txBody>
          <a:bodyPr>
            <a:normAutofit/>
          </a:bodyPr>
          <a:lstStyle/>
          <a:p>
            <a:r>
              <a:rPr lang="ru-RU" sz="1600" cap="none" dirty="0" smtClean="0">
                <a:latin typeface="Arial Narrow" pitchFamily="34" charset="0"/>
              </a:rPr>
              <a:t/>
            </a:r>
            <a:br>
              <a:rPr lang="ru-RU" sz="16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8. </a:t>
            </a:r>
            <a:r>
              <a:rPr lang="ru-RU" sz="1800" u="sng" cap="none" dirty="0" smtClean="0">
                <a:latin typeface="Arial Narrow" pitchFamily="34" charset="0"/>
              </a:rPr>
              <a:t>Подведение итога.     М</a:t>
            </a:r>
            <a:r>
              <a:rPr lang="ru-RU" sz="1800" cap="none" dirty="0" smtClean="0">
                <a:latin typeface="Arial Narrow" pitchFamily="34" charset="0"/>
              </a:rPr>
              <a:t>олодцы, ребята! вы справились со всеми заданиями! давайте вспомним, чем мы </a:t>
            </a:r>
            <a:r>
              <a:rPr lang="ru-RU" sz="1800" cap="none" smtClean="0">
                <a:latin typeface="Arial Narrow" pitchFamily="34" charset="0"/>
              </a:rPr>
              <a:t>сегодня </a:t>
            </a:r>
            <a:r>
              <a:rPr lang="ru-RU" sz="1800" cap="none" smtClean="0">
                <a:latin typeface="Arial Narrow" pitchFamily="34" charset="0"/>
              </a:rPr>
              <a:t>занимались и какие </a:t>
            </a:r>
            <a:r>
              <a:rPr lang="ru-RU" sz="1800" cap="none" dirty="0" smtClean="0">
                <a:latin typeface="Arial Narrow" pitchFamily="34" charset="0"/>
              </a:rPr>
              <a:t>игры вам </a:t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понравились больше всего? А что показалось вам сложным</a:t>
            </a:r>
            <a:r>
              <a:rPr lang="ru-RU" sz="1800" cap="none" dirty="0" smtClean="0"/>
              <a:t>? </a:t>
            </a:r>
            <a:endParaRPr lang="ru-RU" sz="1800" cap="none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6286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7.</a:t>
            </a:r>
            <a:r>
              <a:rPr lang="ru-RU" u="sng" dirty="0" smtClean="0">
                <a:latin typeface="Arial Narrow" pitchFamily="34" charset="0"/>
              </a:rPr>
              <a:t>Игра «Угадай, как зовут девочку».</a:t>
            </a:r>
            <a:r>
              <a:rPr lang="ru-RU" dirty="0" smtClean="0">
                <a:latin typeface="Arial Narrow" pitchFamily="34" charset="0"/>
              </a:rPr>
              <a:t>  Ребята, ! Поиграем в игру «Угадай, как зовут девочку» Нужно определить  первый звук в картинках. а затем соединить первые звуки картинок вместе и мы узнаем, как зовут девочку </a:t>
            </a:r>
            <a:br>
              <a:rPr lang="ru-RU" dirty="0" smtClean="0">
                <a:latin typeface="Arial Narrow" pitchFamily="34" charset="0"/>
              </a:rPr>
            </a:br>
            <a:r>
              <a:rPr lang="ru-RU" dirty="0" smtClean="0">
                <a:latin typeface="Arial Narrow" pitchFamily="34" charset="0"/>
              </a:rPr>
              <a:t>(слайд 11).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2285984" y="1714488"/>
            <a:ext cx="392909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Угадай, как зовут девочку?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l="5556" r="22222"/>
          <a:stretch>
            <a:fillRect/>
          </a:stretch>
        </p:blipFill>
        <p:spPr bwMode="auto">
          <a:xfrm>
            <a:off x="5857884" y="5072074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5072074"/>
            <a:ext cx="1366172" cy="137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5072074"/>
            <a:ext cx="150019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5072074"/>
            <a:ext cx="1309688" cy="138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928934"/>
            <a:ext cx="3643338" cy="207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285860"/>
            <a:ext cx="8988552" cy="121444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Молодцы!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Цели занятия</a:t>
            </a: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: закрепления умения произносить звук л в словах, развитие мелкой моторики, </a:t>
            </a:r>
            <a:b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</a:b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развитие памяти, мышления, закрепление обобщающих понятий, закрепление умения  определять</a:t>
            </a:r>
            <a:b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</a:br>
            <a:r>
              <a:rPr lang="ru-RU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 позицию звука в слове, развитие умения объединять звуки в слово</a:t>
            </a: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500174"/>
            <a:ext cx="870588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                                                                      Ход занятия: </a:t>
            </a:r>
          </a:p>
          <a:p>
            <a:r>
              <a:rPr lang="ru-RU" u="sng" dirty="0" smtClean="0">
                <a:latin typeface="Arial Narrow" pitchFamily="34" charset="0"/>
              </a:rPr>
              <a:t>Организационный момент</a:t>
            </a:r>
            <a:r>
              <a:rPr lang="ru-RU" dirty="0" smtClean="0">
                <a:latin typeface="Arial Narrow" pitchFamily="34" charset="0"/>
              </a:rPr>
              <a:t>: Добрый день, ребята! Сегодня на занятии мы с вами будем </a:t>
            </a:r>
          </a:p>
          <a:p>
            <a:r>
              <a:rPr lang="ru-RU" dirty="0" smtClean="0">
                <a:latin typeface="Arial Narrow" pitchFamily="34" charset="0"/>
              </a:rPr>
              <a:t>учиться правильно   произносить звук  Л в словах, учиться размышлять, запоминать, </a:t>
            </a:r>
          </a:p>
          <a:p>
            <a:r>
              <a:rPr lang="ru-RU" dirty="0" smtClean="0">
                <a:latin typeface="Arial Narrow" pitchFamily="34" charset="0"/>
              </a:rPr>
              <a:t>объединять слова в группы, образовывать новые слова, играть с пальчиками.</a:t>
            </a:r>
          </a:p>
          <a:p>
            <a:r>
              <a:rPr lang="ru-RU" dirty="0" smtClean="0">
                <a:latin typeface="Arial Narrow" pitchFamily="34" charset="0"/>
              </a:rPr>
              <a:t>1.</a:t>
            </a:r>
            <a:r>
              <a:rPr lang="ru-RU" u="sng" dirty="0" smtClean="0">
                <a:latin typeface="Arial Narrow" pitchFamily="34" charset="0"/>
              </a:rPr>
              <a:t>Уточнение произнесения  звука</a:t>
            </a:r>
            <a:r>
              <a:rPr lang="ru-RU" dirty="0" smtClean="0">
                <a:latin typeface="Arial Narrow" pitchFamily="34" charset="0"/>
              </a:rPr>
              <a:t>. Давайте посмотрим на картинку и вспомним как гудит самолет (слайд </a:t>
            </a:r>
            <a:r>
              <a:rPr lang="ru-RU" dirty="0" smtClean="0">
                <a:latin typeface="Arial Narrow" pitchFamily="34" charset="0"/>
              </a:rPr>
              <a:t>3 </a:t>
            </a:r>
            <a:r>
              <a:rPr lang="ru-RU" dirty="0" smtClean="0">
                <a:latin typeface="Arial Narrow" pitchFamily="34" charset="0"/>
              </a:rPr>
              <a:t>)Л-Л-Л </a:t>
            </a:r>
          </a:p>
          <a:p>
            <a:r>
              <a:rPr lang="ru-RU" dirty="0" smtClean="0">
                <a:latin typeface="Arial Narrow" pitchFamily="34" charset="0"/>
              </a:rPr>
              <a:t>2. </a:t>
            </a:r>
            <a:r>
              <a:rPr lang="ru-RU" u="sng" dirty="0" smtClean="0">
                <a:latin typeface="Arial Narrow" pitchFamily="34" charset="0"/>
              </a:rPr>
              <a:t>Отраженное произнесение чистоговорок</a:t>
            </a:r>
            <a:r>
              <a:rPr lang="ru-RU" dirty="0" smtClean="0">
                <a:latin typeface="Arial Narrow" pitchFamily="34" charset="0"/>
              </a:rPr>
              <a:t>.  Повторяем за мной:</a:t>
            </a:r>
          </a:p>
          <a:p>
            <a:r>
              <a:rPr lang="ru-RU" dirty="0" smtClean="0">
                <a:latin typeface="Arial Narrow" pitchFamily="34" charset="0"/>
              </a:rPr>
              <a:t>Ал-ал-ал- красивый пенал</a:t>
            </a:r>
          </a:p>
          <a:p>
            <a:r>
              <a:rPr lang="ru-RU" dirty="0" err="1" smtClean="0">
                <a:latin typeface="Arial Narrow" pitchFamily="34" charset="0"/>
              </a:rPr>
              <a:t>Ол-ол-ол</a:t>
            </a:r>
            <a:r>
              <a:rPr lang="ru-RU" dirty="0" smtClean="0">
                <a:latin typeface="Arial Narrow" pitchFamily="34" charset="0"/>
              </a:rPr>
              <a:t> – я забила гол</a:t>
            </a:r>
          </a:p>
          <a:p>
            <a:r>
              <a:rPr lang="ru-RU" dirty="0" err="1" smtClean="0">
                <a:latin typeface="Arial Narrow" pitchFamily="34" charset="0"/>
              </a:rPr>
              <a:t>Ыл-ыл-ыл</a:t>
            </a:r>
            <a:r>
              <a:rPr lang="ru-RU" dirty="0" smtClean="0">
                <a:latin typeface="Arial Narrow" pitchFamily="34" charset="0"/>
              </a:rPr>
              <a:t> – Паша мячик мыл</a:t>
            </a:r>
          </a:p>
          <a:p>
            <a:r>
              <a:rPr lang="ru-RU" dirty="0" err="1" smtClean="0">
                <a:latin typeface="Arial Narrow" pitchFamily="34" charset="0"/>
              </a:rPr>
              <a:t>Ла-ла-ла</a:t>
            </a:r>
            <a:r>
              <a:rPr lang="ru-RU" dirty="0" smtClean="0">
                <a:latin typeface="Arial Narrow" pitchFamily="34" charset="0"/>
              </a:rPr>
              <a:t> – острая игла</a:t>
            </a:r>
          </a:p>
          <a:p>
            <a:r>
              <a:rPr lang="ru-RU" dirty="0" err="1" smtClean="0">
                <a:latin typeface="Arial Narrow" pitchFamily="34" charset="0"/>
              </a:rPr>
              <a:t>Лы-лы-лы</a:t>
            </a:r>
            <a:r>
              <a:rPr lang="ru-RU" dirty="0" smtClean="0">
                <a:latin typeface="Arial Narrow" pitchFamily="34" charset="0"/>
              </a:rPr>
              <a:t> – чистые полы</a:t>
            </a:r>
          </a:p>
          <a:p>
            <a:r>
              <a:rPr lang="ru-RU" dirty="0" err="1" smtClean="0">
                <a:latin typeface="Arial Narrow" pitchFamily="34" charset="0"/>
              </a:rPr>
              <a:t>Ло-ло-ло</a:t>
            </a:r>
            <a:r>
              <a:rPr lang="ru-RU" dirty="0" smtClean="0">
                <a:latin typeface="Arial Narrow" pitchFamily="34" charset="0"/>
              </a:rPr>
              <a:t> –всё белым бело</a:t>
            </a:r>
          </a:p>
          <a:p>
            <a:r>
              <a:rPr lang="ru-RU" dirty="0" err="1" smtClean="0">
                <a:latin typeface="Arial Narrow" pitchFamily="34" charset="0"/>
              </a:rPr>
              <a:t>Лу-лу-лу</a:t>
            </a:r>
            <a:r>
              <a:rPr lang="ru-RU" dirty="0" smtClean="0">
                <a:latin typeface="Arial Narrow" pitchFamily="34" charset="0"/>
              </a:rPr>
              <a:t> - палка на полу</a:t>
            </a:r>
          </a:p>
          <a:p>
            <a:r>
              <a:rPr lang="ru-RU" dirty="0" smtClean="0">
                <a:latin typeface="Arial Narrow" pitchFamily="34" charset="0"/>
              </a:rPr>
              <a:t>3. </a:t>
            </a:r>
            <a:r>
              <a:rPr lang="ru-RU" u="sng" dirty="0" smtClean="0">
                <a:latin typeface="Arial Narrow" pitchFamily="34" charset="0"/>
              </a:rPr>
              <a:t>Игра «Запомни и найди среди других». </a:t>
            </a:r>
            <a:r>
              <a:rPr lang="ru-RU" dirty="0" smtClean="0">
                <a:latin typeface="Arial Narrow" pitchFamily="34" charset="0"/>
              </a:rPr>
              <a:t>  Следующее задание- для </a:t>
            </a:r>
          </a:p>
          <a:p>
            <a:r>
              <a:rPr lang="ru-RU" dirty="0" smtClean="0">
                <a:latin typeface="Arial Narrow" pitchFamily="34" charset="0"/>
              </a:rPr>
              <a:t>самых внимательных! Посмотрите, внимательно на картинки и постарайтесь  их всех </a:t>
            </a:r>
          </a:p>
          <a:p>
            <a:r>
              <a:rPr lang="ru-RU" dirty="0" smtClean="0">
                <a:latin typeface="Arial Narrow" pitchFamily="34" charset="0"/>
              </a:rPr>
              <a:t>запомнить (дается 10 секунд) (слайд </a:t>
            </a:r>
            <a:r>
              <a:rPr lang="ru-RU" dirty="0" smtClean="0">
                <a:latin typeface="Arial Narrow" pitchFamily="34" charset="0"/>
              </a:rPr>
              <a:t>4). </a:t>
            </a:r>
            <a:r>
              <a:rPr lang="ru-RU" dirty="0" smtClean="0">
                <a:latin typeface="Arial Narrow" pitchFamily="34" charset="0"/>
              </a:rPr>
              <a:t>А теперь посмотрите внимательно  и попробуйте</a:t>
            </a:r>
          </a:p>
          <a:p>
            <a:r>
              <a:rPr lang="ru-RU" dirty="0" smtClean="0">
                <a:latin typeface="Arial Narrow" pitchFamily="34" charset="0"/>
              </a:rPr>
              <a:t> отыскать здесь  картинки, которые вы только что запоминали, и не спеша, правильно  </a:t>
            </a:r>
          </a:p>
          <a:p>
            <a:r>
              <a:rPr lang="ru-RU" dirty="0" smtClean="0">
                <a:latin typeface="Arial Narrow" pitchFamily="34" charset="0"/>
              </a:rPr>
              <a:t>назвать их всех (слайд </a:t>
            </a:r>
            <a:r>
              <a:rPr lang="ru-RU" dirty="0" smtClean="0">
                <a:latin typeface="Arial Narrow" pitchFamily="34" charset="0"/>
              </a:rPr>
              <a:t>5).</a:t>
            </a:r>
            <a:endParaRPr lang="ru-RU" dirty="0" smtClean="0">
              <a:latin typeface="Arial Narrow" pitchFamily="34" charset="0"/>
            </a:endParaRPr>
          </a:p>
          <a:p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59956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Погуди как самолет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11227"/>
            <a:ext cx="4500594" cy="415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500306"/>
          <a:ext cx="8358244" cy="3214710"/>
        </p:xfrm>
        <a:graphic>
          <a:graphicData uri="http://schemas.openxmlformats.org/drawingml/2006/table">
            <a:tbl>
              <a:tblPr/>
              <a:tblGrid>
                <a:gridCol w="1671474"/>
                <a:gridCol w="1671474"/>
                <a:gridCol w="1671474"/>
                <a:gridCol w="1671474"/>
                <a:gridCol w="1672348"/>
              </a:tblGrid>
              <a:tr h="1556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7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150019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643182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Запомни картинки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2643182"/>
            <a:ext cx="1428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643182"/>
            <a:ext cx="1428750" cy="129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4214818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Рисунок 16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4286256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15207" y="4214818"/>
            <a:ext cx="1500198" cy="142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72132" y="4143380"/>
            <a:ext cx="1319341" cy="143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4214818"/>
            <a:ext cx="150495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29058" y="2714620"/>
            <a:ext cx="1295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60" y="1357299"/>
          <a:ext cx="8286805" cy="5219940"/>
        </p:xfrm>
        <a:graphic>
          <a:graphicData uri="http://schemas.openxmlformats.org/drawingml/2006/table">
            <a:tbl>
              <a:tblPr/>
              <a:tblGrid>
                <a:gridCol w="1380990"/>
                <a:gridCol w="1380990"/>
                <a:gridCol w="1380990"/>
                <a:gridCol w="1380990"/>
                <a:gridCol w="1380990"/>
                <a:gridCol w="1381855"/>
              </a:tblGrid>
              <a:tr h="135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6429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Найди картинки которые запоминал</a:t>
            </a:r>
            <a:endParaRPr lang="ru-RU" sz="28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500702"/>
            <a:ext cx="1143008" cy="101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Рисунок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786058"/>
            <a:ext cx="1071562" cy="121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414338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500174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5500702"/>
            <a:ext cx="128588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918" y="1428736"/>
            <a:ext cx="1204911" cy="120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22" y="2857496"/>
            <a:ext cx="121444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Рисунок 24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214818"/>
            <a:ext cx="125253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29322" y="5500702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929322" y="1500174"/>
            <a:ext cx="129540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143240" y="1428736"/>
            <a:ext cx="1285884" cy="116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000760" y="4143380"/>
            <a:ext cx="1285885" cy="122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857356" y="2786058"/>
            <a:ext cx="1105027" cy="120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14678" y="4143380"/>
            <a:ext cx="119150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214678" y="2786058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572000" y="4143380"/>
            <a:ext cx="1214446" cy="11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358082" y="2857496"/>
            <a:ext cx="1197476" cy="1109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785918" y="5500702"/>
            <a:ext cx="117157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358082" y="5500702"/>
            <a:ext cx="1166812" cy="104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572000" y="2857496"/>
            <a:ext cx="1285884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4572000" y="5500702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7358082" y="4143380"/>
            <a:ext cx="1133476" cy="113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429520" y="1500174"/>
            <a:ext cx="1062041" cy="106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8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7581920" y="1652574"/>
            <a:ext cx="1062041" cy="106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715304" cy="5857916"/>
          </a:xfrm>
          <a:effectLst>
            <a:softEdge rad="12700"/>
          </a:effectLst>
        </p:spPr>
        <p:txBody>
          <a:bodyPr>
            <a:normAutofit/>
          </a:bodyPr>
          <a:lstStyle/>
          <a:p>
            <a:r>
              <a:rPr lang="ru-RU" sz="1800" cap="none" dirty="0" smtClean="0">
                <a:latin typeface="Arial Narrow" pitchFamily="34" charset="0"/>
              </a:rPr>
              <a:t>4. </a:t>
            </a:r>
            <a:r>
              <a:rPr lang="ru-RU" sz="1800" u="sng" cap="none" dirty="0" smtClean="0">
                <a:latin typeface="Arial Narrow" pitchFamily="34" charset="0"/>
              </a:rPr>
              <a:t>Игра «найди глазками и назови» </a:t>
            </a:r>
            <a:r>
              <a:rPr lang="ru-RU" sz="1800" cap="none" dirty="0" smtClean="0">
                <a:latin typeface="Arial Narrow" pitchFamily="34" charset="0"/>
              </a:rPr>
              <a:t> посмотрите  внимательно на картинки и назови всех животных  (мебель, посуду, продукты питания) (слайд </a:t>
            </a:r>
            <a:r>
              <a:rPr lang="ru-RU" sz="1800" cap="none" dirty="0" smtClean="0">
                <a:latin typeface="Arial Narrow" pitchFamily="34" charset="0"/>
              </a:rPr>
              <a:t>5)</a:t>
            </a: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5. </a:t>
            </a:r>
            <a:r>
              <a:rPr lang="ru-RU" sz="1800" u="sng" cap="none" dirty="0" smtClean="0">
                <a:latin typeface="Arial Narrow" pitchFamily="34" charset="0"/>
              </a:rPr>
              <a:t>Игры с пальчиками «дом-ёжик-замок»</a:t>
            </a:r>
            <a:r>
              <a:rPr lang="ru-RU" sz="1800" cap="none" dirty="0" smtClean="0">
                <a:latin typeface="Arial Narrow" pitchFamily="34" charset="0"/>
              </a:rPr>
              <a:t>   молодцы, ребята! а сейчас мы с вами немного  отдохнём  и поиграем с пальчиками. попробуем сначала медленно, а потом   быстро   выполнить упражнения «дом-ёжик-замок» (слайд </a:t>
            </a:r>
            <a:r>
              <a:rPr lang="ru-RU" sz="1800" cap="none" dirty="0" smtClean="0">
                <a:latin typeface="Arial Narrow" pitchFamily="34" charset="0"/>
              </a:rPr>
              <a:t>7).</a:t>
            </a: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6.</a:t>
            </a:r>
            <a:r>
              <a:rPr lang="ru-RU" sz="1800" u="sng" cap="none" dirty="0" smtClean="0">
                <a:latin typeface="Arial Narrow" pitchFamily="34" charset="0"/>
              </a:rPr>
              <a:t>Игра «назови картинки со звуком Л в начале (середине, конце)».</a:t>
            </a:r>
            <a:r>
              <a:rPr lang="ru-RU" sz="1800" cap="none" dirty="0" smtClean="0">
                <a:latin typeface="Arial Narrow" pitchFamily="34" charset="0"/>
              </a:rPr>
              <a:t>  </a:t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>ребята, скажите, где находится  звук </a:t>
            </a:r>
            <a:r>
              <a:rPr lang="ru-RU" sz="1800" cap="none" dirty="0" err="1" smtClean="0">
                <a:latin typeface="Arial Narrow" pitchFamily="34" charset="0"/>
              </a:rPr>
              <a:t>Лв</a:t>
            </a:r>
            <a:r>
              <a:rPr lang="ru-RU" sz="1800" cap="none" dirty="0" smtClean="0">
                <a:latin typeface="Arial Narrow" pitchFamily="34" charset="0"/>
              </a:rPr>
              <a:t> слове «лодка»…правильно в начале, в слове «вилка» …верно в середине, а в слове «бокал» … верно в конце» (слайд </a:t>
            </a:r>
            <a:r>
              <a:rPr lang="ru-RU" sz="1800" cap="none" dirty="0" smtClean="0">
                <a:latin typeface="Arial Narrow" pitchFamily="34" charset="0"/>
              </a:rPr>
              <a:t>8).  </a:t>
            </a:r>
            <a:r>
              <a:rPr lang="ru-RU" sz="1800" cap="none" dirty="0" smtClean="0">
                <a:latin typeface="Arial Narrow" pitchFamily="34" charset="0"/>
              </a:rPr>
              <a:t>а теперь посмотрите  и</a:t>
            </a:r>
            <a:r>
              <a:rPr lang="ru-RU" sz="1800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Narrow" pitchFamily="34" charset="0"/>
              </a:rPr>
              <a:t> </a:t>
            </a:r>
            <a:r>
              <a:rPr lang="ru-RU" sz="1800" cap="none" dirty="0" smtClean="0">
                <a:latin typeface="Arial Narrow" pitchFamily="34" charset="0"/>
              </a:rPr>
              <a:t>назовите   картинки со звуком Л в начале (середине, конце)  (слайд </a:t>
            </a:r>
            <a:r>
              <a:rPr lang="ru-RU" sz="1800" cap="none" dirty="0" smtClean="0">
                <a:latin typeface="Arial Narrow" pitchFamily="34" charset="0"/>
              </a:rPr>
              <a:t>9). </a:t>
            </a: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r>
              <a:rPr lang="ru-RU" sz="1800" cap="none" dirty="0" smtClean="0">
                <a:latin typeface="Arial Narrow" pitchFamily="34" charset="0"/>
              </a:rPr>
              <a:t/>
            </a:r>
            <a:br>
              <a:rPr lang="ru-RU" sz="1800" cap="none" dirty="0" smtClean="0">
                <a:latin typeface="Arial Narrow" pitchFamily="34" charset="0"/>
              </a:rPr>
            </a:br>
            <a:endParaRPr lang="ru-RU" sz="1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lum bright="-18000" contrast="32000"/>
          </a:blip>
          <a:srcRect t="9911"/>
          <a:stretch>
            <a:fillRect/>
          </a:stretch>
        </p:blipFill>
        <p:spPr bwMode="auto">
          <a:xfrm>
            <a:off x="1500166" y="1214398"/>
            <a:ext cx="6286544" cy="521499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Поиграем с пальчиками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143380"/>
            <a:ext cx="1952626" cy="70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143380"/>
            <a:ext cx="2019300" cy="7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2105025" cy="69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Где находятся </a:t>
            </a:r>
            <a:r>
              <a:rPr lang="ru-RU" smtClean="0"/>
              <a:t>звук </a:t>
            </a:r>
            <a:r>
              <a:rPr lang="ru-RU" dirty="0" err="1" smtClean="0"/>
              <a:t>Л</a:t>
            </a:r>
            <a:endParaRPr lang="ru-RU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000240"/>
            <a:ext cx="17859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2000240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7074" y="2000240"/>
            <a:ext cx="180362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786322"/>
            <a:ext cx="1219199" cy="105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42886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571480"/>
            <a:ext cx="1281114" cy="122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500570"/>
            <a:ext cx="1500188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2571744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785794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4714884"/>
            <a:ext cx="1214446" cy="11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7224" y="857232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85852" y="3000372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14876" y="714356"/>
            <a:ext cx="1123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Рисунок 20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000364" y="235743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15206" y="4929198"/>
            <a:ext cx="1357313" cy="104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5265</TotalTime>
  <Words>281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автоматизация  звука  Л  в словах    </vt:lpstr>
      <vt:lpstr>Цели занятия: закрепления умения произносить звук л в словах, развитие мелкой моторики,  развитие памяти, мышления, закрепление обобщающих понятий, закрепление умения  определять  позицию звука в слове, развитие умения объединять звуки в слово</vt:lpstr>
      <vt:lpstr>Погуди как самолет</vt:lpstr>
      <vt:lpstr>      Запомни картинки</vt:lpstr>
      <vt:lpstr>Найди картинки которые запоминал</vt:lpstr>
      <vt:lpstr>4. Игра «найди глазками и назови»  посмотрите  внимательно на картинки и назови всех животных  (мебель, посуду, продукты питания) (слайд 5)  5. Игры с пальчиками «дом-ёжик-замок»   молодцы, ребята! а сейчас мы с вами немного  отдохнём  и поиграем с пальчиками. попробуем сначала медленно, а потом   быстро   выполнить упражнения «дом-ёжик-замок» (слайд 7).  6.Игра «назови картинки со звуком Л в начале (середине, конце)».   ребята, скажите, где находится  звук Лв слове «лодка»…правильно в начале, в слове «вилка» …верно в середине, а в слове «бокал» … верно в конце» (слайд 8).  а теперь посмотрите  и назовите   картинки со звуком Л в начале (середине, конце)  (слайд 9).   </vt:lpstr>
      <vt:lpstr>Поиграем с пальчиками</vt:lpstr>
      <vt:lpstr>Где находятся звук Л</vt:lpstr>
      <vt:lpstr>Презентация PowerPoint</vt:lpstr>
      <vt:lpstr> 8. Подведение итога.     Молодцы, ребята! вы справились со всеми заданиями! давайте вспомним, чем мы сегодня занимались и какие игры вам  понравились больше всего? А что показалось вам сложным? </vt:lpstr>
      <vt:lpstr>Угадай, как зовут девочку?</vt:lpstr>
      <vt:lpstr>Молодцы!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Пошипи как змея</dc:title>
  <dc:creator>Admin</dc:creator>
  <cp:lastModifiedBy>user</cp:lastModifiedBy>
  <cp:revision>12</cp:revision>
  <dcterms:created xsi:type="dcterms:W3CDTF">2014-10-01T02:17:31Z</dcterms:created>
  <dcterms:modified xsi:type="dcterms:W3CDTF">2020-04-08T10:19:13Z</dcterms:modified>
</cp:coreProperties>
</file>