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64" r:id="rId3"/>
    <p:sldId id="267" r:id="rId4"/>
    <p:sldId id="360" r:id="rId5"/>
    <p:sldId id="344" r:id="rId6"/>
    <p:sldId id="345" r:id="rId7"/>
    <p:sldId id="346" r:id="rId8"/>
    <p:sldId id="347" r:id="rId9"/>
    <p:sldId id="304" r:id="rId10"/>
    <p:sldId id="365" r:id="rId11"/>
    <p:sldId id="353" r:id="rId12"/>
    <p:sldId id="359" r:id="rId13"/>
    <p:sldId id="352" r:id="rId14"/>
    <p:sldId id="337" r:id="rId15"/>
    <p:sldId id="338" r:id="rId16"/>
    <p:sldId id="258" r:id="rId17"/>
    <p:sldId id="355" r:id="rId18"/>
    <p:sldId id="362" r:id="rId19"/>
    <p:sldId id="356" r:id="rId20"/>
    <p:sldId id="339" r:id="rId21"/>
    <p:sldId id="357" r:id="rId22"/>
    <p:sldId id="340" r:id="rId23"/>
    <p:sldId id="341" r:id="rId24"/>
    <p:sldId id="342" r:id="rId25"/>
    <p:sldId id="343" r:id="rId26"/>
    <p:sldId id="363" r:id="rId27"/>
    <p:sldId id="366" r:id="rId28"/>
    <p:sldId id="361" r:id="rId29"/>
    <p:sldId id="2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00"/>
    <a:srgbClr val="800000"/>
    <a:srgbClr val="E5B483"/>
    <a:srgbClr val="AA6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5578F3-1C6C-454B-BAD7-7996CD356FD6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43FDF8-4CD2-4F7B-A00D-0514619B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AAD3E2-C9C1-4E8E-BA2E-DB7E04289C53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11D23-248D-4D72-B8F6-0EAF4750DA9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6925-A1AD-40E9-A1C4-3C8E2D4482E9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317C-6749-4821-86CD-4E3BFC673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0837-406D-45BE-B9C7-CECCD61F7A9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99E4-2BF4-4438-BAC7-C1F2E390C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935F-12C2-41CB-9BAE-4432141B96CD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6B6A-1E5F-4BCE-B09C-80C018D11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DA0D-17FD-45DD-A673-6A8F800B75FF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671D-4CEB-4122-A679-E967AE82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CD19-637E-4966-9576-79FE04B2793F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90F5-E671-46CF-971D-5A88A3C52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F369-2D98-47FF-A4C5-D3DC9CAA31EF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C44A-E701-4C3D-A20F-E49D7E269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F873-C0F7-4AB1-9E35-B09C9E33777F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A4A5-2D06-479F-9F45-97C565A82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C4E8-2D40-46FA-BBFA-BBA220223ABB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8C22-58E9-4708-845A-37F53829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EDDA-F98F-4FDE-A46F-92D32CAA6914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104-A95F-46BA-84C1-637603039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F9F6-59E8-4C4A-A9D4-6A2E473A7D4F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527A-0627-418F-9967-2E4D57788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76A4-1FC6-4713-97CB-09C7DF9CB886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C064-8725-42DA-9291-88D15EADC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7692-087B-44EF-A125-04EEA4B11ACB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C0F9-DEB0-4611-9EFC-33526DD24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91A6-B710-4102-B7D4-AD25C85CFFD5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1BFB-7681-47CD-A8AA-4E1F28B05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F371-BEB3-4214-A698-0F0493F6906D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31B1-C958-4DEB-B934-BE4A4E7C0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7318-7621-4E07-A0D6-E5C80A181EE5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739F-19A3-48DA-99F9-065870A53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E48A-689B-4C61-8B2F-C13FB38214FB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87B2-B19B-4A13-B1CD-C231F027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1BFD-C24F-4DF8-862F-D828A0BFAEB0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3A44-325F-4753-B659-C9715A3E1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6BE9-5CD5-4A5A-8698-87752136812C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08C7-01C3-4017-947F-6A0ADBEE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3BAD-B40E-4CA3-B4A9-2BDF8DBE3F8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E4EE-F388-4A56-9C60-7AD6FC05E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92B7-1049-4255-8CFB-656AF84B0FA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D913-38D5-408E-8870-28334F5B7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A657-BFD1-4AC3-AD92-7F4C20439499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C846-7163-4735-8539-9E88C4A5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7637-BBCA-45AD-B23B-54ECD5852514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938F-FC80-46A7-B3D8-55C17D90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D159-5587-46EE-B48F-AF8AA0A2930D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EC30-E82D-49E5-9CB2-3532C4510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A5BD9-E763-494D-BC6E-440829D1A02D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21271-8548-4B8E-B37C-1277B752B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B43F7C-1C99-4373-B138-A1FE2F6C516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FBD594-FFA7-422F-A8FD-9D91EDB2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56;&#1091;&#1089;&#1100;%20&#1080;%20&#1054;&#1088;&#1076;&#1072;%20&#1091;&#1088;&#1086;&#1082;%20&#1080;%20&#1087;&#1088;&#1077;&#1079;&#1085;&#1090;&#1072;&#1094;&#1080;&#1103;%20&#1080;&#1089;&#1087;&#1088;&#1072;&#1074;&#1083;&#1077;&#1085;\&#1086;&#1090;&#1082;&#1088;&#1099;&#1090;&#1099;&#1081;%20&#1091;&#1088;&#1086;&#1082;\&#1052;&#1086;&#1085;&#1075;&#1086;&#1083;_clip2.av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User\Desktop\&#1056;&#1091;&#1089;&#1100;%20&#1080;%20&#1054;&#1088;&#1076;&#1072;%20&#1091;&#1088;&#1086;&#1082;%20&#1080;%20&#1087;&#1088;&#1077;&#1079;&#1085;&#1090;&#1072;&#1094;&#1080;&#1103;%20&#1080;&#1089;&#1087;&#1088;&#1072;&#1074;&#1083;&#1077;&#1085;\&#1086;&#1090;&#1082;&#1088;&#1099;&#1090;&#1099;&#1081;%20&#1091;&#1088;&#1086;&#1082;\&#1052;&#1086;&#1085;&#1075;&#1086;&#1083;_clip0.av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C7F82-9802-4D20-8B52-0B950EE160E1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BC449-45BC-4F7B-9003-1544479085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Монгол_clip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3999" cy="45365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/>
          </p:cNvSpPr>
          <p:nvPr>
            <p:ph type="body" sz="half" idx="2"/>
          </p:nvPr>
        </p:nvSpPr>
        <p:spPr>
          <a:xfrm>
            <a:off x="304800" y="5229225"/>
            <a:ext cx="8659813" cy="147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Столицей был город Сарай ( в переводе – дворец), располагался он недалеко от нынешнего города Астрахань. </a:t>
            </a:r>
          </a:p>
        </p:txBody>
      </p:sp>
      <p:sp>
        <p:nvSpPr>
          <p:cNvPr id="36866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Образование Золотой Орды</a:t>
            </a:r>
          </a:p>
        </p:txBody>
      </p:sp>
      <p:pic>
        <p:nvPicPr>
          <p:cNvPr id="36867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981075"/>
            <a:ext cx="7715250" cy="42148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3105C0-B3DE-4629-851D-33B82EEEBBBD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7890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AE26C-ACA3-44A0-8D8D-34982B48CB9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1412776"/>
            <a:ext cx="6336704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проявилась вассальная зависимость  Руси от Золотой Орды?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8753FF-0FBB-4C7F-BD83-E93E0134C09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42411-F117-4E6F-879B-811F29EBB1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323850" y="890588"/>
            <a:ext cx="8496300" cy="544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"/>
            <a:endParaRPr lang="ru-RU" sz="800">
              <a:cs typeface="Arial" charset="0"/>
            </a:endParaRPr>
          </a:p>
          <a:p>
            <a:pPr indent="22225" eaLnBrk="0" hangingPunct="0"/>
            <a:endParaRPr lang="ru-RU" sz="1400">
              <a:cs typeface="Times New Roman" pitchFamily="18" charset="0"/>
            </a:endParaRPr>
          </a:p>
          <a:p>
            <a:pPr indent="22225" eaLnBrk="0" hangingPunct="0"/>
            <a:endParaRPr lang="ru-RU" sz="1400">
              <a:cs typeface="Times New Roman" pitchFamily="18" charset="0"/>
            </a:endParaRPr>
          </a:p>
          <a:p>
            <a:pPr indent="22225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1. В.О.Ключевский:  « Иго для Руси являлось большим бедствием</a:t>
            </a:r>
          </a:p>
          <a:p>
            <a:pPr indent="22225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Иго - система отношений завоевателей (монголов) и побежденных (русских), которая проявлялась в:</a:t>
            </a:r>
          </a:p>
          <a:p>
            <a:pPr indent="22225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политической зависимости Руси от Золотой Орды;</a:t>
            </a:r>
          </a:p>
          <a:p>
            <a:pPr indent="22225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- даннической зависимости;</a:t>
            </a:r>
          </a:p>
          <a:p>
            <a:pPr indent="22225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- военной зависимости;</a:t>
            </a:r>
          </a:p>
          <a:p>
            <a:pPr indent="22225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C.M. Соловьёв: «Мы замечаем, что влияние монголов не было здесь главным и решительным. Монголы остались жить вдалеке... нисколько не вмешиваясь во внутренние отношения, оставляя в полной свободе действовать те новые отношения, какие начались на севере Руси прежде них».</a:t>
            </a: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23850" y="595313"/>
            <a:ext cx="8569325" cy="768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"/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Историки до сих пор ведут дискуссии по проблеме влияния ордынского владычества на экономическую, политическую жизнь русского народа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>
              <a:solidFill>
                <a:srgbClr val="8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ru-RU" sz="3600" b="1" smtClean="0"/>
              <a:t>Русские земли не вошли в состав, но они попали в вассальную зависимость от Орды.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628800"/>
            <a:ext cx="3312368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0" y="1916113"/>
            <a:ext cx="42481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1242 г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 северо-восточные княжества были отправлены послы, с требованием явиться к Батыю.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30337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11188" y="620713"/>
            <a:ext cx="76327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Ярлык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ханская грамота, дававшая право русским князьям властвовать в своих землях.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716463" y="1628775"/>
            <a:ext cx="38877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libri" pitchFamily="34" charset="0"/>
              </a:rPr>
              <a:t>Самым привлекательным был ярлык на </a:t>
            </a:r>
            <a:r>
              <a:rPr lang="ru-RU" sz="2800" b="1" u="sng">
                <a:solidFill>
                  <a:srgbClr val="CC0000"/>
                </a:solidFill>
                <a:latin typeface="Calibri" pitchFamily="34" charset="0"/>
              </a:rPr>
              <a:t>владимирское княжество</a:t>
            </a:r>
            <a:r>
              <a:rPr lang="ru-RU" sz="2800" b="1">
                <a:latin typeface="Calibri" pitchFamily="34" charset="0"/>
              </a:rPr>
              <a:t>, т.к. теперь не киевский князь, а владимирский имел право на старшинство.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7D762-E207-42AC-9394-F41A1F76936B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30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Антоненкова А.В., учитель истории МОУ Будинской ООШ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5E3EE-2E1B-4BC0-A513-6266CE13667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17"/>
          <p:cNvSpPr>
            <a:spLocks noGrp="1"/>
          </p:cNvSpPr>
          <p:nvPr>
            <p:ph type="body" sz="half" idx="4294967295"/>
          </p:nvPr>
        </p:nvSpPr>
        <p:spPr>
          <a:xfrm>
            <a:off x="4284663" y="1052513"/>
            <a:ext cx="4535487" cy="52562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smtClean="0"/>
              <a:t>Поездки русских князей в Орду сопровождались унижениями и часто заканчивались их смертью.</a:t>
            </a:r>
            <a:r>
              <a:rPr lang="ru-RU" sz="2800" smtClean="0"/>
              <a:t> </a:t>
            </a:r>
          </a:p>
          <a:p>
            <a:pPr>
              <a:buFont typeface="Arial" charset="0"/>
              <a:buNone/>
              <a:defRPr/>
            </a:pP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2"/>
            <a:ext cx="3960813" cy="3096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54" name="Picture 14" descr="2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3816350" cy="2495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56" name="Picture 16" descr="tv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827" y="3468305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73E735-E5FF-471F-887F-D1D4A0E9EECD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3FEE8-D20C-491B-B296-F1BCE7BDDB2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820738" y="842963"/>
            <a:ext cx="78486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Экономическая зависимость</a:t>
            </a:r>
            <a:endParaRPr lang="ru-RU" sz="3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Содержание ханских послов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Ордынский выход.</a:t>
            </a:r>
          </a:p>
          <a:p>
            <a:pPr eaLnBrk="0" hangingPunct="0"/>
            <a:r>
              <a:rPr 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Политическая зависимость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Вмешательство в порядок управления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Повинность «кровью» (обязанность воинов служить в монгольском войске, принимать участие в их походах.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Жестокая расправа с неповиновением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73E735-E5FF-471F-887F-D1D4A0E9EECD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C7961-FAEA-4ACB-BAA9-A565EF558B7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598488"/>
            <a:ext cx="8207375" cy="5613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задание. Заполнить пропуски в тексте.     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«Золотоордынский хан считался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подчиненных ему русских земель.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Руси ханов называли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своих правителей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Русские князья ездили к хану на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Хан выдавал князьям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русских земель ордынцы собирали ежегодную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Ещё одной повинностью была обязанность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монгольское войско. </a:t>
            </a:r>
          </a:p>
        </p:txBody>
      </p:sp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395288" y="228600"/>
            <a:ext cx="288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самопроверка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73E735-E5FF-471F-887F-D1D4A0E9EECD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4416-FBD8-445A-B966-B511BE814DF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765175"/>
            <a:ext cx="8064500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задание. Заполнить пропуски в тексте.     </a:t>
            </a:r>
          </a:p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«Золотоордынский хан считался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верховным правителем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подчиненных ему русских земель. На Руси ханов называли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царями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своих правителей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князьями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Русские князья ездили к хану на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(поклон).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Хан выдавал князьям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ярлык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русских земель ордынцы собирали ежегодную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Ещё одной повинностью была обязанность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поставлять воинов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монгольское войско. </a:t>
            </a:r>
          </a:p>
        </p:txBody>
      </p: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395288" y="228600"/>
            <a:ext cx="288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самопроверка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type="body" idx="1"/>
          </p:nvPr>
        </p:nvSpPr>
        <p:spPr>
          <a:xfrm>
            <a:off x="4572000" y="1557338"/>
            <a:ext cx="4114800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Подумайте, почему же Александр Невский, сумевший разгромить немцев и шведов, не стал бороться против Орды?</a:t>
            </a:r>
          </a:p>
        </p:txBody>
      </p:sp>
      <p:sp>
        <p:nvSpPr>
          <p:cNvPr id="48130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Борьба русского народа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против ордынского владычества</a:t>
            </a:r>
          </a:p>
        </p:txBody>
      </p:sp>
      <p:pic>
        <p:nvPicPr>
          <p:cNvPr id="63494" name="Picture 6" descr="82714fbb2e40c9fd6219d8a9d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3768725" cy="4767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story_b1_10_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7109" name="Rectangle 5"/>
          <p:cNvSpPr>
            <a:spLocks noGrp="1"/>
          </p:cNvSpPr>
          <p:nvPr>
            <p:ph type="subTitle" idx="1"/>
          </p:nvPr>
        </p:nvSpPr>
        <p:spPr>
          <a:xfrm>
            <a:off x="899592" y="4149080"/>
            <a:ext cx="7777236" cy="2389957"/>
          </a:xfrm>
          <a:solidFill>
            <a:srgbClr val="FFFFCC"/>
          </a:solidFill>
          <a:ln w="57150"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«Русь и Золотая Орда »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331640" y="299713"/>
            <a:ext cx="6902462" cy="230832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“России определено  было высокое предназначение. Её необозримые равнины поглотили силу монголов и остановили их нашествие на самом краю Европы; варвары не осмелились оставить у себя в тылу порабощённую Россию и возвратились в степи своего востока. Образующееся просвещение было спасено растерзанной и издыхающей Россией…”.                                         </a:t>
            </a:r>
          </a:p>
          <a:p>
            <a:pPr algn="just">
              <a:defRPr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588" y="2989263"/>
            <a:ext cx="2239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288" y="2611438"/>
            <a:ext cx="2239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8753FF-0FBB-4C7F-BD83-E93E0134C09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F5648-258C-4994-A0E7-C916CF507B4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900113" y="519440"/>
            <a:ext cx="7848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Высказывания  известных учёных, общественных деятелей об ордынском владычестве.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Л.Н. Гумилёв: «Рассказы о полном разрушении Руси... страдают преувеличением ... Батый хотел установить с русскими князьями истинную дружбу... Союз с православными монголами нужен был как воздух».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Н.М.Карамзин  Татарское иго начало «новый порядок вещей» в исторической жизни русского народа. «Москва обязана своим величием ханам».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В.В. Каргалов: «Именно нашествие явилось причиной временной отсталости нашей страны от наиболее развитых государств».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В.Л. Янин: «Нет в истории средневековой Руси эпохи страшнее, чем трагическое  ХIII столетие. Кривой татарской саблей надвое рассечено наше прошлое».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А.С. Пушкин: «...татары не походили на мавров (арабов). Они, завоевав Россию, не подарили ей ни алгебры, ни Аристотеля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8569325" cy="5400675"/>
          </a:xfrm>
        </p:spPr>
        <p:txBody>
          <a:bodyPr/>
          <a:lstStyle/>
          <a:p>
            <a:pPr marL="533400" indent="-533400">
              <a:buFont typeface="Arial" charset="0"/>
              <a:buNone/>
              <a:defRPr/>
            </a:pPr>
            <a:r>
              <a:rPr lang="ru-RU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Политические: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Процесс деления русских земель на северо-востоке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формирование на Руси абсолютной, деспотической власти 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 Усиление усобиц между князьями за ярлык, уменьшение роли Веча 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Ценность власти стала выше, чем ценность права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 Привитие на Руси патриархальных норм общества</a:t>
            </a:r>
            <a:r>
              <a:rPr lang="ru-RU" dirty="0" smtClean="0"/>
              <a:t> </a:t>
            </a:r>
          </a:p>
        </p:txBody>
      </p:sp>
      <p:sp>
        <p:nvSpPr>
          <p:cNvPr id="52226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Последствия ордынского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 владычества.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8496300" cy="5400675"/>
          </a:xfrm>
        </p:spPr>
        <p:txBody>
          <a:bodyPr/>
          <a:lstStyle/>
          <a:p>
            <a:pPr marL="533400" indent="-533400">
              <a:buFont typeface="Arial" charset="0"/>
              <a:buNone/>
              <a:defRPr/>
            </a:pPr>
            <a:r>
              <a:rPr lang="ru-RU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Экономические: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Разрушены десятки городов, 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 Прекратилось каменное строительство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Замедление роста ремесла, сельского хозяйства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Изменение роли товарно-денежных отношений, застойное состояние собственности</a:t>
            </a:r>
          </a:p>
          <a:p>
            <a:pPr marL="533400" indent="-533400">
              <a:buFont typeface="Arial" charset="0"/>
              <a:buAutoNum type="arabicParenR"/>
              <a:defRPr/>
            </a:pPr>
            <a:r>
              <a:rPr lang="ru-RU" b="1" dirty="0" smtClean="0"/>
              <a:t>Экономическое отставание Руси от стран Европы на 50-100 лет</a:t>
            </a:r>
          </a:p>
        </p:txBody>
      </p:sp>
      <p:sp>
        <p:nvSpPr>
          <p:cNvPr id="53250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Последствия ордынского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 владычества.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8569325" cy="5400675"/>
          </a:xfrm>
        </p:spPr>
        <p:txBody>
          <a:bodyPr/>
          <a:lstStyle/>
          <a:p>
            <a:pPr marL="533400" indent="-533400">
              <a:buFont typeface="Arial" charset="0"/>
              <a:buNone/>
              <a:defRPr/>
            </a:pPr>
            <a:r>
              <a:rPr lang="ru-RU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Социальные :</a:t>
            </a:r>
          </a:p>
          <a:p>
            <a:pPr marL="533400" indent="-533400">
              <a:defRPr/>
            </a:pPr>
            <a:r>
              <a:rPr lang="ru-RU" b="1" dirty="0" smtClean="0"/>
              <a:t>Многие русские люди оказались в ордынской неволе</a:t>
            </a:r>
          </a:p>
          <a:p>
            <a:pPr marL="533400" indent="-533400">
              <a:defRPr/>
            </a:pPr>
            <a:r>
              <a:rPr lang="ru-RU" b="1" dirty="0" smtClean="0"/>
              <a:t>Рабское положение женщин и детей, продажа их на невольничьих рынках.</a:t>
            </a:r>
          </a:p>
          <a:p>
            <a:pPr marL="533400" indent="-533400">
              <a:defRPr/>
            </a:pPr>
            <a:r>
              <a:rPr lang="ru-RU" b="1" dirty="0" smtClean="0"/>
              <a:t>Сокращение количества людей.</a:t>
            </a:r>
          </a:p>
        </p:txBody>
      </p:sp>
      <p:sp>
        <p:nvSpPr>
          <p:cNvPr id="54274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Последствия ордынского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 владычества.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8569325" cy="5327650"/>
          </a:xfrm>
        </p:spPr>
        <p:txBody>
          <a:bodyPr/>
          <a:lstStyle/>
          <a:p>
            <a:pPr marL="533400" indent="-533400">
              <a:buFont typeface="Arial" charset="0"/>
              <a:buNone/>
              <a:defRPr/>
            </a:pPr>
            <a:r>
              <a:rPr lang="ru-RU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Культурные :</a:t>
            </a:r>
          </a:p>
          <a:p>
            <a:pPr marL="533400" indent="-533400">
              <a:defRPr/>
            </a:pPr>
            <a:r>
              <a:rPr lang="ru-RU" b="1" dirty="0" smtClean="0"/>
              <a:t>Погибли и расхищены материальные и художественные ценности, сгорели княжеские библиотеки, множество икон</a:t>
            </a:r>
          </a:p>
          <a:p>
            <a:pPr marL="533400" indent="-533400">
              <a:defRPr/>
            </a:pPr>
            <a:r>
              <a:rPr lang="ru-RU" b="1" dirty="0" smtClean="0"/>
              <a:t>Заимствование восточного варианта варварства</a:t>
            </a:r>
          </a:p>
          <a:p>
            <a:pPr marL="533400" indent="-533400">
              <a:defRPr/>
            </a:pPr>
            <a:r>
              <a:rPr lang="ru-RU" b="1" dirty="0" smtClean="0"/>
              <a:t>Заимствование лингвистических особенностей языка</a:t>
            </a:r>
          </a:p>
          <a:p>
            <a:pPr marL="533400" indent="-533400">
              <a:defRPr/>
            </a:pPr>
            <a:r>
              <a:rPr lang="ru-RU" b="1" dirty="0" smtClean="0"/>
              <a:t>Общий уровень падения культуры местного населения, застой творчества</a:t>
            </a:r>
          </a:p>
          <a:p>
            <a:pPr marL="533400" indent="-533400">
              <a:defRPr/>
            </a:pPr>
            <a:r>
              <a:rPr lang="ru-RU" b="1" dirty="0" smtClean="0"/>
              <a:t>Церковь оставалась единственным общенациональным общественным институтом</a:t>
            </a:r>
          </a:p>
        </p:txBody>
      </p:sp>
      <p:sp>
        <p:nvSpPr>
          <p:cNvPr id="55298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Последствия ордынского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 владычества.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8753FF-0FBB-4C7F-BD83-E93E0134C09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38ED7-F19C-4CC5-9A3D-A367C431009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8788" y="1412875"/>
            <a:ext cx="82899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повлияла зависимость от Золотой Орды  на развитие Руси?</a:t>
            </a:r>
          </a:p>
        </p:txBody>
      </p:sp>
      <p:sp>
        <p:nvSpPr>
          <p:cNvPr id="56324" name="TextBox 7"/>
          <p:cNvSpPr txBox="1">
            <a:spLocks noChangeArrowheads="1"/>
          </p:cNvSpPr>
          <p:nvPr/>
        </p:nvSpPr>
        <p:spPr bwMode="auto">
          <a:xfrm>
            <a:off x="971550" y="549275"/>
            <a:ext cx="676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Проблемный вопрос урока: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8753FF-0FBB-4C7F-BD83-E93E0134C09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F5648-258C-4994-A0E7-C916CF507B4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900113" y="519440"/>
            <a:ext cx="7848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Высказывания  известных учёных, общественных деятелей об ордынском владычестве.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Л.Н. Гумилёв: «Рассказы о полном разрушении Руси... страдают преувеличением ... Батый хотел установить с русскими князьями истинную дружбу... Союз с православными монголами нужен был как воздух».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Н.М.Карамзин  Татарское иго начало «новый порядок вещей» в исторической жизни русского народа. «Москва обязана своим величием ханам».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В.В. Каргалов: «Именно нашествие явилось причиной временной отсталости нашей страны от наиболее развитых государств».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В.Л. Янин: «Нет в истории средневековой Руси эпохи страшнее, чем трагическое  ХIII столетие. Кривой татарской саблей надвое рассечено наше прошлое».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А.С. Пушкин: «...татары не походили на мавров (арабов). Они, завоевав Россию, не подарили ей ни алгебры, ни Аристотеля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3105C0-B3DE-4629-851D-33B82EEEBBBD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06044-A00F-445F-B40A-08BEE59538F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2050" name="Picture 2" descr="C:\Users\user\Desktop\открытый урок\1347632257_zolotaya_or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507517"/>
            <a:ext cx="6912768" cy="2029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2771775" y="2536825"/>
            <a:ext cx="4392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РЕФЛЕКСИЯ: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C10875-1477-470F-83DE-7F58DE421128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83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Антоненкова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E945C-EE62-48BB-BE4A-F4F411E4B6F2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Подведение итога урока:</a:t>
            </a:r>
          </a:p>
        </p:txBody>
      </p:sp>
      <p:sp>
        <p:nvSpPr>
          <p:cNvPr id="5837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4400" b="1" smtClean="0"/>
              <a:t>Вопросы на </a:t>
            </a:r>
          </a:p>
          <a:p>
            <a:pPr>
              <a:buFont typeface="Arial" charset="0"/>
              <a:buNone/>
            </a:pPr>
            <a:r>
              <a:rPr lang="ru-RU" sz="4400" b="1" smtClean="0"/>
              <a:t>          стр. 127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8753FF-0FBB-4C7F-BD83-E93E0134C09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97D9C-0BF7-4E97-B2C0-D119833947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8788" y="1412875"/>
            <a:ext cx="82899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повлияла зависимость от Золотой Орды  на развитие Руси?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971550" y="549275"/>
            <a:ext cx="676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Проблемный вопрос урока: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144E5A-C4F2-49C5-8856-AA739E96307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99FB-9369-4DFD-8E29-74AF47213F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611188" y="919163"/>
            <a:ext cx="77771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«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О, светло, светлая и красиво украшенная земля Русская! Настало время тяжёлых испытаний, обрушились на неё страшные беды.</a:t>
            </a:r>
          </a:p>
          <a:p>
            <a:pPr eaLnBrk="0" hangingPunct="0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 Первая беда - вина самих русичей. </a:t>
            </a:r>
          </a:p>
          <a:p>
            <a:pPr eaLnBrk="0" hangingPunct="0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Не сберегли они государства единого, начали князья воевать друг с другом...»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32" y="188640"/>
            <a:ext cx="8804956" cy="6498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144E5A-C4F2-49C5-8856-AA739E96307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7F411-D872-456E-90C5-176D781E06D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03848" y="3372743"/>
            <a:ext cx="4176464" cy="3170099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40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 другая беда из степей пришла, налетели, чёрны вороны, спалили города да сёла...»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144E5A-C4F2-49C5-8856-AA739E96307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D9175-A89C-4E63-8185-EFEDBDAEC9B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684213" y="879475"/>
            <a:ext cx="77755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ea typeface="Times New Roman" pitchFamily="18" charset="0"/>
                <a:cs typeface="Arial" charset="0"/>
              </a:rPr>
              <a:t> </a:t>
            </a:r>
            <a:r>
              <a:rPr lang="ru-RU" sz="4000" b="1">
                <a:latin typeface="Times New Roman" pitchFamily="18" charset="0"/>
                <a:ea typeface="Times New Roman" pitchFamily="18" charset="0"/>
                <a:cs typeface="Arial" charset="0"/>
              </a:rPr>
              <a:t>Задание: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ea typeface="Times New Roman" pitchFamily="18" charset="0"/>
                <a:cs typeface="Arial" charset="0"/>
              </a:rPr>
              <a:t>Дан ряд слов </a:t>
            </a:r>
          </a:p>
          <a:p>
            <a:pPr eaLnBrk="0" hangingPunct="0"/>
            <a:r>
              <a:rPr lang="ru-RU" sz="2800" b="1" i="1">
                <a:latin typeface="Times New Roman" pitchFamily="18" charset="0"/>
                <a:ea typeface="Times New Roman" pitchFamily="18" charset="0"/>
                <a:cs typeface="Arial" charset="0"/>
              </a:rPr>
              <a:t>Шведы, Чудское озеро, монголы, Козельск, рыцари-крестоносцы, Нева, хан, «свинья».</a:t>
            </a:r>
          </a:p>
          <a:p>
            <a:pPr eaLnBrk="0" hangingPunct="0"/>
            <a:endParaRPr lang="ru-RU" sz="28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ea typeface="Times New Roman" pitchFamily="18" charset="0"/>
                <a:cs typeface="Arial" charset="0"/>
              </a:rPr>
              <a:t>1. Распределите данные слова на три группы. Назовите, какое событие объединяет каждую группу .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ea typeface="Times New Roman" pitchFamily="18" charset="0"/>
                <a:cs typeface="Arial" charset="0"/>
              </a:rPr>
              <a:t>2.Назовите даты этих событий.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 именами каких исторических деятелей связаны эти события?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144E5A-C4F2-49C5-8856-AA739E963070}" type="datetime1">
              <a:rPr lang="ru-RU" smtClean="0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47AB1-6B3D-4C6E-9124-3E053E3E28D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165100"/>
            <a:ext cx="8893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Ответы: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Невская битва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:   шведы, Нева, </a:t>
            </a:r>
          </a:p>
          <a:p>
            <a:pPr eaLnBrk="0" hangingPunct="0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Ледовое побоище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:  Чудское озеро, рыцари-крестоносцы, «свинья».</a:t>
            </a:r>
          </a:p>
          <a:p>
            <a:pPr eaLnBrk="0" hangingPunct="0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Монголо-татарское нашествие: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монголы, Козельск, хан. </a:t>
            </a:r>
          </a:p>
          <a:p>
            <a:pPr eaLnBrk="0" hangingPunct="0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15 июля 1240 г, 5 апреля 1242 г, 1237-1241 г.</a:t>
            </a:r>
          </a:p>
          <a:p>
            <a:pPr eaLnBrk="0" hangingPunct="0">
              <a:buFont typeface="Wingdings" pitchFamily="2" charset="2"/>
              <a:buChar char="v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Александр Невский, Батый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4572000" y="2852738"/>
            <a:ext cx="4321175" cy="3744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В 1243 г. после возвращения из похода на центральную Европу Батый стал правителем собственного государства, входившего в состав Монгольской империи.</a:t>
            </a:r>
          </a:p>
        </p:txBody>
      </p:sp>
      <p:pic>
        <p:nvPicPr>
          <p:cNvPr id="30723" name="Picture 18" descr="569c59feb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61048"/>
            <a:ext cx="3960018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4819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Образование Золотой Орды</a:t>
            </a: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4859338" y="863600"/>
            <a:ext cx="3744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"/>
            <a:r>
              <a:rPr lang="ru-RU" sz="2800" b="1">
                <a:latin typeface="Times New Roman" pitchFamily="18" charset="0"/>
                <a:cs typeface="Times New Roman" pitchFamily="18" charset="0"/>
              </a:rPr>
              <a:t>Летописец продолжает: «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Создали захватчики своё государство».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Монгол_clip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052736"/>
            <a:ext cx="3888431" cy="2592288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83A3A3-D4B1-43D6-AB82-5AE4016C2B95}" type="datetime1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55A2D-6976-4071-A2C4-AA09610BDB5E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32775" name="Picture 7" descr="Золотая Орда. Русские княжества. Киев. Сарай. Черное море. Каспийское мор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3350"/>
            <a:ext cx="8785225" cy="646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11746663</TotalTime>
  <Words>1071</Words>
  <Application>Microsoft Office PowerPoint</Application>
  <PresentationFormat>Экран (4:3)</PresentationFormat>
  <Paragraphs>166</Paragraphs>
  <Slides>28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Русские земли не вошли в состав, но они попали в вассальную зависимость от Орды.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Подведение итога урока: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102</cp:revision>
  <dcterms:created xsi:type="dcterms:W3CDTF">2012-11-18T10:51:39Z</dcterms:created>
  <dcterms:modified xsi:type="dcterms:W3CDTF">2015-03-17T00:25:38Z</dcterms:modified>
</cp:coreProperties>
</file>