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69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0" d="100"/>
          <a:sy n="90" d="100"/>
        </p:scale>
        <p:origin x="-594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095A71-EEAC-429D-8FD6-A0C785ED7F20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D6300C-C777-4568-91A9-7211B727789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175351" cy="2880319"/>
          </a:xfrm>
        </p:spPr>
        <p:txBody>
          <a:bodyPr/>
          <a:lstStyle/>
          <a:p>
            <a:r>
              <a:rPr lang="ru-RU" dirty="0" smtClean="0">
                <a:solidFill>
                  <a:srgbClr val="FF9900"/>
                </a:solidFill>
              </a:rPr>
              <a:t>Добро пожаловать на мастер класс по уроку</a:t>
            </a:r>
            <a:endParaRPr lang="ru-RU" dirty="0">
              <a:solidFill>
                <a:srgbClr val="FF99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научиться читать по-английски с помощью нетрадиционных методов не  только для детей, но и взрослым – это под силу!!!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6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08895"/>
              </p:ext>
            </p:extLst>
          </p:nvPr>
        </p:nvGraphicFramePr>
        <p:xfrm>
          <a:off x="1547664" y="620688"/>
          <a:ext cx="6840760" cy="6156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08498"/>
                <a:gridCol w="3632262"/>
              </a:tblGrid>
              <a:tr h="4903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</a:rPr>
                        <a:t>Аа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ei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] 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Bb [bi:]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Cc [</a:t>
                      </a:r>
                      <a:r>
                        <a:rPr lang="en-US" sz="2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si</a:t>
                      </a:r>
                      <a:r>
                        <a:rPr lang="en-US" sz="2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:]  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Dd</a:t>
                      </a:r>
                      <a:r>
                        <a:rPr lang="en-US" sz="2800" dirty="0">
                          <a:effectLst/>
                        </a:rPr>
                        <a:t> [di:] 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Ее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 [i:]  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Ff</a:t>
                      </a:r>
                      <a:r>
                        <a:rPr lang="en-US" sz="2800" dirty="0">
                          <a:effectLst/>
                        </a:rPr>
                        <a:t> [</a:t>
                      </a:r>
                      <a:r>
                        <a:rPr lang="en-US" sz="2800" dirty="0" err="1">
                          <a:effectLst/>
                        </a:rPr>
                        <a:t>ef</a:t>
                      </a:r>
                      <a:r>
                        <a:rPr lang="en-US" sz="2800" dirty="0">
                          <a:effectLst/>
                        </a:rPr>
                        <a:t>] 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Gg</a:t>
                      </a:r>
                      <a:r>
                        <a:rPr lang="en-US" sz="2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[</a:t>
                      </a:r>
                      <a:r>
                        <a:rPr lang="en-US" sz="28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dʒi</a:t>
                      </a:r>
                      <a:r>
                        <a:rPr lang="en-US" sz="2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:]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0B0F0"/>
                          </a:solidFill>
                          <a:effectLst/>
                        </a:rPr>
                        <a:t>Hh</a:t>
                      </a:r>
                      <a:r>
                        <a:rPr lang="en-US" sz="2800" dirty="0">
                          <a:solidFill>
                            <a:srgbClr val="00B0F0"/>
                          </a:solidFill>
                          <a:effectLst/>
                        </a:rPr>
                        <a:t> [</a:t>
                      </a:r>
                      <a:r>
                        <a:rPr lang="en-US" sz="2800" dirty="0" err="1">
                          <a:solidFill>
                            <a:srgbClr val="00B0F0"/>
                          </a:solidFill>
                          <a:effectLst/>
                        </a:rPr>
                        <a:t>eitʃ</a:t>
                      </a:r>
                      <a:r>
                        <a:rPr lang="en-US" sz="2800" dirty="0">
                          <a:solidFill>
                            <a:srgbClr val="00B0F0"/>
                          </a:solidFill>
                          <a:effectLst/>
                        </a:rPr>
                        <a:t>]  </a:t>
                      </a:r>
                      <a:endParaRPr lang="ru-RU" sz="2800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Ii [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ai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]   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Jj</a:t>
                      </a:r>
                      <a:r>
                        <a:rPr lang="en-US" sz="2800" dirty="0">
                          <a:effectLst/>
                        </a:rPr>
                        <a:t> [</a:t>
                      </a:r>
                      <a:r>
                        <a:rPr lang="en-US" sz="2800" dirty="0" err="1">
                          <a:effectLst/>
                        </a:rPr>
                        <a:t>dʒei</a:t>
                      </a:r>
                      <a:r>
                        <a:rPr lang="en-US" sz="2800" dirty="0">
                          <a:effectLst/>
                        </a:rPr>
                        <a:t>]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Kk</a:t>
                      </a:r>
                      <a:r>
                        <a:rPr lang="en-US" sz="2800" dirty="0">
                          <a:effectLst/>
                        </a:rPr>
                        <a:t> [</a:t>
                      </a:r>
                      <a:r>
                        <a:rPr lang="en-US" sz="2800" dirty="0" err="1">
                          <a:effectLst/>
                        </a:rPr>
                        <a:t>kei</a:t>
                      </a:r>
                      <a:r>
                        <a:rPr lang="en-US" sz="2800" dirty="0">
                          <a:effectLst/>
                        </a:rPr>
                        <a:t>] 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LI [el]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Mm [</a:t>
                      </a:r>
                      <a:r>
                        <a:rPr lang="en-US" sz="2800" dirty="0" err="1">
                          <a:effectLst/>
                        </a:rPr>
                        <a:t>em</a:t>
                      </a:r>
                      <a:r>
                        <a:rPr lang="en-US" sz="2800" dirty="0">
                          <a:effectLst/>
                        </a:rPr>
                        <a:t>]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Nn</a:t>
                      </a:r>
                      <a:r>
                        <a:rPr lang="en-US" sz="2800" dirty="0">
                          <a:effectLst/>
                        </a:rPr>
                        <a:t> [en]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Oo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 [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əu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]    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Pp</a:t>
                      </a:r>
                      <a:r>
                        <a:rPr lang="en-US" sz="2800" dirty="0">
                          <a:effectLst/>
                        </a:rPr>
                        <a:t> [pi:]   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Qq</a:t>
                      </a:r>
                      <a:r>
                        <a:rPr lang="en-US" sz="2800" dirty="0">
                          <a:effectLst/>
                        </a:rPr>
                        <a:t> [</a:t>
                      </a:r>
                      <a:r>
                        <a:rPr lang="en-US" sz="2800" dirty="0" err="1">
                          <a:effectLst/>
                        </a:rPr>
                        <a:t>kju</a:t>
                      </a:r>
                      <a:r>
                        <a:rPr lang="en-US" sz="2800" dirty="0">
                          <a:effectLst/>
                        </a:rPr>
                        <a:t>:]     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7030A0"/>
                          </a:solidFill>
                          <a:effectLst/>
                        </a:rPr>
                        <a:t>Rr</a:t>
                      </a:r>
                      <a:r>
                        <a:rPr lang="en-US" sz="2800" dirty="0">
                          <a:solidFill>
                            <a:srgbClr val="7030A0"/>
                          </a:solidFill>
                          <a:effectLst/>
                        </a:rPr>
                        <a:t> [a:]  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Ss</a:t>
                      </a:r>
                      <a:r>
                        <a:rPr lang="en-US" sz="2800" dirty="0">
                          <a:effectLst/>
                        </a:rPr>
                        <a:t> [</a:t>
                      </a:r>
                      <a:r>
                        <a:rPr lang="en-US" sz="2800" dirty="0" err="1">
                          <a:effectLst/>
                        </a:rPr>
                        <a:t>es</a:t>
                      </a:r>
                      <a:r>
                        <a:rPr lang="en-US" sz="2800" dirty="0">
                          <a:effectLst/>
                        </a:rPr>
                        <a:t>]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Tt</a:t>
                      </a:r>
                      <a:r>
                        <a:rPr lang="en-US" sz="2800" dirty="0">
                          <a:effectLst/>
                        </a:rPr>
                        <a:t> [</a:t>
                      </a:r>
                      <a:r>
                        <a:rPr lang="en-US" sz="2800" dirty="0" err="1">
                          <a:effectLst/>
                        </a:rPr>
                        <a:t>ti</a:t>
                      </a:r>
                      <a:r>
                        <a:rPr lang="en-US" sz="2800" dirty="0">
                          <a:effectLst/>
                        </a:rPr>
                        <a:t>:]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Uu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 [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ju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:]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Vv</a:t>
                      </a:r>
                      <a:r>
                        <a:rPr lang="en-US" sz="2800" dirty="0">
                          <a:effectLst/>
                        </a:rPr>
                        <a:t> [vi:]  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Ww</a:t>
                      </a:r>
                      <a:r>
                        <a:rPr lang="en-US" sz="2800" dirty="0">
                          <a:effectLst/>
                        </a:rPr>
                        <a:t> [</a:t>
                      </a:r>
                      <a:r>
                        <a:rPr lang="en-US" sz="2800" dirty="0" err="1">
                          <a:effectLst/>
                        </a:rPr>
                        <a:t>dΛblju</a:t>
                      </a:r>
                      <a:r>
                        <a:rPr lang="en-US" sz="2800" dirty="0">
                          <a:effectLst/>
                        </a:rPr>
                        <a:t>:]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Xx [</a:t>
                      </a:r>
                      <a:r>
                        <a:rPr lang="en-US" sz="2800" dirty="0" err="1">
                          <a:effectLst/>
                        </a:rPr>
                        <a:t>eks</a:t>
                      </a:r>
                      <a:r>
                        <a:rPr lang="en-US" sz="2800" dirty="0">
                          <a:effectLst/>
                        </a:rPr>
                        <a:t>]  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Yy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 [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</a:rPr>
                        <a:t>wai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]  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Zz</a:t>
                      </a:r>
                      <a:r>
                        <a:rPr lang="en-US" sz="2800" dirty="0">
                          <a:effectLst/>
                        </a:rPr>
                        <a:t> [zed]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95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69127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Эти 26 букв передают 44 звука!!! 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Итак начнем! </a:t>
            </a:r>
          </a:p>
          <a:p>
            <a:r>
              <a:rPr lang="ru-RU" sz="2800" dirty="0"/>
              <a:t> </a:t>
            </a:r>
          </a:p>
          <a:p>
            <a:r>
              <a:rPr lang="ru-RU" sz="2800" b="1" dirty="0"/>
              <a:t>Все более или менее просто с «принцами»  (согласными )</a:t>
            </a:r>
            <a:endParaRPr lang="ru-RU" sz="2800" dirty="0"/>
          </a:p>
          <a:p>
            <a:r>
              <a:rPr lang="ru-RU" sz="2800" dirty="0"/>
              <a:t> </a:t>
            </a:r>
          </a:p>
          <a:p>
            <a:r>
              <a:rPr lang="en-US" sz="2800" dirty="0"/>
              <a:t>Bb</a:t>
            </a:r>
            <a:r>
              <a:rPr lang="ru-RU" sz="2800" dirty="0"/>
              <a:t> [</a:t>
            </a:r>
            <a:r>
              <a:rPr lang="en-US" sz="2800" dirty="0"/>
              <a:t>b</a:t>
            </a:r>
            <a:r>
              <a:rPr lang="ru-RU" sz="2800" dirty="0"/>
              <a:t>] </a:t>
            </a:r>
            <a:r>
              <a:rPr lang="en-US" sz="2800" dirty="0" err="1"/>
              <a:t>Dd</a:t>
            </a:r>
            <a:r>
              <a:rPr lang="ru-RU" sz="2800" dirty="0"/>
              <a:t> [</a:t>
            </a:r>
            <a:r>
              <a:rPr lang="en-US" sz="2800" dirty="0"/>
              <a:t>d</a:t>
            </a:r>
            <a:r>
              <a:rPr lang="ru-RU" sz="2800" dirty="0"/>
              <a:t>] </a:t>
            </a:r>
            <a:r>
              <a:rPr lang="en-US" sz="2800" dirty="0" err="1"/>
              <a:t>Ff</a:t>
            </a:r>
            <a:r>
              <a:rPr lang="ru-RU" sz="2800" dirty="0"/>
              <a:t> [</a:t>
            </a:r>
            <a:r>
              <a:rPr lang="en-US" sz="2800" dirty="0"/>
              <a:t>f</a:t>
            </a:r>
            <a:r>
              <a:rPr lang="ru-RU" sz="2800" dirty="0"/>
              <a:t>] </a:t>
            </a:r>
            <a:r>
              <a:rPr lang="en-US" sz="2800" dirty="0" err="1"/>
              <a:t>Hh</a:t>
            </a:r>
            <a:r>
              <a:rPr lang="ru-RU" sz="2800" dirty="0"/>
              <a:t> [</a:t>
            </a:r>
            <a:r>
              <a:rPr lang="en-US" sz="2800" dirty="0"/>
              <a:t>h</a:t>
            </a:r>
            <a:r>
              <a:rPr lang="ru-RU" sz="2800" dirty="0"/>
              <a:t>] </a:t>
            </a:r>
            <a:r>
              <a:rPr lang="en-US" sz="2800" dirty="0" err="1"/>
              <a:t>Jj</a:t>
            </a:r>
            <a:r>
              <a:rPr lang="ru-RU" sz="2800" dirty="0"/>
              <a:t> [</a:t>
            </a:r>
            <a:r>
              <a:rPr lang="en-US" sz="2800" dirty="0"/>
              <a:t>d</a:t>
            </a:r>
            <a:r>
              <a:rPr lang="ru-RU" sz="2800" dirty="0"/>
              <a:t>3] </a:t>
            </a:r>
            <a:r>
              <a:rPr lang="en-US" sz="2800" dirty="0" err="1"/>
              <a:t>Kk</a:t>
            </a:r>
            <a:r>
              <a:rPr lang="ru-RU" sz="2800" dirty="0"/>
              <a:t> [</a:t>
            </a:r>
            <a:r>
              <a:rPr lang="en-US" sz="2800" dirty="0"/>
              <a:t>k</a:t>
            </a:r>
            <a:r>
              <a:rPr lang="ru-RU" sz="2800" dirty="0"/>
              <a:t>] </a:t>
            </a:r>
            <a:r>
              <a:rPr lang="en-US" sz="2800" dirty="0" err="1"/>
              <a:t>Ll</a:t>
            </a:r>
            <a:r>
              <a:rPr lang="ru-RU" sz="2800" dirty="0"/>
              <a:t> [</a:t>
            </a:r>
            <a:r>
              <a:rPr lang="en-US" sz="2800" dirty="0"/>
              <a:t>l</a:t>
            </a:r>
            <a:r>
              <a:rPr lang="ru-RU" sz="2800" dirty="0"/>
              <a:t>] </a:t>
            </a:r>
            <a:r>
              <a:rPr lang="en-US" sz="2800" dirty="0"/>
              <a:t>Mm</a:t>
            </a:r>
            <a:r>
              <a:rPr lang="ru-RU" sz="2800" dirty="0"/>
              <a:t> [</a:t>
            </a:r>
            <a:r>
              <a:rPr lang="en-US" sz="2800" dirty="0"/>
              <a:t>m</a:t>
            </a:r>
            <a:r>
              <a:rPr lang="ru-RU" sz="2800" dirty="0"/>
              <a:t>] </a:t>
            </a:r>
            <a:r>
              <a:rPr lang="en-US" sz="2800" dirty="0" err="1"/>
              <a:t>Nn</a:t>
            </a:r>
            <a:r>
              <a:rPr lang="ru-RU" sz="2800" dirty="0"/>
              <a:t> [</a:t>
            </a:r>
            <a:r>
              <a:rPr lang="en-US" sz="2800" dirty="0"/>
              <a:t>n</a:t>
            </a:r>
            <a:r>
              <a:rPr lang="ru-RU" sz="2800" dirty="0"/>
              <a:t>] </a:t>
            </a:r>
            <a:r>
              <a:rPr lang="en-US" sz="2800" dirty="0" err="1"/>
              <a:t>Pp</a:t>
            </a:r>
            <a:r>
              <a:rPr lang="ru-RU" sz="2800" dirty="0"/>
              <a:t> [</a:t>
            </a:r>
            <a:r>
              <a:rPr lang="en-US" sz="2800" dirty="0"/>
              <a:t>p] </a:t>
            </a:r>
            <a:r>
              <a:rPr lang="en-US" sz="2800" dirty="0" err="1"/>
              <a:t>Rr</a:t>
            </a:r>
            <a:r>
              <a:rPr lang="en-US" sz="2800" dirty="0"/>
              <a:t> [r]  </a:t>
            </a:r>
            <a:r>
              <a:rPr lang="en-US" sz="2800" dirty="0" err="1"/>
              <a:t>Tt</a:t>
            </a:r>
            <a:r>
              <a:rPr lang="en-US" sz="2800" dirty="0"/>
              <a:t> [t]</a:t>
            </a:r>
            <a:r>
              <a:rPr lang="en-US" sz="2800" dirty="0" err="1"/>
              <a:t>Vv</a:t>
            </a:r>
            <a:r>
              <a:rPr lang="en-US" sz="2800" dirty="0"/>
              <a:t>[v] </a:t>
            </a:r>
            <a:endParaRPr lang="ru-RU" sz="2800" dirty="0"/>
          </a:p>
          <a:p>
            <a:r>
              <a:rPr lang="en-US" sz="2800" dirty="0" err="1"/>
              <a:t>Ww</a:t>
            </a:r>
            <a:r>
              <a:rPr lang="ru-RU" sz="2800" dirty="0"/>
              <a:t> [</a:t>
            </a:r>
            <a:r>
              <a:rPr lang="en-US" sz="2800" dirty="0"/>
              <a:t>w</a:t>
            </a:r>
            <a:r>
              <a:rPr lang="ru-RU" sz="2800" dirty="0"/>
              <a:t>]  </a:t>
            </a:r>
            <a:r>
              <a:rPr lang="en-US" sz="2800" dirty="0"/>
              <a:t>Xx</a:t>
            </a:r>
            <a:r>
              <a:rPr lang="ru-RU" sz="2800" dirty="0"/>
              <a:t> [</a:t>
            </a:r>
            <a:r>
              <a:rPr lang="en-US" sz="2800" dirty="0" err="1"/>
              <a:t>ks</a:t>
            </a:r>
            <a:r>
              <a:rPr lang="ru-RU" sz="2800" dirty="0"/>
              <a:t>] </a:t>
            </a:r>
            <a:r>
              <a:rPr lang="en-US" sz="2800" dirty="0" err="1"/>
              <a:t>Zz</a:t>
            </a:r>
            <a:r>
              <a:rPr lang="ru-RU" sz="2800" dirty="0"/>
              <a:t> [</a:t>
            </a:r>
            <a:r>
              <a:rPr lang="en-US" sz="2800" dirty="0"/>
              <a:t>z</a:t>
            </a:r>
            <a:r>
              <a:rPr lang="ru-RU" sz="2800" dirty="0"/>
              <a:t>] они  передают только по одному звуку или «имени».</a:t>
            </a:r>
          </a:p>
        </p:txBody>
      </p:sp>
    </p:spTree>
    <p:extLst>
      <p:ext uri="{BB962C8B-B14F-4D97-AF65-F5344CB8AC3E}">
        <p14:creationId xmlns:p14="http://schemas.microsoft.com/office/powerpoint/2010/main" val="56869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</a:t>
            </a:r>
            <a:r>
              <a:rPr lang="ru-RU" sz="2000" dirty="0" err="1"/>
              <a:t>реди</a:t>
            </a:r>
            <a:r>
              <a:rPr lang="ru-RU" sz="2000" dirty="0"/>
              <a:t> них выделяются «принцы»  </a:t>
            </a:r>
            <a:r>
              <a:rPr lang="ru-RU" sz="2000" dirty="0" err="1">
                <a:solidFill>
                  <a:srgbClr val="00B0F0"/>
                </a:solidFill>
              </a:rPr>
              <a:t>Сс</a:t>
            </a:r>
            <a:r>
              <a:rPr lang="ru-RU" sz="2000" dirty="0">
                <a:solidFill>
                  <a:srgbClr val="00B0F0"/>
                </a:solidFill>
              </a:rPr>
              <a:t>, </a:t>
            </a:r>
            <a:r>
              <a:rPr lang="en-US" sz="2000" dirty="0" err="1">
                <a:solidFill>
                  <a:srgbClr val="00B0F0"/>
                </a:solidFill>
              </a:rPr>
              <a:t>Gg</a:t>
            </a:r>
            <a:r>
              <a:rPr lang="ru-RU" sz="2000" dirty="0">
                <a:solidFill>
                  <a:srgbClr val="00B0F0"/>
                </a:solidFill>
              </a:rPr>
              <a:t>   </a:t>
            </a:r>
            <a:r>
              <a:rPr lang="ru-RU" sz="2000" dirty="0"/>
              <a:t>дело в том, что  у них одинаковые предпочтения и антипатии. Они любят  «принцесс» </a:t>
            </a:r>
            <a:r>
              <a:rPr lang="en-US" sz="2000" dirty="0" err="1">
                <a:solidFill>
                  <a:srgbClr val="FF6699"/>
                </a:solidFill>
              </a:rPr>
              <a:t>Ee</a:t>
            </a:r>
            <a:r>
              <a:rPr lang="ru-RU" sz="2000" dirty="0">
                <a:solidFill>
                  <a:srgbClr val="FF6699"/>
                </a:solidFill>
              </a:rPr>
              <a:t>, </a:t>
            </a:r>
            <a:r>
              <a:rPr lang="en-US" sz="2000" dirty="0">
                <a:solidFill>
                  <a:srgbClr val="FF6699"/>
                </a:solidFill>
              </a:rPr>
              <a:t>Ii</a:t>
            </a:r>
            <a:r>
              <a:rPr lang="ru-RU" sz="2000" dirty="0">
                <a:solidFill>
                  <a:srgbClr val="FF6699"/>
                </a:solidFill>
              </a:rPr>
              <a:t> , </a:t>
            </a:r>
            <a:r>
              <a:rPr lang="en-US" sz="2000" dirty="0" err="1">
                <a:solidFill>
                  <a:srgbClr val="FF6699"/>
                </a:solidFill>
              </a:rPr>
              <a:t>Yy</a:t>
            </a:r>
            <a:r>
              <a:rPr lang="en-US" sz="2000" dirty="0">
                <a:solidFill>
                  <a:srgbClr val="FF6699"/>
                </a:solidFill>
              </a:rPr>
              <a:t> </a:t>
            </a:r>
            <a:r>
              <a:rPr lang="ru-RU" sz="2000" dirty="0">
                <a:solidFill>
                  <a:srgbClr val="FF6699"/>
                </a:solidFill>
              </a:rPr>
              <a:t> </a:t>
            </a:r>
            <a:r>
              <a:rPr lang="ru-RU" sz="2000" dirty="0"/>
              <a:t>и ненавидят    </a:t>
            </a:r>
            <a:r>
              <a:rPr lang="en-US" sz="2000" dirty="0" err="1">
                <a:solidFill>
                  <a:srgbClr val="002060"/>
                </a:solidFill>
              </a:rPr>
              <a:t>Aa</a:t>
            </a:r>
            <a:r>
              <a:rPr lang="ru-RU" sz="2000" dirty="0">
                <a:solidFill>
                  <a:srgbClr val="002060"/>
                </a:solidFill>
              </a:rPr>
              <a:t>,</a:t>
            </a:r>
            <a:r>
              <a:rPr lang="en-US" sz="2000" dirty="0" err="1">
                <a:solidFill>
                  <a:srgbClr val="002060"/>
                </a:solidFill>
              </a:rPr>
              <a:t>Oo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Uu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/>
              <a:t> </a:t>
            </a:r>
          </a:p>
          <a:p>
            <a:r>
              <a:rPr lang="en-US" sz="2000" dirty="0">
                <a:solidFill>
                  <a:srgbClr val="00B0F0"/>
                </a:solidFill>
              </a:rPr>
              <a:t>Cc </a:t>
            </a:r>
            <a:r>
              <a:rPr lang="ru-RU" sz="2000" dirty="0"/>
              <a:t> с принцессами </a:t>
            </a:r>
            <a:r>
              <a:rPr lang="en-US" sz="2000" dirty="0">
                <a:solidFill>
                  <a:srgbClr val="FF6699"/>
                </a:solidFill>
              </a:rPr>
              <a:t>e</a:t>
            </a:r>
            <a:r>
              <a:rPr lang="ru-RU" sz="2000" dirty="0">
                <a:solidFill>
                  <a:srgbClr val="FF6699"/>
                </a:solidFill>
              </a:rPr>
              <a:t>, </a:t>
            </a:r>
            <a:r>
              <a:rPr lang="en-US" sz="2000" dirty="0">
                <a:solidFill>
                  <a:srgbClr val="FF6699"/>
                </a:solidFill>
              </a:rPr>
              <a:t>i</a:t>
            </a:r>
            <a:r>
              <a:rPr lang="ru-RU" sz="2000" dirty="0">
                <a:solidFill>
                  <a:srgbClr val="FF6699"/>
                </a:solidFill>
              </a:rPr>
              <a:t>, </a:t>
            </a:r>
            <a:r>
              <a:rPr lang="en-US" sz="2000" dirty="0">
                <a:solidFill>
                  <a:srgbClr val="FF6699"/>
                </a:solidFill>
              </a:rPr>
              <a:t>y </a:t>
            </a:r>
            <a:r>
              <a:rPr lang="ru-RU" sz="2000" b="1" dirty="0">
                <a:solidFill>
                  <a:srgbClr val="FF6699"/>
                </a:solidFill>
              </a:rPr>
              <a:t>с</a:t>
            </a:r>
            <a:r>
              <a:rPr lang="ru-RU" sz="2000" dirty="0"/>
              <a:t>юсюкает, </a:t>
            </a:r>
            <a:r>
              <a:rPr lang="ru-RU" sz="2000" b="1" dirty="0">
                <a:solidFill>
                  <a:srgbClr val="FF6699"/>
                </a:solidFill>
              </a:rPr>
              <a:t>с</a:t>
            </a:r>
            <a:r>
              <a:rPr lang="ru-RU" sz="2000" dirty="0"/>
              <a:t>меется </a:t>
            </a:r>
            <a:r>
              <a:rPr lang="ru-RU" sz="2000" b="1" dirty="0">
                <a:solidFill>
                  <a:srgbClr val="FF6699"/>
                </a:solidFill>
              </a:rPr>
              <a:t>с</a:t>
            </a:r>
            <a:r>
              <a:rPr lang="ru-RU" sz="2000" dirty="0"/>
              <a:t>овсем </a:t>
            </a:r>
            <a:r>
              <a:rPr lang="ru-RU" sz="2000" b="1" dirty="0">
                <a:solidFill>
                  <a:srgbClr val="FF6699"/>
                </a:solidFill>
              </a:rPr>
              <a:t>с</a:t>
            </a:r>
            <a:r>
              <a:rPr lang="ru-RU" sz="2000" dirty="0"/>
              <a:t>ладким </a:t>
            </a:r>
            <a:r>
              <a:rPr lang="ru-RU" sz="2000" b="1" dirty="0">
                <a:solidFill>
                  <a:srgbClr val="FF6699"/>
                </a:solidFill>
              </a:rPr>
              <a:t>с</a:t>
            </a:r>
            <a:r>
              <a:rPr lang="ru-RU" sz="2000" dirty="0"/>
              <a:t>тановится</a:t>
            </a:r>
          </a:p>
          <a:p>
            <a:r>
              <a:rPr lang="en-US" sz="2000" dirty="0" err="1">
                <a:solidFill>
                  <a:srgbClr val="00B0F0"/>
                </a:solidFill>
              </a:rPr>
              <a:t>Gg</a:t>
            </a:r>
            <a:r>
              <a:rPr lang="ru-RU" sz="2000" dirty="0"/>
              <a:t>  ведет себя по </a:t>
            </a:r>
            <a:r>
              <a:rPr lang="ru-RU" sz="2000" b="1" dirty="0">
                <a:solidFill>
                  <a:srgbClr val="FF6699"/>
                </a:solidFill>
              </a:rPr>
              <a:t>дж</a:t>
            </a:r>
            <a:r>
              <a:rPr lang="ru-RU" sz="2000" dirty="0"/>
              <a:t>ентельменски  учтиво.</a:t>
            </a:r>
          </a:p>
          <a:p>
            <a:r>
              <a:rPr lang="ru-RU" sz="2000" dirty="0"/>
              <a:t> </a:t>
            </a:r>
          </a:p>
          <a:p>
            <a:r>
              <a:rPr lang="en-US" sz="2000" dirty="0"/>
              <a:t> c [s] - </a:t>
            </a:r>
            <a:r>
              <a:rPr lang="en-US" sz="2000" b="1" i="1" dirty="0"/>
              <a:t>c</a:t>
            </a:r>
            <a:r>
              <a:rPr lang="en-US" sz="2000" b="1" dirty="0"/>
              <a:t>i</a:t>
            </a:r>
            <a:r>
              <a:rPr lang="en-US" sz="2000" dirty="0"/>
              <a:t>nema, i</a:t>
            </a:r>
            <a:r>
              <a:rPr lang="en-US" sz="2000" b="1" i="1" dirty="0"/>
              <a:t>c</a:t>
            </a:r>
            <a:r>
              <a:rPr lang="en-US" sz="2000" b="1" dirty="0"/>
              <a:t>e</a:t>
            </a:r>
            <a:r>
              <a:rPr lang="en-US" sz="2000" dirty="0"/>
              <a:t> , i</a:t>
            </a:r>
            <a:r>
              <a:rPr lang="en-US" sz="2000" b="1" i="1" dirty="0"/>
              <a:t>c</a:t>
            </a:r>
            <a:r>
              <a:rPr lang="en-US" sz="2000" b="1" dirty="0"/>
              <a:t>y</a:t>
            </a:r>
            <a:r>
              <a:rPr lang="en-US" sz="2000" dirty="0"/>
              <a:t>, </a:t>
            </a:r>
            <a:r>
              <a:rPr lang="en-US" sz="2000" b="1" i="1" dirty="0"/>
              <a:t>c</a:t>
            </a:r>
            <a:r>
              <a:rPr lang="en-US" sz="2000" b="1" dirty="0"/>
              <a:t>ir</a:t>
            </a:r>
            <a:r>
              <a:rPr lang="en-US" sz="2000" dirty="0"/>
              <a:t>cle</a:t>
            </a:r>
            <a:endParaRPr lang="ru-RU" sz="2000" dirty="0"/>
          </a:p>
          <a:p>
            <a:r>
              <a:rPr lang="en-US" sz="2000" dirty="0"/>
              <a:t> g [</a:t>
            </a:r>
            <a:r>
              <a:rPr lang="en-US" sz="2000" dirty="0" err="1"/>
              <a:t>dʒ</a:t>
            </a:r>
            <a:r>
              <a:rPr lang="en-US" sz="2000" dirty="0"/>
              <a:t>] – pa</a:t>
            </a:r>
            <a:r>
              <a:rPr lang="en-US" sz="2000" b="1" i="1" dirty="0"/>
              <a:t>g</a:t>
            </a:r>
            <a:r>
              <a:rPr lang="en-US" sz="2000" b="1" dirty="0"/>
              <a:t>e, </a:t>
            </a:r>
            <a:r>
              <a:rPr lang="en-US" sz="2000" b="1" i="1" dirty="0"/>
              <a:t>g</a:t>
            </a:r>
            <a:r>
              <a:rPr lang="en-US" sz="2000" dirty="0"/>
              <a:t>ym, </a:t>
            </a:r>
            <a:r>
              <a:rPr lang="en-US" sz="2000" b="1" dirty="0"/>
              <a:t>g</a:t>
            </a:r>
            <a:r>
              <a:rPr lang="en-US" sz="2000" dirty="0"/>
              <a:t>in, </a:t>
            </a:r>
            <a:r>
              <a:rPr lang="en-US" sz="2000" b="1" i="1" dirty="0"/>
              <a:t>g</a:t>
            </a:r>
            <a:r>
              <a:rPr lang="en-US" sz="2000" dirty="0"/>
              <a:t>entleman, giraffe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ru-RU" sz="2000" dirty="0"/>
              <a:t>но стоит появиться принцессам  </a:t>
            </a:r>
            <a:r>
              <a:rPr lang="en-US" sz="2000" b="1" dirty="0">
                <a:solidFill>
                  <a:srgbClr val="002060"/>
                </a:solidFill>
              </a:rPr>
              <a:t>a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>
                <a:solidFill>
                  <a:srgbClr val="002060"/>
                </a:solidFill>
              </a:rPr>
              <a:t>o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>
                <a:solidFill>
                  <a:srgbClr val="002060"/>
                </a:solidFill>
              </a:rPr>
              <a:t>u</a:t>
            </a:r>
            <a:r>
              <a:rPr lang="ru-RU" sz="2000" dirty="0"/>
              <a:t>   как их воспитанность и благожелательность исчезают и  </a:t>
            </a:r>
            <a:r>
              <a:rPr lang="en-US" sz="2000" b="1" dirty="0">
                <a:solidFill>
                  <a:srgbClr val="00B0F0"/>
                </a:solidFill>
              </a:rPr>
              <a:t>c</a:t>
            </a:r>
            <a:r>
              <a:rPr lang="en-US" sz="2000" dirty="0"/>
              <a:t> </a:t>
            </a:r>
            <a:r>
              <a:rPr lang="ru-RU" sz="2000" dirty="0"/>
              <a:t>[</a:t>
            </a:r>
            <a:r>
              <a:rPr lang="en-US" sz="2000" dirty="0"/>
              <a:t>k</a:t>
            </a:r>
            <a:r>
              <a:rPr lang="ru-RU" sz="2000" dirty="0"/>
              <a:t>] 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</a:t>
            </a:r>
            <a:r>
              <a:rPr lang="ru-RU" sz="2000" dirty="0"/>
              <a:t>ричит, </a:t>
            </a:r>
            <a:r>
              <a:rPr lang="ru-RU" sz="2000" b="1" i="1" dirty="0">
                <a:solidFill>
                  <a:srgbClr val="FF0000"/>
                </a:solidFill>
              </a:rPr>
              <a:t>к</a:t>
            </a:r>
            <a:r>
              <a:rPr lang="ru-RU" sz="2000" dirty="0"/>
              <a:t>раснеет от злости и </a:t>
            </a:r>
            <a:r>
              <a:rPr lang="en-US" sz="2000" dirty="0">
                <a:solidFill>
                  <a:srgbClr val="00B0F0"/>
                </a:solidFill>
              </a:rPr>
              <a:t>g</a:t>
            </a:r>
            <a:r>
              <a:rPr lang="en-US" sz="2000" dirty="0"/>
              <a:t> </a:t>
            </a:r>
            <a:r>
              <a:rPr lang="ru-RU" sz="2000" dirty="0"/>
              <a:t>[</a:t>
            </a:r>
            <a:r>
              <a:rPr lang="en-US" sz="2000" dirty="0"/>
              <a:t>g</a:t>
            </a:r>
            <a:r>
              <a:rPr lang="ru-RU" sz="2000" dirty="0"/>
              <a:t>]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г</a:t>
            </a:r>
            <a:r>
              <a:rPr lang="ru-RU" sz="2000" dirty="0"/>
              <a:t>рубит,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г</a:t>
            </a:r>
            <a:r>
              <a:rPr lang="ru-RU" sz="2000" dirty="0"/>
              <a:t>рызет , </a:t>
            </a:r>
            <a:r>
              <a:rPr lang="ru-RU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</a:t>
            </a:r>
            <a:r>
              <a:rPr lang="ru-RU" sz="2000" dirty="0" err="1"/>
              <a:t>нобит</a:t>
            </a:r>
            <a:r>
              <a:rPr lang="ru-RU" sz="2000" dirty="0"/>
              <a:t> </a:t>
            </a:r>
          </a:p>
          <a:p>
            <a:r>
              <a:rPr lang="ru-RU" sz="2000" dirty="0"/>
              <a:t> </a:t>
            </a:r>
          </a:p>
          <a:p>
            <a:r>
              <a:rPr lang="en-US" sz="2000" dirty="0"/>
              <a:t>c</a:t>
            </a:r>
            <a:r>
              <a:rPr lang="ru-RU" sz="2000" dirty="0"/>
              <a:t>[</a:t>
            </a:r>
            <a:r>
              <a:rPr lang="en-US" sz="2000" dirty="0"/>
              <a:t>k</a:t>
            </a:r>
            <a:r>
              <a:rPr lang="ru-RU" sz="2000" dirty="0"/>
              <a:t>] – </a:t>
            </a:r>
            <a:r>
              <a:rPr lang="en-US" sz="2000" dirty="0"/>
              <a:t>cat</a:t>
            </a:r>
            <a:r>
              <a:rPr lang="ru-RU" sz="2000" dirty="0"/>
              <a:t>, </a:t>
            </a:r>
            <a:r>
              <a:rPr lang="en-US" sz="2000" dirty="0"/>
              <a:t>coat</a:t>
            </a:r>
            <a:r>
              <a:rPr lang="ru-RU" sz="2000" dirty="0"/>
              <a:t>, </a:t>
            </a:r>
            <a:r>
              <a:rPr lang="en-US" sz="2000" dirty="0"/>
              <a:t>cut</a:t>
            </a:r>
            <a:r>
              <a:rPr lang="ru-RU" sz="2000" dirty="0"/>
              <a:t>, </a:t>
            </a:r>
            <a:r>
              <a:rPr lang="en-US" sz="2000" dirty="0"/>
              <a:t>cube</a:t>
            </a:r>
            <a:r>
              <a:rPr lang="ru-RU" sz="2000" dirty="0"/>
              <a:t>, </a:t>
            </a:r>
            <a:r>
              <a:rPr lang="en-US" sz="2000" dirty="0"/>
              <a:t>cone</a:t>
            </a:r>
            <a:r>
              <a:rPr lang="ru-RU" sz="2000" dirty="0"/>
              <a:t>, </a:t>
            </a:r>
            <a:r>
              <a:rPr lang="en-US" sz="2000" dirty="0"/>
              <a:t>car</a:t>
            </a:r>
            <a:r>
              <a:rPr lang="ru-RU" sz="2000" dirty="0" smtClean="0"/>
              <a:t>, </a:t>
            </a:r>
            <a:r>
              <a:rPr lang="en-US" sz="2000" dirty="0" smtClean="0"/>
              <a:t>come</a:t>
            </a:r>
            <a:r>
              <a:rPr lang="ru-RU" sz="2000" dirty="0" smtClean="0"/>
              <a:t>     </a:t>
            </a:r>
            <a:r>
              <a:rPr lang="ru-RU" sz="2000" dirty="0"/>
              <a:t>и вообще, буква  </a:t>
            </a:r>
            <a:r>
              <a:rPr lang="en-US" sz="2000" dirty="0"/>
              <a:t>c</a:t>
            </a:r>
            <a:r>
              <a:rPr lang="ru-RU" sz="2000" dirty="0"/>
              <a:t>[</a:t>
            </a:r>
            <a:r>
              <a:rPr lang="en-US" sz="2000" dirty="0"/>
              <a:t>k</a:t>
            </a:r>
            <a:r>
              <a:rPr lang="ru-RU" sz="2000" dirty="0"/>
              <a:t>] – всегда так делает когда рядом стоят все остальные принцы </a:t>
            </a:r>
            <a:r>
              <a:rPr lang="en-US" sz="2000" dirty="0"/>
              <a:t>Clock</a:t>
            </a:r>
            <a:r>
              <a:rPr lang="ru-RU" sz="2000" dirty="0"/>
              <a:t>, </a:t>
            </a:r>
            <a:r>
              <a:rPr lang="en-US" sz="2000" dirty="0"/>
              <a:t>sock</a:t>
            </a:r>
            <a:r>
              <a:rPr lang="ru-RU" sz="2000" dirty="0"/>
              <a:t>, </a:t>
            </a:r>
            <a:r>
              <a:rPr lang="en-US" sz="2000" dirty="0"/>
              <a:t>cliff</a:t>
            </a:r>
            <a:r>
              <a:rPr lang="ru-RU" sz="2000" dirty="0"/>
              <a:t>;  кроме его друга </a:t>
            </a:r>
            <a:r>
              <a:rPr lang="ru-RU" sz="2000" b="1" dirty="0"/>
              <a:t>“</a:t>
            </a:r>
            <a:r>
              <a:rPr lang="en-US" sz="2000" b="1" dirty="0" err="1"/>
              <a:t>Hh</a:t>
            </a:r>
            <a:r>
              <a:rPr lang="ru-RU" sz="2000" b="1" dirty="0"/>
              <a:t>”,</a:t>
            </a:r>
            <a:r>
              <a:rPr lang="ru-RU" sz="2000" dirty="0"/>
              <a:t> c которым они </a:t>
            </a:r>
            <a:r>
              <a:rPr lang="ru-RU" sz="2000" b="1" dirty="0"/>
              <a:t>“</a:t>
            </a:r>
            <a:r>
              <a:rPr lang="en-US" sz="2000" b="1" dirty="0" err="1"/>
              <a:t>ch</a:t>
            </a:r>
            <a:r>
              <a:rPr lang="ru-RU" sz="2000" b="1" dirty="0"/>
              <a:t>”</a:t>
            </a:r>
            <a:r>
              <a:rPr lang="ru-RU" sz="2000" dirty="0"/>
              <a:t> – </a:t>
            </a:r>
            <a:r>
              <a:rPr lang="ru-RU" sz="2000" b="1" i="1" dirty="0"/>
              <a:t>Ч</a:t>
            </a:r>
            <a:r>
              <a:rPr lang="ru-RU" sz="2000" dirty="0"/>
              <a:t>ай с пе</a:t>
            </a:r>
            <a:r>
              <a:rPr lang="ru-RU" sz="2400" b="1" i="1" dirty="0"/>
              <a:t>ч</a:t>
            </a:r>
            <a:r>
              <a:rPr lang="ru-RU" sz="2000" dirty="0"/>
              <a:t>еньем пьют.</a:t>
            </a:r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g[g] – game, go, gun, goblin, gate, gorilla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312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09952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/>
              <a:t>s</a:t>
            </a:r>
            <a:r>
              <a:rPr lang="en-US" sz="2800" dirty="0"/>
              <a:t> </a:t>
            </a:r>
            <a:r>
              <a:rPr lang="ru-RU" sz="2800" dirty="0"/>
              <a:t>[</a:t>
            </a:r>
            <a:r>
              <a:rPr lang="en-US" sz="2800" dirty="0" err="1"/>
              <a:t>es</a:t>
            </a:r>
            <a:r>
              <a:rPr lang="ru-RU" sz="2800" dirty="0"/>
              <a:t>] стоит этому «принцу» оказаться между «принцессами» он начинает </a:t>
            </a:r>
            <a:r>
              <a:rPr lang="ru-RU" sz="2800" b="1" i="1" dirty="0"/>
              <a:t>з</a:t>
            </a:r>
            <a:r>
              <a:rPr lang="ru-RU" sz="2800" b="1" dirty="0"/>
              <a:t>венеть</a:t>
            </a:r>
            <a:r>
              <a:rPr lang="ru-RU" sz="2800" dirty="0"/>
              <a:t> и </a:t>
            </a:r>
            <a:r>
              <a:rPr lang="ru-RU" sz="2800" b="1" dirty="0"/>
              <a:t>з</a:t>
            </a:r>
            <a:r>
              <a:rPr lang="ru-RU" sz="2800" dirty="0"/>
              <a:t>аливается звонким </a:t>
            </a:r>
            <a:r>
              <a:rPr lang="ru-RU" sz="2800" b="1" dirty="0" err="1"/>
              <a:t>з</a:t>
            </a:r>
            <a:r>
              <a:rPr lang="ru-RU" sz="2800" dirty="0" err="1"/>
              <a:t>мехом</a:t>
            </a:r>
            <a:r>
              <a:rPr lang="ru-RU" sz="2800" dirty="0"/>
              <a:t> от </a:t>
            </a:r>
            <a:r>
              <a:rPr lang="ru-RU" sz="2800" b="1" dirty="0" err="1"/>
              <a:t>з</a:t>
            </a:r>
            <a:r>
              <a:rPr lang="ru-RU" sz="2800" dirty="0" err="1"/>
              <a:t>частья</a:t>
            </a:r>
            <a:endParaRPr lang="ru-RU" sz="2800" dirty="0"/>
          </a:p>
          <a:p>
            <a:r>
              <a:rPr lang="en-US" sz="2800" dirty="0"/>
              <a:t>s</a:t>
            </a:r>
            <a:r>
              <a:rPr lang="ru-RU" sz="2800" dirty="0"/>
              <a:t> [</a:t>
            </a:r>
            <a:r>
              <a:rPr lang="en-US" sz="2800" dirty="0"/>
              <a:t>z</a:t>
            </a:r>
            <a:r>
              <a:rPr lang="ru-RU" sz="2800" dirty="0"/>
              <a:t>] – </a:t>
            </a:r>
            <a:r>
              <a:rPr lang="en-US" sz="2800" dirty="0"/>
              <a:t>these</a:t>
            </a:r>
            <a:r>
              <a:rPr lang="ru-RU" sz="2800" dirty="0"/>
              <a:t>, </a:t>
            </a:r>
            <a:r>
              <a:rPr lang="en-US" sz="2800" dirty="0"/>
              <a:t>those</a:t>
            </a:r>
            <a:r>
              <a:rPr lang="ru-RU" sz="2800" dirty="0"/>
              <a:t>, </a:t>
            </a:r>
            <a:r>
              <a:rPr lang="en-US" sz="2800" dirty="0"/>
              <a:t>rose</a:t>
            </a:r>
            <a:r>
              <a:rPr lang="ru-RU" sz="2800" dirty="0"/>
              <a:t>, </a:t>
            </a:r>
            <a:r>
              <a:rPr lang="en-US" sz="2800" dirty="0"/>
              <a:t>nose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72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799" y="188640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 про </a:t>
            </a:r>
            <a:r>
              <a:rPr lang="ru-RU" sz="2800" b="1" dirty="0"/>
              <a:t>“</a:t>
            </a:r>
            <a:r>
              <a:rPr lang="en-US" sz="2800" b="1" dirty="0"/>
              <a:t>W</a:t>
            </a:r>
            <a:r>
              <a:rPr lang="ru-RU" sz="2800" b="1" dirty="0"/>
              <a:t>”</a:t>
            </a:r>
            <a:r>
              <a:rPr lang="ru-RU" sz="2800" dirty="0"/>
              <a:t> [</a:t>
            </a:r>
            <a:r>
              <a:rPr lang="en-US" sz="2800" dirty="0" err="1"/>
              <a:t>dΛblju</a:t>
            </a:r>
            <a:r>
              <a:rPr lang="ru-RU" sz="2800" dirty="0"/>
              <a:t>:] – отдельный рассказ, если перевести его название, то «</a:t>
            </a:r>
            <a:r>
              <a:rPr lang="ru-RU" sz="2800" dirty="0" err="1"/>
              <a:t>дабл</a:t>
            </a:r>
            <a:r>
              <a:rPr lang="ru-RU" sz="2800" dirty="0"/>
              <a:t>» – это двойной, а «ю» - это буква “</a:t>
            </a:r>
            <a:r>
              <a:rPr lang="en-US" sz="2800" dirty="0"/>
              <a:t>u</a:t>
            </a:r>
            <a:r>
              <a:rPr lang="ru-RU" sz="2800" dirty="0"/>
              <a:t>”, получается, что это страшный монстр, сиамский близнец, где соединились две буквы “</a:t>
            </a:r>
            <a:r>
              <a:rPr lang="en-US" sz="2800" dirty="0"/>
              <a:t>u</a:t>
            </a:r>
            <a:r>
              <a:rPr lang="ru-RU" sz="2800" dirty="0"/>
              <a:t>”. Поэтому когда видит буква “</a:t>
            </a:r>
            <a:r>
              <a:rPr lang="en-US" sz="2800" dirty="0"/>
              <a:t>h</a:t>
            </a:r>
            <a:r>
              <a:rPr lang="ru-RU" sz="2800" dirty="0"/>
              <a:t>” ее, то она немеет от страха, то есть молчит, а сама буква “</a:t>
            </a:r>
            <a:r>
              <a:rPr lang="en-US" sz="2800" dirty="0"/>
              <a:t>W</a:t>
            </a:r>
            <a:r>
              <a:rPr lang="ru-RU" sz="2800" dirty="0"/>
              <a:t>”  от горя только выла «У-У-У» </a:t>
            </a:r>
          </a:p>
          <a:p>
            <a:r>
              <a:rPr lang="ru-RU" sz="2800" dirty="0"/>
              <a:t> </a:t>
            </a:r>
          </a:p>
          <a:p>
            <a:r>
              <a:rPr lang="en-US" sz="2800" dirty="0" err="1"/>
              <a:t>wh</a:t>
            </a:r>
            <a:r>
              <a:rPr lang="en-US" sz="2800" dirty="0"/>
              <a:t> [w] – what, when, where, why, </a:t>
            </a:r>
            <a:endParaRPr lang="ru-RU" sz="2800" dirty="0"/>
          </a:p>
          <a:p>
            <a:r>
              <a:rPr lang="en-US" sz="2800" dirty="0"/>
              <a:t> </a:t>
            </a:r>
            <a:endParaRPr lang="ru-RU" sz="2800" dirty="0"/>
          </a:p>
          <a:p>
            <a:r>
              <a:rPr lang="ru-RU" sz="2800" dirty="0"/>
              <a:t>Но, только очнется буква от оцепенения и начинает спрашивать тогда </a:t>
            </a:r>
            <a:r>
              <a:rPr lang="en-US" sz="2800" dirty="0"/>
              <a:t>Who</a:t>
            </a:r>
            <a:r>
              <a:rPr lang="ru-RU" sz="2800" dirty="0"/>
              <a:t>? Кто? </a:t>
            </a:r>
            <a:r>
              <a:rPr lang="en-US" sz="2800" dirty="0"/>
              <a:t>Whose</a:t>
            </a:r>
            <a:r>
              <a:rPr lang="ru-RU" sz="2800" dirty="0"/>
              <a:t>? Чья? </a:t>
            </a:r>
            <a:r>
              <a:rPr lang="en-US" sz="2800" dirty="0"/>
              <a:t>Whom</a:t>
            </a:r>
            <a:r>
              <a:rPr lang="ru-RU" sz="2800" dirty="0"/>
              <a:t>? – для Кого? такая родилась?</a:t>
            </a:r>
          </a:p>
          <a:p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5793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Есть также другой более легкий вариант:</a:t>
            </a:r>
          </a:p>
          <a:p>
            <a:r>
              <a:rPr lang="ru-RU" sz="2800" i="1" dirty="0" smtClean="0"/>
              <a:t> </a:t>
            </a:r>
          </a:p>
          <a:p>
            <a:r>
              <a:rPr lang="en-US" sz="2800" dirty="0" err="1" smtClean="0"/>
              <a:t>wh</a:t>
            </a:r>
            <a:r>
              <a:rPr lang="ru-RU" sz="2800" dirty="0" smtClean="0"/>
              <a:t> [</a:t>
            </a:r>
            <a:r>
              <a:rPr lang="en-US" sz="2800" dirty="0" smtClean="0"/>
              <a:t>w</a:t>
            </a:r>
            <a:r>
              <a:rPr lang="ru-RU" sz="2800" dirty="0" smtClean="0"/>
              <a:t>] – </a:t>
            </a:r>
            <a:r>
              <a:rPr lang="en-US" sz="2800" dirty="0" smtClean="0"/>
              <a:t>what</a:t>
            </a:r>
            <a:r>
              <a:rPr lang="ru-RU" sz="2800" dirty="0" smtClean="0"/>
              <a:t>, </a:t>
            </a:r>
            <a:r>
              <a:rPr lang="en-US" sz="2800" dirty="0" smtClean="0"/>
              <a:t>when</a:t>
            </a:r>
            <a:r>
              <a:rPr lang="ru-RU" sz="2800" dirty="0" smtClean="0"/>
              <a:t>, </a:t>
            </a:r>
            <a:r>
              <a:rPr lang="en-US" sz="2800" dirty="0" smtClean="0"/>
              <a:t>where</a:t>
            </a:r>
            <a:r>
              <a:rPr lang="ru-RU" sz="2800" dirty="0" smtClean="0"/>
              <a:t>, </a:t>
            </a:r>
            <a:r>
              <a:rPr lang="en-US" sz="2800" dirty="0" smtClean="0"/>
              <a:t>why</a:t>
            </a:r>
            <a:r>
              <a:rPr lang="ru-RU" sz="2800" dirty="0" smtClean="0"/>
              <a:t>,    -  </a:t>
            </a:r>
          </a:p>
          <a:p>
            <a:endParaRPr lang="ru-RU" sz="2800" dirty="0" smtClean="0"/>
          </a:p>
          <a:p>
            <a:r>
              <a:rPr lang="ru-RU" sz="2800" dirty="0" smtClean="0"/>
              <a:t>губки в кучку соберут и вытянут,                                                              </a:t>
            </a:r>
          </a:p>
          <a:p>
            <a:endParaRPr lang="ru-RU" sz="2800" dirty="0"/>
          </a:p>
          <a:p>
            <a:r>
              <a:rPr lang="ru-RU" sz="2800" dirty="0" smtClean="0"/>
              <a:t>как  бы поцеловать хотят, но не сделают этого, </a:t>
            </a:r>
          </a:p>
          <a:p>
            <a:endParaRPr lang="ru-RU" sz="2800" dirty="0"/>
          </a:p>
          <a:p>
            <a:r>
              <a:rPr lang="ru-RU" sz="2800" dirty="0" smtClean="0"/>
              <a:t>только широко улыбнутся и…</a:t>
            </a:r>
          </a:p>
          <a:p>
            <a:endParaRPr lang="ru-RU" sz="2800" dirty="0" smtClean="0"/>
          </a:p>
          <a:p>
            <a:r>
              <a:rPr lang="en-US" sz="2800" dirty="0" err="1" smtClean="0"/>
              <a:t>wh</a:t>
            </a:r>
            <a:r>
              <a:rPr lang="ru-RU" sz="2800" dirty="0" smtClean="0"/>
              <a:t>[</a:t>
            </a:r>
            <a:r>
              <a:rPr lang="en-US" sz="2800" dirty="0" smtClean="0"/>
              <a:t>h</a:t>
            </a:r>
            <a:r>
              <a:rPr lang="ru-RU" sz="2800" dirty="0" smtClean="0"/>
              <a:t>]   - </a:t>
            </a:r>
            <a:r>
              <a:rPr lang="en-US" sz="2800" dirty="0" smtClean="0"/>
              <a:t>who</a:t>
            </a:r>
            <a:r>
              <a:rPr lang="ru-RU" sz="2800" dirty="0" smtClean="0"/>
              <a:t>, </a:t>
            </a:r>
            <a:r>
              <a:rPr lang="en-US" sz="2800" dirty="0" smtClean="0"/>
              <a:t>whom</a:t>
            </a:r>
            <a:r>
              <a:rPr lang="ru-RU" sz="2800" dirty="0" smtClean="0"/>
              <a:t>      с удивлением спросят Кто </a:t>
            </a:r>
          </a:p>
          <a:p>
            <a:endParaRPr lang="ru-RU" sz="2800" dirty="0"/>
          </a:p>
          <a:p>
            <a:r>
              <a:rPr lang="en-US" sz="2800" dirty="0" smtClean="0"/>
              <a:t>Who</a:t>
            </a:r>
            <a:r>
              <a:rPr lang="ru-RU" sz="2800" dirty="0" smtClean="0"/>
              <a:t>, Кто </a:t>
            </a:r>
            <a:r>
              <a:rPr lang="en-US" sz="2800" dirty="0" smtClean="0"/>
              <a:t>Who</a:t>
            </a:r>
            <a:r>
              <a:rPr lang="ru-RU" sz="2800" dirty="0" smtClean="0"/>
              <a:t>                 так неловко пошутил.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7609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8847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Ну, вот, кажется с «принцами» (согласными)  разобрались!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 Настал черед  «</a:t>
            </a:r>
            <a:r>
              <a:rPr lang="ru-RU" sz="2400" b="1" dirty="0">
                <a:solidFill>
                  <a:srgbClr val="FF6699"/>
                </a:solidFill>
              </a:rPr>
              <a:t>принцесс</a:t>
            </a:r>
            <a:r>
              <a:rPr lang="ru-RU" sz="2400" b="1" dirty="0"/>
              <a:t>» (гласных) !</a:t>
            </a:r>
            <a:r>
              <a:rPr lang="ru-RU" sz="2400" dirty="0"/>
              <a:t> </a:t>
            </a:r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ru-RU" sz="2400" dirty="0"/>
              <a:t>Несмотря на свою малочисленность, а их было всего 6, «принцессы» так увлекались изменением своих «имен» что весь сыр-бор в чтении слов происходил именно от них! Именно из-за них 26 букв 44 раза называли себя иногда совсем другими «именами» (т.е. </a:t>
            </a:r>
            <a:r>
              <a:rPr lang="ru-RU" sz="2400" b="1" dirty="0"/>
              <a:t>звучали </a:t>
            </a:r>
            <a:r>
              <a:rPr lang="ru-RU" sz="2400" dirty="0"/>
              <a:t>по разному)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И чтобы  как-то приструнить «принцесс»  было решено </a:t>
            </a:r>
            <a:r>
              <a:rPr lang="ru-RU" sz="2400" b="1" dirty="0"/>
              <a:t>поместить</a:t>
            </a:r>
            <a:r>
              <a:rPr lang="ru-RU" sz="2400" dirty="0"/>
              <a:t> их в </a:t>
            </a:r>
            <a:r>
              <a:rPr lang="ru-RU" sz="2400" b="1" i="1" dirty="0"/>
              <a:t>рамки приличия,</a:t>
            </a:r>
            <a:r>
              <a:rPr lang="ru-RU" sz="2400" dirty="0"/>
              <a:t> издав соответствующие </a:t>
            </a:r>
            <a:r>
              <a:rPr lang="ru-RU" sz="2400" b="1" dirty="0"/>
              <a:t>указы.</a:t>
            </a:r>
            <a:endParaRPr lang="ru-RU" sz="2400" dirty="0"/>
          </a:p>
          <a:p>
            <a:r>
              <a:rPr lang="ru-RU" sz="2400" dirty="0"/>
              <a:t>Прежде чем мы начнем изучать </a:t>
            </a:r>
            <a:r>
              <a:rPr lang="ru-RU" sz="2400" b="1" i="1" dirty="0"/>
              <a:t>эти рамки приличия</a:t>
            </a:r>
            <a:r>
              <a:rPr lang="ru-RU" sz="2400" dirty="0"/>
              <a:t>, нам надо вспомнить как зовут их Величества, (Слава богу, до шести считать мы умеем, я надеюсь, что вы всегда будете правильно их называть, в противном случае, они вам не простят.)</a:t>
            </a:r>
          </a:p>
          <a:p>
            <a:r>
              <a:rPr lang="ru-RU" sz="2400" b="1" dirty="0"/>
              <a:t> </a:t>
            </a:r>
            <a:r>
              <a:rPr lang="en-US" sz="2400" b="1" dirty="0" err="1" smtClean="0"/>
              <a:t>Aa</a:t>
            </a:r>
            <a:r>
              <a:rPr lang="en-US" sz="2400" b="1" dirty="0" smtClean="0"/>
              <a:t> </a:t>
            </a:r>
            <a:r>
              <a:rPr lang="en-US" sz="2400" b="1" dirty="0"/>
              <a:t>[</a:t>
            </a:r>
            <a:r>
              <a:rPr lang="en-US" sz="2400" b="1" dirty="0" err="1"/>
              <a:t>ei</a:t>
            </a:r>
            <a:r>
              <a:rPr lang="en-US" sz="2400" b="1" dirty="0"/>
              <a:t>]  </a:t>
            </a:r>
            <a:r>
              <a:rPr lang="en-US" sz="2400" b="1" dirty="0" err="1" smtClean="0"/>
              <a:t>Ee</a:t>
            </a:r>
            <a:r>
              <a:rPr lang="ru-RU" sz="2400" b="1" dirty="0" smtClean="0"/>
              <a:t> </a:t>
            </a:r>
            <a:r>
              <a:rPr lang="en-US" sz="2400" b="1" dirty="0" smtClean="0"/>
              <a:t>[</a:t>
            </a:r>
            <a:r>
              <a:rPr lang="en-US" sz="2400" b="1" dirty="0"/>
              <a:t>i:]  </a:t>
            </a:r>
            <a:r>
              <a:rPr lang="en-US" sz="2400" b="1" dirty="0" smtClean="0"/>
              <a:t>Ii</a:t>
            </a:r>
            <a:r>
              <a:rPr lang="ru-RU" sz="2400" b="1" dirty="0" smtClean="0"/>
              <a:t>/</a:t>
            </a:r>
            <a:r>
              <a:rPr lang="en-US" sz="2400" b="1" dirty="0" err="1" smtClean="0"/>
              <a:t>Yy</a:t>
            </a:r>
            <a:r>
              <a:rPr lang="en-US" sz="2400" b="1" dirty="0" smtClean="0"/>
              <a:t> </a:t>
            </a:r>
            <a:r>
              <a:rPr lang="en-US" sz="2400" b="1" dirty="0"/>
              <a:t>[</a:t>
            </a:r>
            <a:r>
              <a:rPr lang="en-US" sz="2400" b="1" dirty="0" err="1"/>
              <a:t>ai</a:t>
            </a:r>
            <a:r>
              <a:rPr lang="en-US" sz="2400" b="1" dirty="0"/>
              <a:t>],  </a:t>
            </a:r>
            <a:r>
              <a:rPr lang="en-US" sz="2400" b="1" dirty="0" err="1" smtClean="0"/>
              <a:t>Oo</a:t>
            </a:r>
            <a:r>
              <a:rPr lang="ru-RU" sz="2400" b="1" dirty="0" smtClean="0"/>
              <a:t> </a:t>
            </a:r>
            <a:r>
              <a:rPr lang="en-US" sz="2400" b="1" dirty="0" smtClean="0"/>
              <a:t>[</a:t>
            </a:r>
            <a:r>
              <a:rPr lang="en-US" sz="2400" dirty="0" err="1"/>
              <a:t>ɔ</a:t>
            </a:r>
            <a:r>
              <a:rPr lang="en-US" sz="2400" b="1" dirty="0" err="1"/>
              <a:t>u</a:t>
            </a:r>
            <a:r>
              <a:rPr lang="en-US" sz="2400" b="1" dirty="0"/>
              <a:t>]  </a:t>
            </a:r>
            <a:r>
              <a:rPr lang="en-US" sz="2400" b="1" dirty="0" err="1" smtClean="0"/>
              <a:t>Uu</a:t>
            </a:r>
            <a:r>
              <a:rPr lang="ru-RU" sz="2400" b="1" dirty="0" smtClean="0"/>
              <a:t> </a:t>
            </a:r>
            <a:r>
              <a:rPr lang="en-US" sz="2400" b="1" dirty="0" smtClean="0"/>
              <a:t>[</a:t>
            </a:r>
            <a:r>
              <a:rPr lang="en-US" sz="2400" b="1" dirty="0" err="1"/>
              <a:t>ju</a:t>
            </a:r>
            <a:r>
              <a:rPr lang="en-US" sz="2400" b="1" dirty="0"/>
              <a:t>:]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7810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8847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Указ № 1</a:t>
            </a:r>
          </a:p>
          <a:p>
            <a:r>
              <a:rPr lang="ru-RU" sz="2400" dirty="0"/>
              <a:t>  а) Если за «принцессами» гласными  </a:t>
            </a:r>
            <a:r>
              <a:rPr lang="ru-RU" sz="2400" b="1" dirty="0"/>
              <a:t>нет «принцев» согласных</a:t>
            </a:r>
            <a:r>
              <a:rPr lang="ru-RU" sz="2400" dirty="0"/>
              <a:t>, то </a:t>
            </a:r>
            <a:r>
              <a:rPr lang="ru-RU" sz="2400" b="1" dirty="0"/>
              <a:t>слог</a:t>
            </a:r>
            <a:r>
              <a:rPr lang="ru-RU" sz="2400" dirty="0"/>
              <a:t> </a:t>
            </a:r>
            <a:r>
              <a:rPr lang="ru-RU" sz="2400" b="1" dirty="0"/>
              <a:t>считать открытым</a:t>
            </a:r>
            <a:r>
              <a:rPr lang="ru-RU" sz="2400" dirty="0"/>
              <a:t>. Принцессы в этом  случае </a:t>
            </a:r>
            <a:r>
              <a:rPr lang="ru-RU" sz="2400" b="1" dirty="0"/>
              <a:t>обязаны называть себя полным именем, данным им в Алфавите!</a:t>
            </a:r>
            <a:endParaRPr lang="ru-RU" sz="2400" dirty="0"/>
          </a:p>
          <a:p>
            <a:r>
              <a:rPr lang="ru-RU" sz="2400" b="1" dirty="0"/>
              <a:t>  б) </a:t>
            </a:r>
            <a:r>
              <a:rPr lang="ru-RU" sz="2400" dirty="0"/>
              <a:t> для надлежащего исполнения данного указа, </a:t>
            </a:r>
            <a:r>
              <a:rPr lang="ru-RU" sz="2400" b="1" i="1" dirty="0"/>
              <a:t>передать все полномочия открытия слога</a:t>
            </a:r>
            <a:r>
              <a:rPr lang="ru-RU" sz="2400" dirty="0"/>
              <a:t> </a:t>
            </a:r>
            <a:r>
              <a:rPr lang="ru-RU" sz="2400" b="1" dirty="0"/>
              <a:t>немой гувернантке «е», </a:t>
            </a:r>
            <a:r>
              <a:rPr lang="ru-RU" sz="2400" dirty="0"/>
              <a:t>которая должна знать</a:t>
            </a:r>
            <a:r>
              <a:rPr lang="ru-RU" sz="2400" b="1" dirty="0"/>
              <a:t> свое место в самом конце!</a:t>
            </a:r>
            <a:endParaRPr lang="ru-RU" sz="2400" dirty="0"/>
          </a:p>
          <a:p>
            <a:r>
              <a:rPr lang="ru-RU" sz="2400" b="1" dirty="0"/>
              <a:t> </a:t>
            </a:r>
            <a:endParaRPr lang="ru-RU" sz="2400" dirty="0"/>
          </a:p>
          <a:p>
            <a:r>
              <a:rPr lang="ru-RU" sz="2400" b="1" dirty="0"/>
              <a:t> ( </a:t>
            </a:r>
            <a:r>
              <a:rPr lang="ru-RU" sz="2400" dirty="0"/>
              <a:t>Этот указ  был беспрекословно принят принцессами. Они так боялись сурового взгляда немой гувернантки  «е», и относились к ней с большим почтением и уважением. </a:t>
            </a:r>
          </a:p>
          <a:p>
            <a:r>
              <a:rPr lang="ru-RU" sz="2400" dirty="0"/>
              <a:t>Ах, как они не любили  открытого пространства! Им всегда казалось, что в этом случае их может сдуть ветер или  того хуже нападут разбойники. На всякий случай, чтобы их было легче искать, они называли себя своими истинными именами и этот Указ № 1 был им по нраву.)</a:t>
            </a:r>
          </a:p>
          <a:p>
            <a:r>
              <a:rPr lang="ru-RU" sz="2400" b="1" dirty="0"/>
              <a:t>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43970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2</a:t>
            </a:r>
            <a:r>
              <a:rPr lang="ru-RU" sz="2800" b="1" dirty="0"/>
              <a:t>. Указ№ 2</a:t>
            </a:r>
            <a:endParaRPr lang="ru-RU" sz="2800" dirty="0"/>
          </a:p>
          <a:p>
            <a:r>
              <a:rPr lang="ru-RU" sz="2800" b="1" dirty="0"/>
              <a:t> а)  </a:t>
            </a:r>
            <a:r>
              <a:rPr lang="ru-RU" sz="2800" dirty="0"/>
              <a:t>В случае  если за принцессами оказался принц, то </a:t>
            </a:r>
            <a:r>
              <a:rPr lang="ru-RU" sz="2800" b="1" dirty="0"/>
              <a:t>слог считать закрытым</a:t>
            </a:r>
            <a:r>
              <a:rPr lang="ru-RU" sz="2800" dirty="0"/>
              <a:t>, тему закрытой. Принцессам разрешается называть себя краткими именами.</a:t>
            </a:r>
          </a:p>
          <a:p>
            <a:r>
              <a:rPr lang="ru-RU" sz="2800" dirty="0"/>
              <a:t>б) Принцы выполняют роль телохранителей.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 ( С каким удовольствием и восторгом был принят этот Указ № 2! Наконец принцессы были в окружении принцев! «</a:t>
            </a:r>
            <a:r>
              <a:rPr lang="ru-RU" sz="2800" dirty="0" err="1" smtClean="0"/>
              <a:t>Аа</a:t>
            </a:r>
            <a:r>
              <a:rPr lang="ru-RU" sz="2800" dirty="0"/>
              <a:t>» становилось – </a:t>
            </a:r>
            <a:r>
              <a:rPr lang="ru-RU" sz="2800" b="1" dirty="0"/>
              <a:t>Э</a:t>
            </a:r>
            <a:r>
              <a:rPr lang="ru-RU" sz="2800" i="1" dirty="0"/>
              <a:t>ллой</a:t>
            </a:r>
            <a:r>
              <a:rPr lang="ru-RU" sz="2800" dirty="0"/>
              <a:t>, </a:t>
            </a:r>
            <a:r>
              <a:rPr lang="en-US" sz="2800" dirty="0" smtClean="0"/>
              <a:t>[æ] </a:t>
            </a:r>
            <a:r>
              <a:rPr lang="ru-RU" sz="2800" dirty="0" smtClean="0"/>
              <a:t>«</a:t>
            </a:r>
            <a:r>
              <a:rPr lang="ru-RU" sz="2800" dirty="0" err="1" smtClean="0"/>
              <a:t>Оо</a:t>
            </a:r>
            <a:r>
              <a:rPr lang="ru-RU" sz="2800" dirty="0"/>
              <a:t>» - </a:t>
            </a:r>
            <a:r>
              <a:rPr lang="ru-RU" sz="2800" b="1" dirty="0" smtClean="0"/>
              <a:t>О</a:t>
            </a:r>
            <a:r>
              <a:rPr lang="ru-RU" sz="2800" i="1" dirty="0" smtClean="0"/>
              <a:t>лей</a:t>
            </a:r>
            <a:r>
              <a:rPr lang="en-US" sz="2800" i="1" dirty="0" smtClean="0"/>
              <a:t> [</a:t>
            </a:r>
            <a:r>
              <a:rPr lang="en-US" sz="2800" dirty="0" smtClean="0"/>
              <a:t>ɔ]</a:t>
            </a:r>
            <a:r>
              <a:rPr lang="ru-RU" sz="2800" dirty="0" smtClean="0"/>
              <a:t>, </a:t>
            </a:r>
            <a:r>
              <a:rPr lang="ru-RU" sz="2800" dirty="0"/>
              <a:t>«Ее» - </a:t>
            </a:r>
            <a:r>
              <a:rPr lang="ru-RU" sz="2800" b="1" dirty="0" smtClean="0"/>
              <a:t>Е</a:t>
            </a:r>
            <a:r>
              <a:rPr lang="ru-RU" sz="2800" i="1" dirty="0" smtClean="0"/>
              <a:t>лей</a:t>
            </a:r>
            <a:r>
              <a:rPr lang="en-US" sz="2800" i="1" dirty="0" smtClean="0"/>
              <a:t> [e]</a:t>
            </a:r>
            <a:r>
              <a:rPr lang="ru-RU" sz="2800" dirty="0" smtClean="0"/>
              <a:t>, </a:t>
            </a:r>
            <a:endParaRPr lang="ru-RU" sz="2800" dirty="0"/>
          </a:p>
          <a:p>
            <a:r>
              <a:rPr lang="ru-RU" sz="2800" dirty="0"/>
              <a:t>“</a:t>
            </a:r>
            <a:r>
              <a:rPr lang="en-US" sz="2800" dirty="0"/>
              <a:t>Ii</a:t>
            </a:r>
            <a:r>
              <a:rPr lang="ru-RU" sz="2800" dirty="0"/>
              <a:t>” </a:t>
            </a:r>
            <a:r>
              <a:rPr lang="ru-RU" sz="2800" dirty="0" smtClean="0"/>
              <a:t>и “</a:t>
            </a:r>
            <a:r>
              <a:rPr lang="en-US" sz="2800" dirty="0" err="1"/>
              <a:t>Yy</a:t>
            </a:r>
            <a:r>
              <a:rPr lang="ru-RU" sz="2800" dirty="0"/>
              <a:t>” – </a:t>
            </a:r>
            <a:r>
              <a:rPr lang="ru-RU" sz="2800" b="1" dirty="0" smtClean="0"/>
              <a:t>И</a:t>
            </a:r>
            <a:r>
              <a:rPr lang="ru-RU" sz="2800" i="1" dirty="0" smtClean="0"/>
              <a:t>рой</a:t>
            </a:r>
            <a:r>
              <a:rPr lang="en-US" sz="2800" i="1" dirty="0" smtClean="0"/>
              <a:t> [i]</a:t>
            </a:r>
            <a:r>
              <a:rPr lang="ru-RU" sz="2800" dirty="0" smtClean="0"/>
              <a:t>  </a:t>
            </a:r>
            <a:r>
              <a:rPr lang="ru-RU" sz="2800" dirty="0"/>
              <a:t>и  “</a:t>
            </a:r>
            <a:r>
              <a:rPr lang="en-US" sz="2800" dirty="0" err="1"/>
              <a:t>Uu</a:t>
            </a:r>
            <a:r>
              <a:rPr lang="ru-RU" sz="2800" dirty="0"/>
              <a:t>” -  </a:t>
            </a:r>
            <a:r>
              <a:rPr lang="ru-RU" sz="2800" b="1" dirty="0" smtClean="0"/>
              <a:t>А</a:t>
            </a:r>
            <a:r>
              <a:rPr lang="ru-RU" sz="2800" i="1" dirty="0" smtClean="0"/>
              <a:t>ней</a:t>
            </a:r>
            <a:r>
              <a:rPr lang="en-US" sz="2800" i="1" dirty="0" smtClean="0"/>
              <a:t> [</a:t>
            </a:r>
            <a:r>
              <a:rPr lang="en-US" sz="2800" dirty="0" smtClean="0"/>
              <a:t>Λ]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6144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3. Указ № 3</a:t>
            </a:r>
          </a:p>
          <a:p>
            <a:r>
              <a:rPr lang="ru-RU" sz="2300" dirty="0"/>
              <a:t>  а) Принять на работу с принцессами</a:t>
            </a:r>
            <a:r>
              <a:rPr lang="ru-RU" sz="2300" b="1" dirty="0"/>
              <a:t>, фрейлину ‘</a:t>
            </a:r>
            <a:r>
              <a:rPr lang="en-US" sz="2300" b="1" dirty="0"/>
              <a:t>R </a:t>
            </a:r>
            <a:r>
              <a:rPr lang="en-US" sz="2300" b="1" dirty="0" err="1"/>
              <a:t>r</a:t>
            </a:r>
            <a:r>
              <a:rPr lang="ru-RU" sz="2300" b="1" dirty="0"/>
              <a:t>”</a:t>
            </a:r>
            <a:r>
              <a:rPr lang="ru-RU" sz="2300" dirty="0"/>
              <a:t>  в качестве преподавателя хороших манер и иностранных языков.</a:t>
            </a:r>
          </a:p>
          <a:p>
            <a:r>
              <a:rPr lang="ru-RU" sz="2300" dirty="0"/>
              <a:t> </a:t>
            </a:r>
          </a:p>
          <a:p>
            <a:r>
              <a:rPr lang="ru-RU" sz="2300" dirty="0"/>
              <a:t>( Тут нужно отметить, что </a:t>
            </a:r>
            <a:r>
              <a:rPr lang="ru-RU" sz="2300" b="1" dirty="0"/>
              <a:t>принц “</a:t>
            </a:r>
            <a:r>
              <a:rPr lang="en-US" sz="2300" b="1" dirty="0" err="1"/>
              <a:t>Rr</a:t>
            </a:r>
            <a:r>
              <a:rPr lang="ru-RU" sz="2300" b="1" dirty="0"/>
              <a:t>”</a:t>
            </a:r>
            <a:r>
              <a:rPr lang="ru-RU" sz="2300" dirty="0"/>
              <a:t>  воспользовался своим </a:t>
            </a:r>
            <a:r>
              <a:rPr lang="ru-RU" sz="2300" b="1" dirty="0"/>
              <a:t>девичьим именем [</a:t>
            </a:r>
            <a:r>
              <a:rPr lang="en-US" sz="2300" b="1" dirty="0"/>
              <a:t>a</a:t>
            </a:r>
            <a:r>
              <a:rPr lang="ru-RU" sz="2300" b="1" dirty="0"/>
              <a:t>:]</a:t>
            </a:r>
            <a:r>
              <a:rPr lang="ru-RU" sz="2300" dirty="0"/>
              <a:t>, для того чтобы устроиться работать во дворец,  к принцессам. Он на них никогда не </a:t>
            </a:r>
            <a:r>
              <a:rPr lang="ru-RU" sz="2300" b="1" dirty="0"/>
              <a:t>р</a:t>
            </a:r>
            <a:r>
              <a:rPr lang="ru-RU" sz="2300" dirty="0"/>
              <a:t>ычал, как это было свойственно ему [</a:t>
            </a:r>
            <a:r>
              <a:rPr lang="en-US" sz="2300" dirty="0"/>
              <a:t>r</a:t>
            </a:r>
            <a:r>
              <a:rPr lang="ru-RU" sz="2300" dirty="0"/>
              <a:t>] (от обиды за девичье имя )в других случаях, а умело скрывал свое истинное «я».</a:t>
            </a:r>
          </a:p>
          <a:p>
            <a:r>
              <a:rPr lang="ru-RU" sz="2300" dirty="0"/>
              <a:t>Он пришел в класс и объявил: «</a:t>
            </a:r>
            <a:r>
              <a:rPr lang="ru-RU" sz="2300" dirty="0" err="1"/>
              <a:t>яаа</a:t>
            </a:r>
            <a:r>
              <a:rPr lang="ru-RU" sz="2300" dirty="0"/>
              <a:t> </a:t>
            </a:r>
            <a:r>
              <a:rPr lang="ru-RU" sz="2300" dirty="0" err="1"/>
              <a:t>буудуу</a:t>
            </a:r>
            <a:r>
              <a:rPr lang="ru-RU" sz="2300" dirty="0"/>
              <a:t> </a:t>
            </a:r>
            <a:r>
              <a:rPr lang="ru-RU" sz="2300" dirty="0" err="1"/>
              <a:t>уучиить</a:t>
            </a:r>
            <a:r>
              <a:rPr lang="ru-RU" sz="2300" dirty="0"/>
              <a:t> </a:t>
            </a:r>
            <a:r>
              <a:rPr lang="ru-RU" sz="2300" dirty="0" err="1"/>
              <a:t>ваас</a:t>
            </a:r>
            <a:r>
              <a:rPr lang="ru-RU" sz="2300" dirty="0"/>
              <a:t> </a:t>
            </a:r>
            <a:r>
              <a:rPr lang="ru-RU" sz="2300" dirty="0" err="1"/>
              <a:t>иноострааныым</a:t>
            </a:r>
            <a:r>
              <a:rPr lang="ru-RU" sz="2300" dirty="0"/>
              <a:t> </a:t>
            </a:r>
            <a:r>
              <a:rPr lang="ru-RU" sz="2300" dirty="0" err="1"/>
              <a:t>языыкаам</a:t>
            </a:r>
            <a:r>
              <a:rPr lang="ru-RU" sz="2300" dirty="0"/>
              <a:t>.. </a:t>
            </a:r>
            <a:r>
              <a:rPr lang="ru-RU" sz="2300" dirty="0" err="1"/>
              <a:t>Ииии</a:t>
            </a:r>
            <a:r>
              <a:rPr lang="ru-RU" sz="2300" dirty="0"/>
              <a:t> </a:t>
            </a:r>
            <a:r>
              <a:rPr lang="ru-RU" sz="2300" dirty="0" err="1"/>
              <a:t>хааарооошииим</a:t>
            </a:r>
            <a:r>
              <a:rPr lang="ru-RU" sz="2300" dirty="0"/>
              <a:t> </a:t>
            </a:r>
            <a:r>
              <a:rPr lang="ru-RU" sz="2300" dirty="0" err="1"/>
              <a:t>мааанееерааам</a:t>
            </a:r>
            <a:r>
              <a:rPr lang="ru-RU" sz="2300" dirty="0"/>
              <a:t>.»</a:t>
            </a:r>
          </a:p>
          <a:p>
            <a:r>
              <a:rPr lang="ru-RU" sz="2300" dirty="0"/>
              <a:t>Принцесса А и О подойдите ко мне. Принцессы прибежали. Он их обнял и сказал, вы </a:t>
            </a:r>
            <a:r>
              <a:rPr lang="ru-RU" sz="2300" dirty="0" err="1"/>
              <a:t>оочеень</a:t>
            </a:r>
            <a:r>
              <a:rPr lang="ru-RU" sz="2300" dirty="0"/>
              <a:t> </a:t>
            </a:r>
            <a:r>
              <a:rPr lang="ru-RU" sz="2300" dirty="0" err="1"/>
              <a:t>напооминааеетее</a:t>
            </a:r>
            <a:r>
              <a:rPr lang="ru-RU" sz="2300" dirty="0"/>
              <a:t> </a:t>
            </a:r>
            <a:r>
              <a:rPr lang="ru-RU" sz="2300" dirty="0" err="1"/>
              <a:t>мнеее</a:t>
            </a:r>
            <a:r>
              <a:rPr lang="ru-RU" sz="2300" dirty="0"/>
              <a:t> моих русских подружек </a:t>
            </a:r>
            <a:r>
              <a:rPr lang="ru-RU" sz="2300" dirty="0" err="1"/>
              <a:t>АААнечку</a:t>
            </a:r>
            <a:r>
              <a:rPr lang="ru-RU" sz="2300" dirty="0"/>
              <a:t> и </a:t>
            </a:r>
            <a:r>
              <a:rPr lang="ru-RU" sz="2300" dirty="0" err="1"/>
              <a:t>Ооолечку</a:t>
            </a:r>
            <a:r>
              <a:rPr lang="ru-RU" sz="2300" dirty="0"/>
              <a:t>, я вас так и </a:t>
            </a:r>
            <a:r>
              <a:rPr lang="ru-RU" sz="2300" dirty="0" err="1"/>
              <a:t>буудуу</a:t>
            </a:r>
            <a:r>
              <a:rPr lang="ru-RU" sz="2300" dirty="0"/>
              <a:t> называть ААА  </a:t>
            </a:r>
            <a:r>
              <a:rPr lang="en-US" sz="2300" dirty="0"/>
              <a:t>CAR </a:t>
            </a:r>
            <a:r>
              <a:rPr lang="ru-RU" sz="2300" dirty="0"/>
              <a:t>и  ООО </a:t>
            </a:r>
            <a:r>
              <a:rPr lang="en-US" sz="2300" dirty="0"/>
              <a:t>FOR</a:t>
            </a:r>
            <a:r>
              <a:rPr lang="ru-RU" sz="2300" dirty="0"/>
              <a:t>. «А нас, а нас…» - закричали остальные. Он безразлично посмотрел на них и сказал: а </a:t>
            </a:r>
            <a:r>
              <a:rPr lang="ru-RU" sz="2300" b="1" dirty="0"/>
              <a:t>вас всех</a:t>
            </a:r>
            <a:r>
              <a:rPr lang="ru-RU" sz="2300" dirty="0"/>
              <a:t> я буду звать </a:t>
            </a:r>
            <a:r>
              <a:rPr lang="ru-RU" sz="2300" b="1" dirty="0"/>
              <a:t>одинаково</a:t>
            </a:r>
            <a:r>
              <a:rPr lang="ru-RU" sz="2300" dirty="0"/>
              <a:t>… -  </a:t>
            </a:r>
            <a:r>
              <a:rPr lang="ru-RU" sz="2300" b="1" dirty="0"/>
              <a:t>по-якутски</a:t>
            </a:r>
            <a:r>
              <a:rPr lang="ru-RU" sz="2300" dirty="0"/>
              <a:t>  [ɜ:]. </a:t>
            </a:r>
            <a:r>
              <a:rPr lang="en-US" sz="2300" dirty="0"/>
              <a:t>SIR, MYRR, FUR, HER,</a:t>
            </a:r>
            <a:endParaRPr lang="ru-RU" sz="2300" dirty="0"/>
          </a:p>
          <a:p>
            <a:r>
              <a:rPr lang="ru-RU" sz="2300" dirty="0"/>
              <a:t>Принцессы остолбенели, но делать нечего надо было слушаться.)</a:t>
            </a:r>
          </a:p>
        </p:txBody>
      </p:sp>
    </p:spTree>
    <p:extLst>
      <p:ext uri="{BB962C8B-B14F-4D97-AF65-F5344CB8AC3E}">
        <p14:creationId xmlns:p14="http://schemas.microsoft.com/office/powerpoint/2010/main" val="254959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05342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Все знают, что чтение в английском языке является если не трудным, то неожиданным это уж точно! Возьмем, например, слово </a:t>
            </a:r>
            <a:r>
              <a:rPr lang="en-US" sz="2400" dirty="0"/>
              <a:t>language</a:t>
            </a:r>
            <a:r>
              <a:rPr lang="ru-RU" sz="2400" dirty="0"/>
              <a:t> (ЯЗЫК) -  вместо  ЛАНГУАГЕ он звучит как ЛЭНГВИДЖ неожиданно, правда ведь? Есть конечно, способ правильно читать - это узнавать слова, но как шутят  сами англичане  «пишем Манчестер, а читаем Ливерпуль».</a:t>
            </a:r>
          </a:p>
          <a:p>
            <a:r>
              <a:rPr lang="ru-RU" sz="2400" dirty="0"/>
              <a:t>	Возможно, что эта шуточный рассказ поможет Вам разобраться в сложных правилах чтения на английском языке. Но смею уверить Вас, если даже Вы не изучали английский язык,  все равно Вы умеете читать!  </a:t>
            </a:r>
          </a:p>
        </p:txBody>
      </p:sp>
    </p:spTree>
    <p:extLst>
      <p:ext uri="{BB962C8B-B14F-4D97-AF65-F5344CB8AC3E}">
        <p14:creationId xmlns:p14="http://schemas.microsoft.com/office/powerpoint/2010/main" val="77980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 теперь посмотрим, кто с кем дружил  и что из этого получилось:</a:t>
            </a:r>
          </a:p>
          <a:p>
            <a:r>
              <a:rPr lang="en-US" sz="2800" dirty="0" err="1"/>
              <a:t>sh</a:t>
            </a:r>
            <a:r>
              <a:rPr lang="ru-RU" sz="2800" dirty="0"/>
              <a:t> [ʃ ]  - </a:t>
            </a:r>
            <a:r>
              <a:rPr lang="en-US" sz="2800" dirty="0"/>
              <a:t>she</a:t>
            </a:r>
            <a:r>
              <a:rPr lang="ru-RU" sz="2800" dirty="0"/>
              <a:t>, </a:t>
            </a:r>
            <a:r>
              <a:rPr lang="en-US" sz="2800" dirty="0"/>
              <a:t>ship</a:t>
            </a:r>
            <a:r>
              <a:rPr lang="ru-RU" sz="2800" dirty="0"/>
              <a:t>.</a:t>
            </a:r>
            <a:r>
              <a:rPr lang="en-US" sz="2800" dirty="0"/>
              <a:t>fish </a:t>
            </a:r>
            <a:r>
              <a:rPr lang="ru-RU" sz="2800" dirty="0"/>
              <a:t>– эти двое все время </a:t>
            </a:r>
            <a:r>
              <a:rPr lang="ru-RU" sz="2800" b="1" i="1" dirty="0"/>
              <a:t>ш</a:t>
            </a:r>
            <a:r>
              <a:rPr lang="ru-RU" sz="2800" dirty="0"/>
              <a:t>ипели.</a:t>
            </a:r>
          </a:p>
          <a:p>
            <a:r>
              <a:rPr lang="en-US" sz="2800" dirty="0" err="1"/>
              <a:t>ch</a:t>
            </a:r>
            <a:r>
              <a:rPr lang="ru-RU" sz="2800" dirty="0"/>
              <a:t> [</a:t>
            </a:r>
            <a:r>
              <a:rPr lang="en-US" sz="2800" dirty="0"/>
              <a:t>t</a:t>
            </a:r>
            <a:r>
              <a:rPr lang="ru-RU" sz="2800" dirty="0"/>
              <a:t> ]  - </a:t>
            </a:r>
            <a:r>
              <a:rPr lang="en-US" sz="2800" dirty="0"/>
              <a:t>chip</a:t>
            </a:r>
            <a:r>
              <a:rPr lang="ru-RU" sz="2800" dirty="0"/>
              <a:t>, </a:t>
            </a:r>
            <a:r>
              <a:rPr lang="en-US" sz="2800" dirty="0"/>
              <a:t>chess</a:t>
            </a:r>
            <a:r>
              <a:rPr lang="ru-RU" sz="2800" dirty="0"/>
              <a:t>, </a:t>
            </a:r>
            <a:r>
              <a:rPr lang="en-US" sz="2800" dirty="0"/>
              <a:t>bench</a:t>
            </a:r>
            <a:r>
              <a:rPr lang="ru-RU" sz="2800" dirty="0"/>
              <a:t> – эти братцы на всех </a:t>
            </a:r>
            <a:r>
              <a:rPr lang="ru-RU" sz="2800" b="1" i="1" dirty="0"/>
              <a:t>ч</a:t>
            </a:r>
            <a:r>
              <a:rPr lang="ru-RU" sz="2800" dirty="0"/>
              <a:t>ихали или «</a:t>
            </a:r>
            <a:r>
              <a:rPr lang="ru-RU" sz="2800" b="1" i="1" dirty="0" err="1"/>
              <a:t>ч</a:t>
            </a:r>
            <a:r>
              <a:rPr lang="ru-RU" sz="2800" dirty="0" err="1"/>
              <a:t>аëвничали</a:t>
            </a:r>
            <a:r>
              <a:rPr lang="ru-RU" sz="2800" dirty="0"/>
              <a:t>»</a:t>
            </a:r>
          </a:p>
          <a:p>
            <a:r>
              <a:rPr lang="en-US" sz="2800" dirty="0" err="1"/>
              <a:t>gh</a:t>
            </a:r>
            <a:r>
              <a:rPr lang="ru-RU" sz="2800" dirty="0"/>
              <a:t>  [</a:t>
            </a:r>
            <a:r>
              <a:rPr lang="en-US" sz="2800" dirty="0"/>
              <a:t>f</a:t>
            </a:r>
            <a:r>
              <a:rPr lang="ru-RU" sz="2800" dirty="0"/>
              <a:t>] – </a:t>
            </a:r>
            <a:r>
              <a:rPr lang="en-US" sz="2800" dirty="0"/>
              <a:t>enough</a:t>
            </a:r>
            <a:r>
              <a:rPr lang="ru-RU" sz="2800" dirty="0"/>
              <a:t>, </a:t>
            </a:r>
            <a:r>
              <a:rPr lang="en-US" sz="2800" dirty="0"/>
              <a:t>rough</a:t>
            </a:r>
            <a:r>
              <a:rPr lang="ru-RU" sz="2800" dirty="0"/>
              <a:t>    как “</a:t>
            </a:r>
            <a:r>
              <a:rPr lang="en-US" sz="2800" dirty="0"/>
              <a:t>f</a:t>
            </a:r>
            <a:r>
              <a:rPr lang="ru-RU" sz="2800" dirty="0"/>
              <a:t>”   или совсем исчезают, становятся невидимками, </a:t>
            </a:r>
            <a:r>
              <a:rPr lang="en-US" sz="2800" dirty="0"/>
              <a:t>high</a:t>
            </a:r>
            <a:endParaRPr lang="ru-RU" sz="2800" dirty="0"/>
          </a:p>
          <a:p>
            <a:r>
              <a:rPr lang="en-US" sz="2800" dirty="0" err="1"/>
              <a:t>ph</a:t>
            </a:r>
            <a:r>
              <a:rPr lang="ru-RU" sz="2800" dirty="0"/>
              <a:t> [</a:t>
            </a:r>
            <a:r>
              <a:rPr lang="en-US" sz="2800" dirty="0"/>
              <a:t>f</a:t>
            </a:r>
            <a:r>
              <a:rPr lang="ru-RU" sz="2800" dirty="0"/>
              <a:t>] – </a:t>
            </a:r>
            <a:r>
              <a:rPr lang="en-US" sz="2800" dirty="0"/>
              <a:t>photo</a:t>
            </a:r>
            <a:r>
              <a:rPr lang="ru-RU" sz="2800" dirty="0"/>
              <a:t>, </a:t>
            </a:r>
            <a:r>
              <a:rPr lang="en-US" sz="2800" dirty="0"/>
              <a:t>phenomena</a:t>
            </a:r>
            <a:r>
              <a:rPr lang="ru-RU" sz="2800" dirty="0"/>
              <a:t>, вместе они дразнили букву “</a:t>
            </a:r>
            <a:r>
              <a:rPr lang="en-US" sz="2800" dirty="0"/>
              <a:t>F</a:t>
            </a:r>
            <a:r>
              <a:rPr lang="ru-RU" sz="2800" dirty="0"/>
              <a:t>” </a:t>
            </a:r>
            <a:r>
              <a:rPr lang="ru-RU" sz="2800" b="1" i="1" dirty="0" err="1"/>
              <a:t>ффф</a:t>
            </a:r>
            <a:r>
              <a:rPr lang="ru-RU" sz="2800" dirty="0" err="1"/>
              <a:t>ыркали</a:t>
            </a:r>
            <a:r>
              <a:rPr lang="ru-RU" sz="2800" dirty="0"/>
              <a:t> на нее.</a:t>
            </a:r>
          </a:p>
          <a:p>
            <a:r>
              <a:rPr lang="en-US" sz="2800" dirty="0" err="1"/>
              <a:t>th</a:t>
            </a:r>
            <a:r>
              <a:rPr lang="en-US" sz="2800" dirty="0"/>
              <a:t>  [ð] -  this, that, those, these, father, mother – </a:t>
            </a:r>
            <a:r>
              <a:rPr lang="ru-RU" sz="2800" dirty="0"/>
              <a:t>эти двое</a:t>
            </a:r>
            <a:r>
              <a:rPr lang="en-US" sz="2800" dirty="0"/>
              <a:t>, </a:t>
            </a:r>
            <a:r>
              <a:rPr lang="ru-RU" sz="2800" dirty="0"/>
              <a:t>то </a:t>
            </a:r>
            <a:r>
              <a:rPr lang="ru-RU" sz="2800" b="1" i="1" u="sng" dirty="0" err="1"/>
              <a:t>з</a:t>
            </a:r>
            <a:r>
              <a:rPr lang="ru-RU" sz="2800" dirty="0" err="1"/>
              <a:t>у</a:t>
            </a:r>
            <a:r>
              <a:rPr lang="ru-RU" sz="2800" b="1" i="1" u="sng" dirty="0" err="1"/>
              <a:t>зз</a:t>
            </a:r>
            <a:r>
              <a:rPr lang="ru-RU" sz="2800" dirty="0" err="1"/>
              <a:t>ат</a:t>
            </a:r>
            <a:endParaRPr lang="ru-RU" sz="2800" dirty="0"/>
          </a:p>
          <a:p>
            <a:r>
              <a:rPr lang="en-US" sz="2800" dirty="0" err="1"/>
              <a:t>th</a:t>
            </a:r>
            <a:r>
              <a:rPr lang="ru-RU" sz="2800" dirty="0"/>
              <a:t> [Ɵ] – </a:t>
            </a:r>
            <a:r>
              <a:rPr lang="en-US" sz="2800" dirty="0"/>
              <a:t>think</a:t>
            </a:r>
            <a:r>
              <a:rPr lang="ru-RU" sz="2800" dirty="0"/>
              <a:t>, </a:t>
            </a:r>
            <a:r>
              <a:rPr lang="en-US" sz="2800" dirty="0"/>
              <a:t>thank</a:t>
            </a:r>
            <a:r>
              <a:rPr lang="ru-RU" sz="2800" dirty="0"/>
              <a:t>, </a:t>
            </a:r>
            <a:r>
              <a:rPr lang="en-US" sz="2800" dirty="0"/>
              <a:t>thump</a:t>
            </a:r>
            <a:r>
              <a:rPr lang="ru-RU" sz="2800" dirty="0"/>
              <a:t>, -   то </a:t>
            </a:r>
            <a:r>
              <a:rPr lang="ru-RU" sz="2800" b="1" i="1" u="sng" dirty="0" err="1"/>
              <a:t>с</a:t>
            </a:r>
            <a:r>
              <a:rPr lang="ru-RU" sz="2800" dirty="0" err="1"/>
              <a:t>епелявят</a:t>
            </a:r>
            <a:r>
              <a:rPr lang="ru-RU" sz="2800" dirty="0"/>
              <a:t> при этом в</a:t>
            </a:r>
            <a:r>
              <a:rPr lang="ru-RU" sz="2800" b="1" i="1" u="sng" dirty="0"/>
              <a:t>с</a:t>
            </a:r>
            <a:r>
              <a:rPr lang="ru-RU" sz="2800" dirty="0"/>
              <a:t>егда я</a:t>
            </a:r>
            <a:r>
              <a:rPr lang="ru-RU" sz="2800" u="sng" dirty="0"/>
              <a:t>з</a:t>
            </a:r>
            <a:r>
              <a:rPr lang="ru-RU" sz="2800" dirty="0"/>
              <a:t>ык </a:t>
            </a:r>
            <a:r>
              <a:rPr lang="ru-RU" sz="2800" dirty="0" err="1"/>
              <a:t>пока</a:t>
            </a:r>
            <a:r>
              <a:rPr lang="ru-RU" sz="2800" b="1" i="1" dirty="0" err="1"/>
              <a:t>з</a:t>
            </a:r>
            <a:r>
              <a:rPr lang="ru-RU" sz="2800" dirty="0" err="1"/>
              <a:t>ут</a:t>
            </a:r>
            <a:endParaRPr lang="ru-RU" sz="2800" dirty="0"/>
          </a:p>
          <a:p>
            <a:r>
              <a:rPr lang="en-US" sz="2800" dirty="0" err="1"/>
              <a:t>kn</a:t>
            </a:r>
            <a:r>
              <a:rPr lang="ru-RU" sz="2800" dirty="0"/>
              <a:t> [</a:t>
            </a:r>
            <a:r>
              <a:rPr lang="en-US" sz="2800" dirty="0"/>
              <a:t>n</a:t>
            </a:r>
            <a:r>
              <a:rPr lang="ru-RU" sz="2800" dirty="0"/>
              <a:t>] – </a:t>
            </a:r>
            <a:r>
              <a:rPr lang="en-US" sz="2800" dirty="0"/>
              <a:t>know</a:t>
            </a:r>
            <a:r>
              <a:rPr lang="ru-RU" sz="2800" dirty="0"/>
              <a:t>, </a:t>
            </a:r>
            <a:r>
              <a:rPr lang="en-US" sz="2800" dirty="0"/>
              <a:t>knight</a:t>
            </a:r>
            <a:r>
              <a:rPr lang="ru-RU" sz="2800" dirty="0"/>
              <a:t>, </a:t>
            </a:r>
            <a:r>
              <a:rPr lang="en-US" sz="2800" dirty="0"/>
              <a:t>knee</a:t>
            </a:r>
            <a:r>
              <a:rPr lang="ru-RU" sz="2800" dirty="0"/>
              <a:t>  - несмотря на весь свой рост “</a:t>
            </a:r>
            <a:r>
              <a:rPr lang="en-US" sz="2800" dirty="0"/>
              <a:t>k</a:t>
            </a:r>
            <a:r>
              <a:rPr lang="ru-RU" sz="2800" dirty="0"/>
              <a:t>”   всегда прячется  за  “</a:t>
            </a:r>
            <a:r>
              <a:rPr lang="en-US" sz="2800" dirty="0"/>
              <a:t>n</a:t>
            </a:r>
            <a:r>
              <a:rPr lang="ru-RU" sz="2800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2109523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4345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4. Указ № 4 </a:t>
            </a:r>
          </a:p>
          <a:p>
            <a:r>
              <a:rPr lang="ru-RU" sz="2400" dirty="0"/>
              <a:t>    а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случае если принцессы расшалятся,  Фрейлине    разрешается звать на помощь немую гувернантку «е»</a:t>
            </a:r>
          </a:p>
          <a:p>
            <a:r>
              <a:rPr lang="ru-RU" sz="2400" dirty="0"/>
              <a:t>     б) “</a:t>
            </a:r>
            <a:r>
              <a:rPr lang="en-US" sz="2400" dirty="0"/>
              <a:t>re</a:t>
            </a:r>
            <a:r>
              <a:rPr lang="ru-RU" sz="2400" dirty="0"/>
              <a:t>” прочитать нотацию принцессам, если это не поможет можно слегка проучить розгами! </a:t>
            </a:r>
          </a:p>
          <a:p>
            <a:r>
              <a:rPr lang="ru-RU" sz="2400" dirty="0"/>
              <a:t>    </a:t>
            </a:r>
            <a:r>
              <a:rPr lang="ru-RU" sz="2400" dirty="0" smtClean="0"/>
              <a:t>Они </a:t>
            </a:r>
            <a:r>
              <a:rPr lang="ru-RU" sz="2400" dirty="0"/>
              <a:t>поочередно вызывали принцесс к доске, естественно называя их собственными именами,  и слегка прикасались розгами  по определенному месту.  От неожиданности принцессы  вскрикивали </a:t>
            </a:r>
            <a:r>
              <a:rPr lang="ru-RU" sz="2400" dirty="0" smtClean="0"/>
              <a:t>своими именами как в алфавите и в конце вздыхали «э» </a:t>
            </a:r>
            <a:r>
              <a:rPr lang="en-US" sz="2400" dirty="0"/>
              <a:t>hare</a:t>
            </a:r>
            <a:r>
              <a:rPr lang="ru-RU" sz="2400" dirty="0"/>
              <a:t>, </a:t>
            </a:r>
            <a:r>
              <a:rPr lang="en-US" sz="2400" dirty="0"/>
              <a:t>mere</a:t>
            </a:r>
            <a:r>
              <a:rPr lang="ru-RU" sz="2400" dirty="0"/>
              <a:t>, </a:t>
            </a:r>
            <a:r>
              <a:rPr lang="en-US" sz="2400" dirty="0"/>
              <a:t>pure</a:t>
            </a:r>
            <a:r>
              <a:rPr lang="ru-RU" sz="2400" dirty="0"/>
              <a:t>, </a:t>
            </a:r>
            <a:r>
              <a:rPr lang="en-US" sz="2400" dirty="0"/>
              <a:t>fire</a:t>
            </a:r>
            <a:r>
              <a:rPr lang="ru-RU" sz="2400" dirty="0"/>
              <a:t>,  кроме одной  «</a:t>
            </a:r>
            <a:r>
              <a:rPr lang="ru-RU" sz="2400" dirty="0" err="1"/>
              <a:t>Оо</a:t>
            </a:r>
            <a:r>
              <a:rPr lang="ru-RU" sz="2400" dirty="0"/>
              <a:t>» она была крепкий орешек и во время экзекуции молчала. “</a:t>
            </a:r>
            <a:r>
              <a:rPr lang="en-US" sz="2400" dirty="0"/>
              <a:t>re</a:t>
            </a:r>
            <a:r>
              <a:rPr lang="ru-RU" sz="2400" dirty="0"/>
              <a:t>” </a:t>
            </a:r>
            <a:r>
              <a:rPr lang="en-US" sz="2400" dirty="0"/>
              <a:t>more</a:t>
            </a:r>
            <a:r>
              <a:rPr lang="ru-RU" sz="2400" dirty="0"/>
              <a:t>,  только развели руками и сказали  [</a:t>
            </a:r>
            <a:r>
              <a:rPr lang="en-US" sz="2400" dirty="0"/>
              <a:t>o</a:t>
            </a:r>
            <a:r>
              <a:rPr lang="ru-RU" sz="2400" dirty="0"/>
              <a:t>:] . </a:t>
            </a:r>
          </a:p>
          <a:p>
            <a:r>
              <a:rPr lang="ru-RU" sz="2400" dirty="0"/>
              <a:t>                                                                                     </a:t>
            </a:r>
          </a:p>
          <a:p>
            <a:r>
              <a:rPr lang="ru-RU" sz="2400" dirty="0"/>
              <a:t>«</a:t>
            </a:r>
            <a:r>
              <a:rPr lang="ru-RU" sz="2400" dirty="0">
                <a:solidFill>
                  <a:srgbClr val="FFC000"/>
                </a:solidFill>
              </a:rPr>
              <a:t>Суха теория мой друг, а древо жизни пышно зеленеет</a:t>
            </a:r>
            <a:r>
              <a:rPr lang="ru-RU" sz="2400" dirty="0"/>
              <a:t>» сказал Гете, и … призвал всех от теории перейти к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85211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2000" b="1" dirty="0"/>
              <a:t>Основные  правила чтения гласных (Рамки приличия принцесс)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9827"/>
              </p:ext>
            </p:extLst>
          </p:nvPr>
        </p:nvGraphicFramePr>
        <p:xfrm>
          <a:off x="395537" y="836712"/>
          <a:ext cx="8424936" cy="5852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54052"/>
                <a:gridCol w="2173325"/>
                <a:gridCol w="2158842"/>
                <a:gridCol w="2038717"/>
              </a:tblGrid>
              <a:tr h="110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Открытый слог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Закрытый слог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Гласные + </a:t>
                      </a:r>
                      <a:r>
                        <a:rPr lang="en-US" sz="2400" dirty="0">
                          <a:effectLst/>
                        </a:rPr>
                        <a:t>r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Гласные + </a:t>
                      </a:r>
                      <a:r>
                        <a:rPr lang="en-US" sz="2400" dirty="0">
                          <a:effectLst/>
                        </a:rPr>
                        <a:t>re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Aa</a:t>
                      </a:r>
                      <a:r>
                        <a:rPr lang="en-US" sz="2400" dirty="0">
                          <a:effectLst/>
                        </a:rPr>
                        <a:t> [</a:t>
                      </a:r>
                      <a:r>
                        <a:rPr lang="en-US" sz="2400" dirty="0" err="1">
                          <a:effectLst/>
                        </a:rPr>
                        <a:t>ei</a:t>
                      </a:r>
                      <a:r>
                        <a:rPr lang="en-US" sz="2400" dirty="0">
                          <a:effectLst/>
                        </a:rPr>
                        <a:t>] nam</a:t>
                      </a:r>
                      <a:r>
                        <a:rPr lang="en-US" sz="2400" u="sng" dirty="0">
                          <a:effectLst/>
                        </a:rPr>
                        <a:t>e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Ee</a:t>
                      </a:r>
                      <a:r>
                        <a:rPr lang="en-US" sz="2400" dirty="0" smtClean="0">
                          <a:effectLst/>
                        </a:rPr>
                        <a:t>  </a:t>
                      </a:r>
                      <a:r>
                        <a:rPr lang="en-US" sz="2400" dirty="0">
                          <a:effectLst/>
                        </a:rPr>
                        <a:t>[i:] Pet</a:t>
                      </a:r>
                      <a:r>
                        <a:rPr lang="en-US" sz="2400" u="sng" dirty="0">
                          <a:effectLst/>
                        </a:rPr>
                        <a:t>e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Ii,Yy</a:t>
                      </a:r>
                      <a:r>
                        <a:rPr lang="en-US" sz="2400" dirty="0" smtClean="0">
                          <a:effectLst/>
                        </a:rPr>
                        <a:t>[</a:t>
                      </a:r>
                      <a:r>
                        <a:rPr lang="en-US" sz="2400" dirty="0" err="1" smtClean="0">
                          <a:effectLst/>
                        </a:rPr>
                        <a:t>ai</a:t>
                      </a:r>
                      <a:r>
                        <a:rPr lang="en-US" sz="2400" dirty="0">
                          <a:effectLst/>
                        </a:rPr>
                        <a:t>] </a:t>
                      </a:r>
                      <a:r>
                        <a:rPr lang="en-US" sz="2400" dirty="0" smtClean="0">
                          <a:effectLst/>
                        </a:rPr>
                        <a:t>Hi, my,</a:t>
                      </a:r>
                      <a:r>
                        <a:rPr lang="en-US" sz="2400" baseline="0" dirty="0" smtClean="0">
                          <a:effectLst/>
                        </a:rPr>
                        <a:t> n</a:t>
                      </a:r>
                      <a:r>
                        <a:rPr lang="en-US" sz="2400" dirty="0" smtClean="0">
                          <a:effectLst/>
                        </a:rPr>
                        <a:t>in</a:t>
                      </a:r>
                      <a:r>
                        <a:rPr lang="en-US" sz="2400" u="sng" dirty="0" smtClean="0">
                          <a:effectLst/>
                        </a:rPr>
                        <a:t>e</a:t>
                      </a:r>
                      <a:r>
                        <a:rPr lang="en-US" sz="2400" dirty="0" smtClean="0">
                          <a:effectLst/>
                        </a:rPr>
                        <a:t>, typ</a:t>
                      </a:r>
                      <a:r>
                        <a:rPr lang="en-US" sz="2400" u="sng" dirty="0" smtClean="0">
                          <a:effectLst/>
                        </a:rPr>
                        <a:t>e</a:t>
                      </a:r>
                      <a:endParaRPr lang="ru-RU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Oo</a:t>
                      </a:r>
                      <a:r>
                        <a:rPr lang="en-US" sz="2400" dirty="0" smtClean="0">
                          <a:effectLst/>
                        </a:rPr>
                        <a:t> [</a:t>
                      </a:r>
                      <a:r>
                        <a:rPr lang="en-US" sz="2400" dirty="0" err="1" smtClean="0">
                          <a:effectLst/>
                        </a:rPr>
                        <a:t>ou</a:t>
                      </a:r>
                      <a:r>
                        <a:rPr lang="en-US" sz="2400" dirty="0">
                          <a:effectLst/>
                        </a:rPr>
                        <a:t>] go, hom</a:t>
                      </a:r>
                      <a:r>
                        <a:rPr lang="en-US" sz="2400" u="sng" dirty="0">
                          <a:effectLst/>
                        </a:rPr>
                        <a:t>e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Uu</a:t>
                      </a:r>
                      <a:r>
                        <a:rPr lang="en-US" sz="2400" dirty="0" smtClean="0">
                          <a:effectLst/>
                        </a:rPr>
                        <a:t>[</a:t>
                      </a:r>
                      <a:r>
                        <a:rPr lang="en-US" sz="2400" dirty="0" err="1" smtClean="0">
                          <a:effectLst/>
                        </a:rPr>
                        <a:t>ju</a:t>
                      </a:r>
                      <a:r>
                        <a:rPr lang="en-US" sz="2400" dirty="0">
                          <a:effectLst/>
                        </a:rPr>
                        <a:t>:] </a:t>
                      </a:r>
                      <a:r>
                        <a:rPr lang="en-US" sz="2400" dirty="0" err="1" smtClean="0">
                          <a:effectLst/>
                        </a:rPr>
                        <a:t>tub</a:t>
                      </a:r>
                      <a:r>
                        <a:rPr lang="en-US" sz="2400" u="sng" dirty="0" err="1" smtClean="0">
                          <a:effectLst/>
                        </a:rPr>
                        <a:t>e</a:t>
                      </a:r>
                      <a:r>
                        <a:rPr lang="en-US" sz="2400" dirty="0" err="1" smtClean="0">
                          <a:effectLst/>
                        </a:rPr>
                        <a:t>,cut</a:t>
                      </a:r>
                      <a:r>
                        <a:rPr lang="en-US" sz="2400" u="sng" dirty="0" err="1" smtClean="0">
                          <a:effectLst/>
                        </a:rPr>
                        <a:t>e</a:t>
                      </a:r>
                      <a:r>
                        <a:rPr lang="en-US" sz="2400" dirty="0" smtClean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 [æ ] cat, </a:t>
                      </a:r>
                      <a:r>
                        <a:rPr lang="en-US" sz="2400" dirty="0" smtClean="0">
                          <a:effectLst/>
                        </a:rPr>
                        <a:t>can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  [e] pen, men, rent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i/y </a:t>
                      </a:r>
                      <a:r>
                        <a:rPr lang="en-US" sz="2400" dirty="0">
                          <a:effectLst/>
                        </a:rPr>
                        <a:t>[i] is, his, </a:t>
                      </a:r>
                      <a:r>
                        <a:rPr lang="en-US" sz="2400" dirty="0" smtClean="0">
                          <a:effectLst/>
                        </a:rPr>
                        <a:t>six, myth</a:t>
                      </a:r>
                      <a:r>
                        <a:rPr lang="en-US" sz="2400" dirty="0">
                          <a:effectLst/>
                        </a:rPr>
                        <a:t>, system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o </a:t>
                      </a:r>
                      <a:r>
                        <a:rPr lang="en-US" sz="2400" dirty="0">
                          <a:effectLst/>
                        </a:rPr>
                        <a:t>[ɔ] hot, on, </a:t>
                      </a:r>
                      <a:r>
                        <a:rPr lang="en-US" sz="2400" dirty="0" smtClean="0">
                          <a:effectLst/>
                        </a:rPr>
                        <a:t>clock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u[Λ </a:t>
                      </a:r>
                      <a:r>
                        <a:rPr lang="en-US" sz="2400" dirty="0">
                          <a:effectLst/>
                        </a:rPr>
                        <a:t>] but, up cut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Ar</a:t>
                      </a:r>
                      <a:r>
                        <a:rPr lang="en-US" sz="2400" dirty="0">
                          <a:effectLst/>
                        </a:rPr>
                        <a:t>[a:] park, start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Er</a:t>
                      </a:r>
                      <a:r>
                        <a:rPr lang="en-US" sz="2400" dirty="0">
                          <a:effectLst/>
                        </a:rPr>
                        <a:t> [ɜ:] her, herb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Ir</a:t>
                      </a:r>
                      <a:r>
                        <a:rPr lang="en-US" sz="2400" dirty="0" smtClean="0">
                          <a:effectLst/>
                        </a:rPr>
                        <a:t>/</a:t>
                      </a:r>
                      <a:r>
                        <a:rPr lang="en-US" sz="2400" dirty="0" err="1" smtClean="0">
                          <a:effectLst/>
                        </a:rPr>
                        <a:t>yr</a:t>
                      </a:r>
                      <a:r>
                        <a:rPr lang="en-US" sz="2400" dirty="0" smtClean="0">
                          <a:effectLst/>
                        </a:rPr>
                        <a:t>[ɜ</a:t>
                      </a:r>
                      <a:r>
                        <a:rPr lang="en-US" sz="2400" dirty="0">
                          <a:effectLst/>
                        </a:rPr>
                        <a:t>:] girl, bird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   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Or[o:] pork, sport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Ur </a:t>
                      </a:r>
                      <a:r>
                        <a:rPr lang="en-US" sz="2400" dirty="0">
                          <a:effectLst/>
                        </a:rPr>
                        <a:t>[ɜ:] turn, Murphy                           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Are[</a:t>
                      </a:r>
                      <a:r>
                        <a:rPr lang="en-US" sz="2400" dirty="0" err="1">
                          <a:effectLst/>
                        </a:rPr>
                        <a:t>ei</a:t>
                      </a:r>
                      <a:r>
                        <a:rPr lang="en-US" sz="2400" dirty="0">
                          <a:effectLst/>
                        </a:rPr>
                        <a:t>+ ə] care, fare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Ere </a:t>
                      </a:r>
                      <a:r>
                        <a:rPr lang="en-US" sz="2400" dirty="0">
                          <a:effectLst/>
                        </a:rPr>
                        <a:t>[</a:t>
                      </a:r>
                      <a:r>
                        <a:rPr lang="en-US" sz="2400" dirty="0" err="1">
                          <a:effectLst/>
                        </a:rPr>
                        <a:t>i+ə</a:t>
                      </a:r>
                      <a:r>
                        <a:rPr lang="en-US" sz="2400" dirty="0">
                          <a:effectLst/>
                        </a:rPr>
                        <a:t>] here</a:t>
                      </a:r>
                      <a:r>
                        <a:rPr lang="en-US" sz="2400" dirty="0" smtClean="0">
                          <a:effectLst/>
                        </a:rPr>
                        <a:t>, mere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Ire/</a:t>
                      </a:r>
                      <a:r>
                        <a:rPr lang="en-US" sz="2400" dirty="0" err="1" smtClean="0">
                          <a:effectLst/>
                        </a:rPr>
                        <a:t>yre</a:t>
                      </a:r>
                      <a:r>
                        <a:rPr lang="en-US" sz="2400" dirty="0" smtClean="0">
                          <a:effectLst/>
                        </a:rPr>
                        <a:t>[</a:t>
                      </a:r>
                      <a:r>
                        <a:rPr lang="en-US" sz="2400" dirty="0" err="1" smtClean="0">
                          <a:effectLst/>
                        </a:rPr>
                        <a:t>ai+ə</a:t>
                      </a:r>
                      <a:r>
                        <a:rPr lang="en-US" sz="2400" dirty="0">
                          <a:effectLst/>
                        </a:rPr>
                        <a:t>] fire, </a:t>
                      </a:r>
                      <a:r>
                        <a:rPr lang="en-US" sz="2400" dirty="0" err="1">
                          <a:effectLst/>
                        </a:rPr>
                        <a:t>tyre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Ore[o:] more, tore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Ure</a:t>
                      </a:r>
                      <a:r>
                        <a:rPr lang="en-US" sz="2400" dirty="0" smtClean="0">
                          <a:effectLst/>
                        </a:rPr>
                        <a:t>[</a:t>
                      </a:r>
                      <a:r>
                        <a:rPr lang="en-US" sz="2400" dirty="0" err="1" smtClean="0">
                          <a:effectLst/>
                        </a:rPr>
                        <a:t>ju+ə</a:t>
                      </a:r>
                      <a:r>
                        <a:rPr lang="en-US" sz="2400" dirty="0">
                          <a:effectLst/>
                        </a:rPr>
                        <a:t>] cure, pure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40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28343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Упражнения.</a:t>
            </a:r>
            <a:endParaRPr lang="ru-RU" sz="2400" dirty="0"/>
          </a:p>
          <a:p>
            <a:r>
              <a:rPr lang="ru-RU" sz="2400" i="1" dirty="0">
                <a:solidFill>
                  <a:srgbClr val="002060"/>
                </a:solidFill>
              </a:rPr>
              <a:t>Указ № 1  (</a:t>
            </a:r>
            <a:r>
              <a:rPr lang="ru-RU" sz="2400" b="1" i="1" dirty="0">
                <a:solidFill>
                  <a:srgbClr val="002060"/>
                </a:solidFill>
              </a:rPr>
              <a:t>открытый слог)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i="1" dirty="0"/>
              <a:t>1.  Гласные   в   ударном   открытом   слоге   произносятся   так,   как   они   назы­ваются   в   алфавите.    [</a:t>
            </a:r>
            <a:r>
              <a:rPr lang="ru-RU" sz="2400" b="1" i="1" dirty="0"/>
              <a:t>Открытым   слогом</a:t>
            </a:r>
            <a:r>
              <a:rPr lang="ru-RU" sz="2400" i="1" dirty="0"/>
              <a:t>   называется   слог,   оканчиваю­щийся на </a:t>
            </a:r>
            <a:r>
              <a:rPr lang="ru-RU" sz="2400" b="1" i="1" dirty="0"/>
              <a:t>гласную </a:t>
            </a:r>
            <a:r>
              <a:rPr lang="ru-RU" sz="2400" i="1" dirty="0"/>
              <a:t>или </a:t>
            </a:r>
            <a:r>
              <a:rPr lang="ru-RU" sz="2400" b="1" i="1" dirty="0"/>
              <a:t>немую гласную «е»].</a:t>
            </a:r>
            <a:endParaRPr lang="ru-RU" sz="2400" dirty="0"/>
          </a:p>
          <a:p>
            <a:r>
              <a:rPr lang="ru-RU" sz="2400" dirty="0" err="1"/>
              <a:t>Аа</a:t>
            </a:r>
            <a:r>
              <a:rPr lang="ru-RU" sz="2400" dirty="0"/>
              <a:t> [</a:t>
            </a:r>
            <a:r>
              <a:rPr lang="en-US" sz="2400" dirty="0" err="1"/>
              <a:t>ei</a:t>
            </a:r>
            <a:r>
              <a:rPr lang="ru-RU" sz="2400" dirty="0"/>
              <a:t>]           Ее [</a:t>
            </a:r>
            <a:r>
              <a:rPr lang="en-US" sz="2400" dirty="0"/>
              <a:t>i</a:t>
            </a:r>
            <a:r>
              <a:rPr lang="ru-RU" sz="2400" dirty="0"/>
              <a:t>:]           </a:t>
            </a:r>
            <a:r>
              <a:rPr lang="en-US" sz="2400" dirty="0"/>
              <a:t>Ii</a:t>
            </a:r>
            <a:r>
              <a:rPr lang="ru-RU" sz="2400" dirty="0"/>
              <a:t>/</a:t>
            </a:r>
            <a:r>
              <a:rPr lang="en-US" sz="2400" dirty="0" err="1"/>
              <a:t>Yy</a:t>
            </a:r>
            <a:r>
              <a:rPr lang="ru-RU" sz="2400" dirty="0"/>
              <a:t> [</a:t>
            </a:r>
            <a:r>
              <a:rPr lang="en-US" sz="2400" dirty="0" err="1"/>
              <a:t>ai</a:t>
            </a:r>
            <a:r>
              <a:rPr lang="ru-RU" sz="2400" dirty="0"/>
              <a:t>]       </a:t>
            </a:r>
            <a:r>
              <a:rPr lang="en-US" sz="2400" dirty="0" err="1"/>
              <a:t>Oo</a:t>
            </a:r>
            <a:r>
              <a:rPr lang="ru-RU" sz="2400" dirty="0"/>
              <a:t> </a:t>
            </a:r>
            <a:r>
              <a:rPr lang="ru-RU" sz="2400" dirty="0" smtClean="0"/>
              <a:t>[</a:t>
            </a:r>
            <a:r>
              <a:rPr lang="en-US" sz="2400" dirty="0" err="1"/>
              <a:t>ɔ</a:t>
            </a:r>
            <a:r>
              <a:rPr lang="en-US" sz="2400" dirty="0" err="1" smtClean="0"/>
              <a:t>u</a:t>
            </a:r>
            <a:r>
              <a:rPr lang="ru-RU" sz="2400" dirty="0"/>
              <a:t>]        </a:t>
            </a:r>
            <a:r>
              <a:rPr lang="en-US" sz="2400" dirty="0" err="1"/>
              <a:t>Uu</a:t>
            </a:r>
            <a:r>
              <a:rPr lang="ru-RU" sz="2400" dirty="0"/>
              <a:t> [</a:t>
            </a:r>
            <a:r>
              <a:rPr lang="en-US" sz="2400" dirty="0" err="1"/>
              <a:t>ju</a:t>
            </a:r>
            <a:r>
              <a:rPr lang="ru-RU" sz="2400" dirty="0"/>
              <a:t>:]</a:t>
            </a:r>
          </a:p>
          <a:p>
            <a:r>
              <a:rPr lang="en-US" sz="2400" dirty="0"/>
              <a:t>name             be                 like               home             student</a:t>
            </a:r>
            <a:endParaRPr lang="ru-RU" sz="2400" dirty="0"/>
          </a:p>
          <a:p>
            <a:r>
              <a:rPr lang="en-US" sz="2400" dirty="0"/>
              <a:t>date              she                nine               go                   use</a:t>
            </a:r>
            <a:endParaRPr lang="ru-RU" sz="2400" dirty="0"/>
          </a:p>
          <a:p>
            <a:r>
              <a:rPr lang="en-US" sz="2400" dirty="0"/>
              <a:t>take              he                  my               open              introduce</a:t>
            </a:r>
            <a:endParaRPr lang="ru-RU" sz="2400" dirty="0"/>
          </a:p>
          <a:p>
            <a:r>
              <a:rPr lang="en-US" sz="2400" dirty="0"/>
              <a:t>cake             Pete               sky                note               mute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3239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774" y="36174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Указ № 2 </a:t>
            </a:r>
            <a:r>
              <a:rPr lang="ru-RU" sz="2000" b="1" i="1" dirty="0"/>
              <a:t>(закрытый слог</a:t>
            </a:r>
            <a:r>
              <a:rPr lang="ru-RU" sz="2000" i="1" dirty="0"/>
              <a:t>)</a:t>
            </a:r>
            <a:endParaRPr lang="ru-RU" sz="2000" dirty="0"/>
          </a:p>
          <a:p>
            <a:r>
              <a:rPr lang="ru-RU" sz="2000" i="1" dirty="0"/>
              <a:t>2.  Обратите внимание на то,  как те же гласные произносятся  в  ударном закрытом   слоге.   [</a:t>
            </a:r>
            <a:r>
              <a:rPr lang="ru-RU" sz="2000" b="1" i="1" dirty="0"/>
              <a:t>Закрытым   слогом</a:t>
            </a:r>
            <a:r>
              <a:rPr lang="ru-RU" sz="2000" i="1" dirty="0"/>
              <a:t>   называется   слог,   оканчивающийся на согласную].</a:t>
            </a:r>
            <a:endParaRPr lang="ru-RU" sz="20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7504" y="2778026"/>
            <a:ext cx="9036496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[æ|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 [е]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</a:t>
            </a:r>
            <a:r>
              <a:rPr lang="en-US" sz="2000" dirty="0"/>
              <a:t>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flat                 pen                milk               clock             month            cup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can                pencil            switch            office             Monday        supper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apple             get                sister              from              London         much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lamp             lesson            window         Moscow         money           hurry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79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Указ № 3 (гласная +</a:t>
            </a:r>
            <a:r>
              <a:rPr lang="ru-RU" sz="2400" dirty="0"/>
              <a:t>“</a:t>
            </a:r>
            <a:r>
              <a:rPr lang="en-US" sz="2400" dirty="0"/>
              <a:t>r</a:t>
            </a:r>
            <a:r>
              <a:rPr lang="ru-RU" sz="2400" dirty="0"/>
              <a:t>”</a:t>
            </a:r>
            <a:r>
              <a:rPr lang="ru-RU" sz="2400" i="1" dirty="0"/>
              <a:t>)</a:t>
            </a:r>
            <a:endParaRPr lang="ru-RU" sz="2400" dirty="0"/>
          </a:p>
          <a:p>
            <a:r>
              <a:rPr lang="ru-RU" sz="2400" i="1" dirty="0"/>
              <a:t>3 Помним о «</a:t>
            </a:r>
            <a:r>
              <a:rPr lang="ru-RU" sz="2400" i="1" dirty="0" err="1"/>
              <a:t>хоорооших</a:t>
            </a:r>
            <a:r>
              <a:rPr lang="ru-RU" sz="2400" i="1" dirty="0"/>
              <a:t> </a:t>
            </a:r>
            <a:r>
              <a:rPr lang="ru-RU" sz="2400" i="1" dirty="0" err="1"/>
              <a:t>маанеерах</a:t>
            </a:r>
            <a:r>
              <a:rPr lang="ru-RU" sz="2400" i="1" dirty="0"/>
              <a:t>» гласные читаются </a:t>
            </a:r>
            <a:r>
              <a:rPr lang="ru-RU" sz="2400" b="1" i="1" dirty="0"/>
              <a:t>долго.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551837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or [o:]	 </a:t>
            </a:r>
            <a:r>
              <a:rPr lang="en-US" sz="2400" b="1" dirty="0" smtClean="0">
                <a:solidFill>
                  <a:srgbClr val="002060"/>
                </a:solidFill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а</a:t>
            </a:r>
            <a:r>
              <a:rPr lang="en-US" sz="2400" b="1" dirty="0">
                <a:solidFill>
                  <a:srgbClr val="002060"/>
                </a:solidFill>
              </a:rPr>
              <a:t>r [a:]       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er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[</a:t>
            </a:r>
            <a:r>
              <a:rPr lang="en-US" sz="2400" dirty="0">
                <a:solidFill>
                  <a:srgbClr val="002060"/>
                </a:solidFill>
              </a:rPr>
              <a:t>ɜ</a:t>
            </a:r>
            <a:r>
              <a:rPr lang="en-US" sz="2400" b="1" dirty="0">
                <a:solidFill>
                  <a:srgbClr val="002060"/>
                </a:solidFill>
              </a:rPr>
              <a:t>:]       </a:t>
            </a:r>
            <a:r>
              <a:rPr lang="en-US" sz="2400" b="1" dirty="0" err="1">
                <a:solidFill>
                  <a:srgbClr val="002060"/>
                </a:solidFill>
              </a:rPr>
              <a:t>ir,yr</a:t>
            </a:r>
            <a:r>
              <a:rPr lang="en-US" sz="2400" b="1" dirty="0">
                <a:solidFill>
                  <a:srgbClr val="002060"/>
                </a:solidFill>
              </a:rPr>
              <a:t> [</a:t>
            </a:r>
            <a:r>
              <a:rPr lang="en-US" sz="2400" dirty="0">
                <a:solidFill>
                  <a:srgbClr val="002060"/>
                </a:solidFill>
              </a:rPr>
              <a:t>ɜ</a:t>
            </a:r>
            <a:r>
              <a:rPr lang="en-US" sz="2400" b="1" dirty="0">
                <a:solidFill>
                  <a:srgbClr val="002060"/>
                </a:solidFill>
              </a:rPr>
              <a:t>:]     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r>
              <a:rPr lang="en-US" sz="2400" b="1" dirty="0" err="1">
                <a:solidFill>
                  <a:srgbClr val="002060"/>
                </a:solidFill>
              </a:rPr>
              <a:t>ur</a:t>
            </a:r>
            <a:r>
              <a:rPr lang="en-US" sz="2400" b="1" dirty="0">
                <a:solidFill>
                  <a:srgbClr val="002060"/>
                </a:solidFill>
              </a:rPr>
              <a:t> [</a:t>
            </a:r>
            <a:r>
              <a:rPr lang="en-US" sz="2400" dirty="0">
                <a:solidFill>
                  <a:srgbClr val="002060"/>
                </a:solidFill>
              </a:rPr>
              <a:t>ɜ</a:t>
            </a:r>
            <a:r>
              <a:rPr lang="en-US" sz="2400" b="1" dirty="0">
                <a:solidFill>
                  <a:srgbClr val="002060"/>
                </a:solidFill>
              </a:rPr>
              <a:t>:]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en-US" sz="2400" dirty="0"/>
              <a:t>fork	</a:t>
            </a:r>
            <a:r>
              <a:rPr lang="en-US" sz="2400" dirty="0" smtClean="0"/>
              <a:t>    farther        </a:t>
            </a:r>
            <a:r>
              <a:rPr lang="en-US" sz="2400" dirty="0"/>
              <a:t>her            bird              turn</a:t>
            </a:r>
            <a:endParaRPr lang="ru-RU" sz="2400" dirty="0"/>
          </a:p>
          <a:p>
            <a:r>
              <a:rPr lang="en-US" sz="2400" dirty="0" smtClean="0"/>
              <a:t>Born	    park            stern         first               fur</a:t>
            </a:r>
          </a:p>
          <a:p>
            <a:r>
              <a:rPr lang="en-US" sz="2400" dirty="0" smtClean="0"/>
              <a:t>North     arm             term          </a:t>
            </a:r>
            <a:r>
              <a:rPr lang="en-US" sz="2400" dirty="0" err="1" smtClean="0"/>
              <a:t>Lyrk</a:t>
            </a:r>
            <a:r>
              <a:rPr lang="en-US" sz="2400" dirty="0" smtClean="0"/>
              <a:t>             burst</a:t>
            </a:r>
          </a:p>
          <a:p>
            <a:r>
              <a:rPr lang="en-US" sz="2400" dirty="0" smtClean="0"/>
              <a:t>Short	    car		were	      girl               Murphy</a:t>
            </a:r>
          </a:p>
          <a:p>
            <a:r>
              <a:rPr lang="en-US" sz="2400" dirty="0" smtClean="0"/>
              <a:t>horn</a:t>
            </a:r>
            <a:r>
              <a:rPr lang="en-US" sz="2400" dirty="0"/>
              <a:t>	</a:t>
            </a:r>
            <a:r>
              <a:rPr lang="en-US" sz="2400" dirty="0" smtClean="0"/>
              <a:t>    farmer                          firm             </a:t>
            </a:r>
            <a:r>
              <a:rPr lang="en-US" sz="2400" dirty="0"/>
              <a:t>burn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40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Указ №4 (гласные + </a:t>
            </a:r>
            <a:r>
              <a:rPr lang="ru-RU" sz="2400" dirty="0"/>
              <a:t>“</a:t>
            </a:r>
            <a:r>
              <a:rPr lang="en-US" sz="2400" dirty="0"/>
              <a:t>re</a:t>
            </a:r>
            <a:r>
              <a:rPr lang="ru-RU" sz="2400" dirty="0"/>
              <a:t>”</a:t>
            </a:r>
            <a:r>
              <a:rPr lang="ru-RU" sz="2400" i="1" dirty="0"/>
              <a:t>)</a:t>
            </a:r>
            <a:endParaRPr lang="ru-RU" sz="2400" dirty="0"/>
          </a:p>
          <a:p>
            <a:r>
              <a:rPr lang="ru-RU" sz="2400" i="1" dirty="0"/>
              <a:t>4. Помним о «наказании»;  гласные читаются как дифтонги.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97839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are [</a:t>
            </a:r>
            <a:r>
              <a:rPr lang="en-US" sz="2400" dirty="0" err="1">
                <a:solidFill>
                  <a:srgbClr val="002060"/>
                </a:solidFill>
              </a:rPr>
              <a:t>æ</a:t>
            </a:r>
            <a:r>
              <a:rPr lang="en-US" sz="2400" b="1" dirty="0" err="1">
                <a:solidFill>
                  <a:srgbClr val="002060"/>
                </a:solidFill>
              </a:rPr>
              <a:t>ə</a:t>
            </a:r>
            <a:r>
              <a:rPr lang="en-US" sz="2400" b="1" dirty="0">
                <a:solidFill>
                  <a:srgbClr val="002060"/>
                </a:solidFill>
              </a:rPr>
              <a:t>]      ere [</a:t>
            </a:r>
            <a:r>
              <a:rPr lang="en-US" sz="2400" b="1" dirty="0" err="1">
                <a:solidFill>
                  <a:srgbClr val="002060"/>
                </a:solidFill>
              </a:rPr>
              <a:t>iə</a:t>
            </a:r>
            <a:r>
              <a:rPr lang="en-US" sz="2400" b="1" dirty="0">
                <a:solidFill>
                  <a:srgbClr val="002060"/>
                </a:solidFill>
              </a:rPr>
              <a:t>]     ere [</a:t>
            </a:r>
            <a:r>
              <a:rPr lang="en-US" sz="2400" b="1" dirty="0" err="1">
                <a:solidFill>
                  <a:srgbClr val="002060"/>
                </a:solidFill>
              </a:rPr>
              <a:t>eə</a:t>
            </a:r>
            <a:r>
              <a:rPr lang="en-US" sz="2400" b="1" dirty="0">
                <a:solidFill>
                  <a:srgbClr val="002060"/>
                </a:solidFill>
              </a:rPr>
              <a:t>]    </a:t>
            </a:r>
            <a:r>
              <a:rPr lang="en-US" sz="2400" b="1" dirty="0" err="1">
                <a:solidFill>
                  <a:srgbClr val="002060"/>
                </a:solidFill>
              </a:rPr>
              <a:t>ire,yre</a:t>
            </a:r>
            <a:r>
              <a:rPr lang="en-US" sz="2400" b="1" dirty="0">
                <a:solidFill>
                  <a:srgbClr val="002060"/>
                </a:solidFill>
              </a:rPr>
              <a:t> [</a:t>
            </a:r>
            <a:r>
              <a:rPr lang="en-US" sz="2400" b="1" dirty="0" err="1">
                <a:solidFill>
                  <a:srgbClr val="002060"/>
                </a:solidFill>
              </a:rPr>
              <a:t>aiə</a:t>
            </a:r>
            <a:r>
              <a:rPr lang="en-US" sz="2400" b="1" dirty="0">
                <a:solidFill>
                  <a:srgbClr val="002060"/>
                </a:solidFill>
              </a:rPr>
              <a:t>]  ore [</a:t>
            </a:r>
            <a:r>
              <a:rPr lang="en-US" sz="2400" dirty="0">
                <a:solidFill>
                  <a:srgbClr val="002060"/>
                </a:solidFill>
              </a:rPr>
              <a:t>ɔ</a:t>
            </a:r>
            <a:r>
              <a:rPr lang="en-US" sz="2400" b="1" dirty="0">
                <a:solidFill>
                  <a:srgbClr val="002060"/>
                </a:solidFill>
              </a:rPr>
              <a:t>:]   </a:t>
            </a:r>
            <a:r>
              <a:rPr lang="en-US" sz="2400" b="1" dirty="0" err="1">
                <a:solidFill>
                  <a:srgbClr val="002060"/>
                </a:solidFill>
              </a:rPr>
              <a:t>ure</a:t>
            </a:r>
            <a:r>
              <a:rPr lang="en-US" sz="2400" b="1" dirty="0">
                <a:solidFill>
                  <a:srgbClr val="002060"/>
                </a:solidFill>
              </a:rPr>
              <a:t> [</a:t>
            </a:r>
            <a:r>
              <a:rPr lang="en-US" sz="2400" b="1" dirty="0" err="1">
                <a:solidFill>
                  <a:srgbClr val="002060"/>
                </a:solidFill>
              </a:rPr>
              <a:t>ju:ə</a:t>
            </a:r>
            <a:r>
              <a:rPr lang="en-US" sz="2400" b="1" dirty="0">
                <a:solidFill>
                  <a:srgbClr val="002060"/>
                </a:solidFill>
              </a:rPr>
              <a:t>]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en-US" sz="2400" dirty="0"/>
              <a:t>care             here           there            fire               more       pure</a:t>
            </a:r>
            <a:endParaRPr lang="ru-RU" sz="2400" dirty="0"/>
          </a:p>
          <a:p>
            <a:r>
              <a:rPr lang="en-US" sz="2400" dirty="0"/>
              <a:t>fare              mere         where          tire               store        cure</a:t>
            </a:r>
            <a:endParaRPr lang="ru-RU" sz="2400" dirty="0"/>
          </a:p>
          <a:p>
            <a:r>
              <a:rPr lang="en-US" sz="2400" dirty="0" smtClean="0"/>
              <a:t>mare            sphere        mere         desire           before       secure        stare            severe         here            hire              wore        endure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131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5.Запомните произношение сочетаний некоторых букв</a:t>
            </a:r>
            <a:r>
              <a:rPr lang="ru-RU" sz="2400" i="1" dirty="0" smtClean="0"/>
              <a:t>:</a:t>
            </a:r>
            <a:r>
              <a:rPr lang="ru-RU" sz="2400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97839"/>
            <a:ext cx="89644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ru-RU" sz="2300" b="1" dirty="0">
                <a:solidFill>
                  <a:srgbClr val="002060"/>
                </a:solidFill>
              </a:rPr>
              <a:t>ее</a:t>
            </a:r>
            <a:r>
              <a:rPr lang="en-US" sz="2300" b="1" dirty="0">
                <a:solidFill>
                  <a:srgbClr val="002060"/>
                </a:solidFill>
              </a:rPr>
              <a:t>[i:]                </a:t>
            </a:r>
            <a:r>
              <a:rPr lang="ru-RU" sz="2300" b="1" dirty="0" err="1">
                <a:solidFill>
                  <a:srgbClr val="002060"/>
                </a:solidFill>
              </a:rPr>
              <a:t>еа</a:t>
            </a:r>
            <a:r>
              <a:rPr lang="en-US" sz="2300" b="1" dirty="0">
                <a:solidFill>
                  <a:srgbClr val="002060"/>
                </a:solidFill>
              </a:rPr>
              <a:t> [i:]          </a:t>
            </a:r>
            <a:r>
              <a:rPr lang="en-US" sz="2300" b="1" dirty="0" err="1">
                <a:solidFill>
                  <a:srgbClr val="002060"/>
                </a:solidFill>
              </a:rPr>
              <a:t>ai</a:t>
            </a:r>
            <a:r>
              <a:rPr lang="en-US" sz="2300" b="1" dirty="0">
                <a:solidFill>
                  <a:srgbClr val="002060"/>
                </a:solidFill>
              </a:rPr>
              <a:t>, ay [</a:t>
            </a:r>
            <a:r>
              <a:rPr lang="en-US" sz="2300" b="1" dirty="0" err="1">
                <a:solidFill>
                  <a:srgbClr val="002060"/>
                </a:solidFill>
              </a:rPr>
              <a:t>ei</a:t>
            </a:r>
            <a:r>
              <a:rPr lang="en-US" sz="2300" b="1" dirty="0">
                <a:solidFill>
                  <a:srgbClr val="002060"/>
                </a:solidFill>
              </a:rPr>
              <a:t>]         </a:t>
            </a:r>
            <a:r>
              <a:rPr lang="en-US" sz="2300" b="1" dirty="0" err="1">
                <a:solidFill>
                  <a:srgbClr val="002060"/>
                </a:solidFill>
              </a:rPr>
              <a:t>oo</a:t>
            </a:r>
            <a:r>
              <a:rPr lang="en-US" sz="2300" b="1" dirty="0">
                <a:solidFill>
                  <a:srgbClr val="002060"/>
                </a:solidFill>
              </a:rPr>
              <a:t> [u:]          [u]</a:t>
            </a:r>
            <a:br>
              <a:rPr lang="en-US" sz="2300" b="1" dirty="0">
                <a:solidFill>
                  <a:srgbClr val="002060"/>
                </a:solidFill>
              </a:rPr>
            </a:br>
            <a:r>
              <a:rPr lang="en-US" sz="2300" dirty="0"/>
              <a:t>	   </a:t>
            </a:r>
            <a:r>
              <a:rPr lang="en-US" sz="2300" dirty="0" smtClean="0"/>
              <a:t>       								 week               read                stay	         food             book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meet               weak               way                </a:t>
            </a:r>
            <a:r>
              <a:rPr lang="en-US" sz="2300" dirty="0" smtClean="0"/>
              <a:t>moon         look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tree                 clean               rain                spoon     </a:t>
            </a:r>
            <a:r>
              <a:rPr lang="en-US" sz="2300" dirty="0" smtClean="0"/>
              <a:t>    </a:t>
            </a:r>
            <a:r>
              <a:rPr lang="en-US" sz="2300" dirty="0"/>
              <a:t>took</a:t>
            </a:r>
            <a:br>
              <a:rPr lang="en-US" sz="2300" dirty="0"/>
            </a:br>
            <a:r>
              <a:rPr lang="en-US" sz="2300" dirty="0"/>
              <a:t>three               teacher           train             </a:t>
            </a:r>
            <a:r>
              <a:rPr lang="en-US" sz="2300" dirty="0" smtClean="0"/>
              <a:t>  </a:t>
            </a:r>
            <a:r>
              <a:rPr lang="en-US" sz="2300" dirty="0"/>
              <a:t>soon           cook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694677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97839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ew</a:t>
            </a:r>
            <a:r>
              <a:rPr lang="en-US" sz="2400" b="1" dirty="0"/>
              <a:t> [</a:t>
            </a:r>
            <a:r>
              <a:rPr lang="en-US" sz="2400" b="1" dirty="0" err="1"/>
              <a:t>ju</a:t>
            </a:r>
            <a:r>
              <a:rPr lang="en-US" sz="2400" b="1" dirty="0"/>
              <a:t>:]	</a:t>
            </a:r>
            <a:r>
              <a:rPr lang="en-US" sz="2400" b="1" dirty="0" err="1"/>
              <a:t>ow</a:t>
            </a:r>
            <a:r>
              <a:rPr lang="en-US" sz="2400" b="1" dirty="0"/>
              <a:t> [</a:t>
            </a:r>
            <a:r>
              <a:rPr lang="en-US" sz="2400" b="1" dirty="0" err="1"/>
              <a:t>ou</a:t>
            </a:r>
            <a:r>
              <a:rPr lang="en-US" sz="2400" b="1" dirty="0"/>
              <a:t>]	</a:t>
            </a:r>
            <a:r>
              <a:rPr lang="en-US" sz="2400" b="1" dirty="0" err="1"/>
              <a:t>ow</a:t>
            </a:r>
            <a:r>
              <a:rPr lang="en-US" sz="2400" b="1" dirty="0"/>
              <a:t>, </a:t>
            </a:r>
            <a:r>
              <a:rPr lang="en-US" sz="2400" b="1" dirty="0" err="1"/>
              <a:t>ou</a:t>
            </a:r>
            <a:r>
              <a:rPr lang="en-US" sz="2400" b="1" dirty="0"/>
              <a:t> [</a:t>
            </a:r>
            <a:r>
              <a:rPr lang="ru-RU" sz="2400" b="1" dirty="0"/>
              <a:t>а</a:t>
            </a:r>
            <a:r>
              <a:rPr lang="en-US" sz="2400" b="1" dirty="0"/>
              <a:t>u]     </a:t>
            </a:r>
            <a:r>
              <a:rPr lang="en-US" sz="2400" b="1" dirty="0" err="1"/>
              <a:t>oy</a:t>
            </a:r>
            <a:r>
              <a:rPr lang="en-US" sz="2400" b="1" dirty="0"/>
              <a:t>, </a:t>
            </a:r>
            <a:r>
              <a:rPr lang="en-US" sz="2400" b="1" dirty="0" err="1"/>
              <a:t>oi</a:t>
            </a:r>
            <a:r>
              <a:rPr lang="en-US" sz="2400" b="1" dirty="0"/>
              <a:t> [</a:t>
            </a:r>
            <a:r>
              <a:rPr lang="en-US" sz="2400" b="1" dirty="0" err="1"/>
              <a:t>oi</a:t>
            </a:r>
            <a:r>
              <a:rPr lang="en-US" sz="2400" b="1" dirty="0"/>
              <a:t>]      air [</a:t>
            </a:r>
            <a:r>
              <a:rPr lang="en-US" sz="2400" dirty="0" err="1"/>
              <a:t>æ</a:t>
            </a:r>
            <a:r>
              <a:rPr lang="en-US" sz="2400" b="1" dirty="0" err="1"/>
              <a:t>ə</a:t>
            </a:r>
            <a:r>
              <a:rPr lang="en-US" sz="2400" b="1" dirty="0"/>
              <a:t>]</a:t>
            </a:r>
            <a:endParaRPr lang="ru-RU" sz="2400" dirty="0"/>
          </a:p>
          <a:p>
            <a:r>
              <a:rPr lang="en-US" sz="2400" dirty="0"/>
              <a:t>new	</a:t>
            </a:r>
            <a:r>
              <a:rPr lang="en-US" sz="2400" dirty="0" smtClean="0"/>
              <a:t>             know</a:t>
            </a:r>
            <a:r>
              <a:rPr lang="en-US" sz="2400" dirty="0"/>
              <a:t>	</a:t>
            </a:r>
            <a:r>
              <a:rPr lang="en-US" sz="2400" dirty="0" smtClean="0"/>
              <a:t>             town</a:t>
            </a:r>
            <a:r>
              <a:rPr lang="en-US" sz="2400" dirty="0"/>
              <a:t>	</a:t>
            </a:r>
            <a:r>
              <a:rPr lang="en-US" sz="2400" dirty="0" smtClean="0"/>
              <a:t>             boy                   </a:t>
            </a:r>
            <a:r>
              <a:rPr lang="en-US" sz="2400" dirty="0"/>
              <a:t>air</a:t>
            </a:r>
            <a:endParaRPr lang="ru-RU" sz="2400" dirty="0"/>
          </a:p>
          <a:p>
            <a:r>
              <a:rPr lang="en-US" sz="2400" dirty="0"/>
              <a:t>few	</a:t>
            </a:r>
            <a:r>
              <a:rPr lang="en-US" sz="2400" dirty="0" smtClean="0"/>
              <a:t>             row</a:t>
            </a:r>
            <a:r>
              <a:rPr lang="en-US" sz="2400" dirty="0"/>
              <a:t>	</a:t>
            </a:r>
            <a:r>
              <a:rPr lang="en-US" sz="2400" dirty="0" smtClean="0"/>
              <a:t>              how</a:t>
            </a:r>
            <a:r>
              <a:rPr lang="en-US" sz="2400" dirty="0"/>
              <a:t>	</a:t>
            </a:r>
            <a:r>
              <a:rPr lang="en-US" sz="2400" dirty="0" smtClean="0"/>
              <a:t>              noise               </a:t>
            </a:r>
            <a:r>
              <a:rPr lang="en-US" sz="2400" dirty="0"/>
              <a:t>pair</a:t>
            </a:r>
            <a:endParaRPr lang="ru-RU" sz="2400" dirty="0"/>
          </a:p>
          <a:p>
            <a:r>
              <a:rPr lang="en-US" sz="2400" dirty="0"/>
              <a:t>dew	</a:t>
            </a:r>
            <a:r>
              <a:rPr lang="en-US" sz="2400" dirty="0" smtClean="0"/>
              <a:t>             grow</a:t>
            </a:r>
            <a:r>
              <a:rPr lang="en-US" sz="2400" dirty="0"/>
              <a:t>	</a:t>
            </a:r>
            <a:r>
              <a:rPr lang="en-US" sz="2400" dirty="0" smtClean="0"/>
              <a:t>              house</a:t>
            </a:r>
            <a:r>
              <a:rPr lang="en-US" sz="2400" dirty="0"/>
              <a:t>	</a:t>
            </a:r>
            <a:r>
              <a:rPr lang="en-US" sz="2400" dirty="0" smtClean="0"/>
              <a:t>  point               </a:t>
            </a:r>
            <a:r>
              <a:rPr lang="en-US" sz="2400" dirty="0"/>
              <a:t>chair</a:t>
            </a:r>
            <a:endParaRPr lang="ru-RU" sz="2400" dirty="0"/>
          </a:p>
          <a:p>
            <a:r>
              <a:rPr lang="en-US" sz="2400" dirty="0"/>
              <a:t>mew	</a:t>
            </a:r>
            <a:r>
              <a:rPr lang="en-US" sz="2400" dirty="0" smtClean="0"/>
              <a:t>          window</a:t>
            </a:r>
            <a:r>
              <a:rPr lang="en-US" sz="2400" dirty="0"/>
              <a:t>	</a:t>
            </a:r>
            <a:r>
              <a:rPr lang="en-US" sz="2400" dirty="0" smtClean="0"/>
              <a:t>  now</a:t>
            </a:r>
            <a:r>
              <a:rPr lang="en-US" sz="2400" dirty="0"/>
              <a:t>	</a:t>
            </a:r>
            <a:r>
              <a:rPr lang="en-US" sz="2400" dirty="0" smtClean="0"/>
              <a:t>               voice              </a:t>
            </a:r>
            <a:r>
              <a:rPr lang="en-US" sz="2400" dirty="0"/>
              <a:t>fair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2030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1333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ear, </a:t>
            </a:r>
            <a:r>
              <a:rPr lang="en-US" sz="2400" b="1" dirty="0" err="1">
                <a:solidFill>
                  <a:srgbClr val="002060"/>
                </a:solidFill>
              </a:rPr>
              <a:t>eer</a:t>
            </a:r>
            <a:r>
              <a:rPr lang="en-US" sz="2400" b="1" dirty="0">
                <a:solidFill>
                  <a:srgbClr val="002060"/>
                </a:solidFill>
              </a:rPr>
              <a:t> [</a:t>
            </a:r>
            <a:r>
              <a:rPr lang="en-US" sz="2400" b="1" dirty="0" err="1">
                <a:solidFill>
                  <a:srgbClr val="002060"/>
                </a:solidFill>
              </a:rPr>
              <a:t>iə</a:t>
            </a:r>
            <a:r>
              <a:rPr lang="en-US" sz="2400" b="1" dirty="0">
                <a:solidFill>
                  <a:srgbClr val="002060"/>
                </a:solidFill>
              </a:rPr>
              <a:t>]	</a:t>
            </a:r>
            <a:r>
              <a:rPr lang="en-US" sz="2400" b="1" dirty="0" err="1">
                <a:solidFill>
                  <a:srgbClr val="002060"/>
                </a:solidFill>
              </a:rPr>
              <a:t>gh</a:t>
            </a:r>
            <a:r>
              <a:rPr lang="en-US" sz="2400" b="1" dirty="0">
                <a:solidFill>
                  <a:srgbClr val="002060"/>
                </a:solidFill>
              </a:rPr>
              <a:t> [  ]             </a:t>
            </a:r>
            <a:r>
              <a:rPr lang="en-US" sz="2400" b="1" dirty="0" err="1">
                <a:solidFill>
                  <a:srgbClr val="002060"/>
                </a:solidFill>
              </a:rPr>
              <a:t>gh</a:t>
            </a:r>
            <a:r>
              <a:rPr lang="en-US" sz="2400" b="1" dirty="0">
                <a:solidFill>
                  <a:srgbClr val="002060"/>
                </a:solidFill>
              </a:rPr>
              <a:t> [   ]            </a:t>
            </a:r>
            <a:r>
              <a:rPr lang="en-US" sz="2400" b="1" dirty="0" err="1">
                <a:solidFill>
                  <a:srgbClr val="002060"/>
                </a:solidFill>
              </a:rPr>
              <a:t>gh</a:t>
            </a:r>
            <a:r>
              <a:rPr lang="en-US" sz="2400" b="1" dirty="0">
                <a:solidFill>
                  <a:srgbClr val="002060"/>
                </a:solidFill>
              </a:rPr>
              <a:t> [f] </a:t>
            </a:r>
            <a:r>
              <a:rPr lang="ru-RU" sz="2400" b="1" dirty="0">
                <a:solidFill>
                  <a:srgbClr val="002060"/>
                </a:solidFill>
              </a:rPr>
              <a:t>в конце слова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en-US" sz="2400" dirty="0"/>
              <a:t>ear	</a:t>
            </a:r>
            <a:r>
              <a:rPr lang="en-US" sz="2400" dirty="0" smtClean="0"/>
              <a:t>            right                </a:t>
            </a:r>
            <a:r>
              <a:rPr lang="en-US" sz="2400" dirty="0"/>
              <a:t>bought           rough</a:t>
            </a:r>
            <a:endParaRPr lang="ru-RU" sz="2400" dirty="0"/>
          </a:p>
          <a:p>
            <a:r>
              <a:rPr lang="en-US" sz="2400" dirty="0"/>
              <a:t>near	</a:t>
            </a:r>
            <a:r>
              <a:rPr lang="en-US" sz="2400" dirty="0" smtClean="0"/>
              <a:t>            bright              </a:t>
            </a:r>
            <a:r>
              <a:rPr lang="en-US" sz="2400" dirty="0"/>
              <a:t>caught           enough</a:t>
            </a:r>
            <a:endParaRPr lang="ru-RU" sz="2400" dirty="0"/>
          </a:p>
          <a:p>
            <a:r>
              <a:rPr lang="en-US" sz="2400" dirty="0"/>
              <a:t>fear	</a:t>
            </a:r>
            <a:r>
              <a:rPr lang="en-US" sz="2400" dirty="0" smtClean="0"/>
              <a:t>            high                 </a:t>
            </a:r>
            <a:r>
              <a:rPr lang="en-US" sz="2400" dirty="0"/>
              <a:t>thought        </a:t>
            </a:r>
            <a:r>
              <a:rPr lang="en-US" sz="2400" dirty="0" smtClean="0"/>
              <a:t>  </a:t>
            </a:r>
            <a:r>
              <a:rPr lang="en-US" sz="2400" dirty="0"/>
              <a:t>laugh</a:t>
            </a:r>
            <a:endParaRPr lang="ru-RU" sz="2400" dirty="0"/>
          </a:p>
          <a:p>
            <a:r>
              <a:rPr lang="en-US" sz="2400" dirty="0"/>
              <a:t>engineer	fight                 taught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291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8" y="683158"/>
            <a:ext cx="806489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TOYOTA, SHARP, SAMSUNG, SONY, MILKY WAY, MARK, PENTIUM, MICROSOFT, MARS, CHUPA-CHUPS, COROLLA, UNITED COLOURS OF BENETTON, PANASONIC.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Видите, вы же умеете немного читать! (немного с юмором, уважением и восторгом в глазах).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62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6.Научитесь правильно произносить следующие звуки: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97839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th</a:t>
            </a:r>
            <a:r>
              <a:rPr lang="en-US" sz="2400" dirty="0"/>
              <a:t> [ð]            </a:t>
            </a:r>
            <a:r>
              <a:rPr lang="en-US" sz="2400" dirty="0" err="1"/>
              <a:t>th</a:t>
            </a:r>
            <a:r>
              <a:rPr lang="en-US" sz="2400" dirty="0"/>
              <a:t> [θ]            w [w]            </a:t>
            </a:r>
            <a:r>
              <a:rPr lang="en-US" sz="2400" dirty="0" err="1"/>
              <a:t>qu</a:t>
            </a:r>
            <a:r>
              <a:rPr lang="en-US" sz="2400" dirty="0"/>
              <a:t> [kw]         </a:t>
            </a:r>
            <a:r>
              <a:rPr lang="en-US" sz="2400" dirty="0" err="1"/>
              <a:t>ing</a:t>
            </a:r>
            <a:r>
              <a:rPr lang="en-US" sz="2400" dirty="0"/>
              <a:t> [ŋ]</a:t>
            </a:r>
            <a:endParaRPr lang="ru-RU" sz="2400" dirty="0"/>
          </a:p>
          <a:p>
            <a:r>
              <a:rPr lang="en-US" sz="2400" dirty="0"/>
              <a:t>this               month           where            quick             meeting</a:t>
            </a:r>
            <a:endParaRPr lang="ru-RU" sz="2400" dirty="0"/>
          </a:p>
          <a:p>
            <a:r>
              <a:rPr lang="en-US" sz="2400" dirty="0"/>
              <a:t>these             thin               what             quite             walking</a:t>
            </a:r>
            <a:endParaRPr lang="ru-RU" sz="2400" dirty="0"/>
          </a:p>
          <a:p>
            <a:r>
              <a:rPr lang="en-US" sz="2400" dirty="0"/>
              <a:t>those             thirty            when             quiet             writing</a:t>
            </a:r>
            <a:endParaRPr lang="ru-RU" sz="2400" dirty="0"/>
          </a:p>
          <a:p>
            <a:r>
              <a:rPr lang="en-US" sz="2400" dirty="0"/>
              <a:t>that               three             why              question         following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0718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73260"/>
              </p:ext>
            </p:extLst>
          </p:nvPr>
        </p:nvGraphicFramePr>
        <p:xfrm>
          <a:off x="323528" y="1340768"/>
          <a:ext cx="7920880" cy="1706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2088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 Внимание !!!  В сочетании с этими согласными гласные  звучат как в алфавите.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         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old, 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</a:rPr>
                        <a:t>[</a:t>
                      </a:r>
                      <a:r>
                        <a:rPr kumimoji="0" lang="en-US" sz="28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ɔu</a:t>
                      </a:r>
                      <a:r>
                        <a:rPr kumimoji="0" lang="en-US" sz="2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      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</a:rPr>
                        <a:t>ild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effectLst/>
                        </a:rPr>
                        <a:t>ind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</a:rPr>
                        <a:t> [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effectLst/>
                        </a:rPr>
                        <a:t>ai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</a:rPr>
                        <a:t>]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  old, cold, bold, sold      mild, wild, rind, mind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600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5846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2060"/>
                </a:solidFill>
              </a:rPr>
              <a:t>Найди и подчеркни слово, отличающееся по звучанию от остальных.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/>
              <a:t>1. </a:t>
            </a:r>
            <a:r>
              <a:rPr lang="en-US" sz="2400" dirty="0"/>
              <a:t>Pig</a:t>
            </a:r>
            <a:r>
              <a:rPr lang="ru-RU" sz="2400" dirty="0"/>
              <a:t>, </a:t>
            </a:r>
            <a:r>
              <a:rPr lang="en-US" sz="2400" dirty="0"/>
              <a:t>slim</a:t>
            </a:r>
            <a:r>
              <a:rPr lang="ru-RU" sz="2400" dirty="0"/>
              <a:t>, </a:t>
            </a:r>
            <a:r>
              <a:rPr lang="en-US" sz="2400" dirty="0"/>
              <a:t>six</a:t>
            </a:r>
            <a:r>
              <a:rPr lang="ru-RU" sz="2400" dirty="0"/>
              <a:t>, </a:t>
            </a:r>
            <a:r>
              <a:rPr lang="en-US" sz="2400" dirty="0"/>
              <a:t>his</a:t>
            </a:r>
            <a:r>
              <a:rPr lang="ru-RU" sz="2400" dirty="0"/>
              <a:t>, </a:t>
            </a:r>
            <a:r>
              <a:rPr lang="en-US" sz="2400" dirty="0"/>
              <a:t>Tim</a:t>
            </a:r>
            <a:r>
              <a:rPr lang="ru-RU" sz="2400" dirty="0"/>
              <a:t>, </a:t>
            </a:r>
            <a:r>
              <a:rPr lang="en-US" sz="2400" dirty="0"/>
              <a:t>skip</a:t>
            </a:r>
            <a:r>
              <a:rPr lang="ru-RU" sz="2400" dirty="0"/>
              <a:t>, </a:t>
            </a:r>
            <a:r>
              <a:rPr lang="en-US" sz="2400" dirty="0"/>
              <a:t>big</a:t>
            </a:r>
            <a:r>
              <a:rPr lang="ru-RU" sz="2400" dirty="0"/>
              <a:t>, </a:t>
            </a:r>
            <a:r>
              <a:rPr lang="en-US" sz="2400" dirty="0"/>
              <a:t>swim, silk, milk, fix, lip, sing, </a:t>
            </a:r>
            <a:r>
              <a:rPr lang="en-US" sz="2400" u="sng" dirty="0">
                <a:solidFill>
                  <a:srgbClr val="C00000"/>
                </a:solidFill>
              </a:rPr>
              <a:t>like</a:t>
            </a:r>
            <a:r>
              <a:rPr lang="en-US" sz="2400" dirty="0"/>
              <a:t>, it, is, Nick. </a:t>
            </a:r>
            <a:endParaRPr lang="ru-RU" sz="2400" dirty="0"/>
          </a:p>
          <a:p>
            <a:r>
              <a:rPr lang="en-US" sz="2400" dirty="0"/>
              <a:t>2. Pen, ten, red, hen, yes, seven, tennis, Ben, pet, we, bed, end, pen, get.</a:t>
            </a:r>
            <a:endParaRPr lang="ru-RU" sz="2400" dirty="0"/>
          </a:p>
          <a:p>
            <a:r>
              <a:rPr lang="en-US" sz="2400" dirty="0"/>
              <a:t>3. Like, nice, I, kite, five, crocodile, his, nine.</a:t>
            </a:r>
            <a:endParaRPr lang="ru-RU" sz="2400" dirty="0"/>
          </a:p>
          <a:p>
            <a:r>
              <a:rPr lang="en-US" sz="2400" dirty="0"/>
              <a:t>4. Name, skate, brave, take, cannot, baby, game, face, lazy, cake.</a:t>
            </a:r>
            <a:endParaRPr lang="ru-RU" sz="2400" dirty="0"/>
          </a:p>
          <a:p>
            <a:r>
              <a:rPr lang="en-US" sz="2400" dirty="0"/>
              <a:t>5. Ann, Pam, am, can, flag, bad, black, Pat, Sam, cat, lamp, plan, name, fat, have, has.</a:t>
            </a:r>
            <a:endParaRPr lang="ru-RU" sz="2400" dirty="0"/>
          </a:p>
          <a:p>
            <a:r>
              <a:rPr lang="en-US" sz="2400" dirty="0"/>
              <a:t>6. Dog, not, foxes, forest, home, boxes, on, long, clock.</a:t>
            </a:r>
            <a:endParaRPr lang="ru-RU" sz="2400" dirty="0"/>
          </a:p>
          <a:p>
            <a:r>
              <a:rPr lang="en-US" sz="2400" dirty="0"/>
              <a:t>7. Nose, home, no, close, not, go, rose, toe.</a:t>
            </a:r>
            <a:endParaRPr lang="ru-RU" sz="2400" dirty="0"/>
          </a:p>
          <a:p>
            <a:r>
              <a:rPr lang="en-US" sz="2400" dirty="0"/>
              <a:t>8. Jump, run, ugly, funny, pupil, but, cunning.</a:t>
            </a:r>
            <a:endParaRPr lang="ru-RU" sz="2400" dirty="0"/>
          </a:p>
          <a:p>
            <a:r>
              <a:rPr lang="en-US" sz="2400" dirty="0"/>
              <a:t>9. Meat, teacher, tea, eat, clean, speak, please, read, bee, three, tree, we, breakfast, he. </a:t>
            </a:r>
            <a:endParaRPr lang="ru-RU" sz="2400" dirty="0"/>
          </a:p>
          <a:p>
            <a:r>
              <a:rPr lang="en-US" sz="2400" dirty="0"/>
              <a:t>10. Thin, teeth, thank you, think, three, with.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7219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Найди и подчеркни слово, отличающееся по звучанию от остальных.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1350640"/>
            <a:ext cx="8892479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Pen, present, second, healthy, send, get, dress, when, she, pet, pencil.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Paper, name, face, game, take, skate, plate, cage, cake, have, date, day, baby.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Long, blond, not, want, what, frog, clock, robot, on, body, one, across, dog, fox.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Bath, bathroom, carpet, car, are, after, dark path, warm, arm.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White, like, nice, kind, high, light, lion, life, live, kite, knife.	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Down, brown, how, now, town, cow, nose, count, out, house, how.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Spring, winter, windy, big, live, hill, like, pig, his.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Jump,   some,   up,   butter,   funny,   ugly,   tube, duck, plum, sunny.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Sleep, eat, bee, tea, clean, we, she, read, see, meet, bread, sweet, deep.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Cold, post, road, note, open, grow, home, hole, gold, zoo, know, hope.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Think, thing, thin, this, tooth, teeth, thick.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You, tube, suit, pupil, house, computer.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Go, game, get, finger, good, green, grandma, grey, girl, grandfather, giraffe, give.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Clock, box, strong, not, story, fox, long, a lot of, close, song.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Hello, who, horse, here, help, his, home, honey, her, has, where, head.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34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 What, where, why, when, water, was, wrong, were.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43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Найди и подчеркни слово, отличающееся по звучанию от остальных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000" dirty="0" smtClean="0"/>
              <a:t> </a:t>
            </a:r>
            <a:r>
              <a:rPr lang="en-US" sz="2000" dirty="0"/>
              <a:t>1. Meat,   read,   reader,   leave,   bean, beat,   easy, dream, sea, season, repeat, pea, head, </a:t>
            </a:r>
            <a:endParaRPr lang="ru-RU" sz="2000" dirty="0"/>
          </a:p>
          <a:p>
            <a:r>
              <a:rPr lang="en-US" sz="2000" dirty="0"/>
              <a:t>2. Golf, fond, rock, project, ox, pond, job, hobby, lost, hop, honest, holiday, gold, coffee.</a:t>
            </a:r>
            <a:endParaRPr lang="ru-RU" sz="2000" dirty="0"/>
          </a:p>
          <a:p>
            <a:r>
              <a:rPr lang="en-US" sz="2000" dirty="0"/>
              <a:t>3. No, modal, old, post, only, rope, rose, snow, comb, fold, go, one, goldfish.</a:t>
            </a:r>
            <a:endParaRPr lang="ru-RU" sz="2000" dirty="0"/>
          </a:p>
          <a:p>
            <a:r>
              <a:rPr lang="en-US" sz="2000" dirty="0"/>
              <a:t>4. Sad, pan, water, cap, tram, ran, hand, happen, cat, fat, can, bad, bag.</a:t>
            </a:r>
            <a:endParaRPr lang="ru-RU" sz="2000" dirty="0"/>
          </a:p>
          <a:p>
            <a:r>
              <a:rPr lang="en-US" sz="2000" dirty="0"/>
              <a:t>5. Cut, correct, cozy, class, come, catch, cinema, carpet, card, cave, call, careful.</a:t>
            </a:r>
            <a:endParaRPr lang="ru-RU" sz="2000" dirty="0"/>
          </a:p>
          <a:p>
            <a:r>
              <a:rPr lang="en-US" sz="2000" dirty="0"/>
              <a:t>6. Strange, sausage, original, magic, large, orange, engineer, fridge, forget, imagine.</a:t>
            </a:r>
            <a:endParaRPr lang="ru-RU" sz="2000" dirty="0"/>
          </a:p>
          <a:p>
            <a:r>
              <a:rPr lang="en-US" sz="2000" dirty="0"/>
              <a:t>7. Active, angry, anyone, bad, candle, act, any, dad, cat, carrot, afternoon.</a:t>
            </a:r>
            <a:endParaRPr lang="ru-RU" sz="2000" dirty="0"/>
          </a:p>
          <a:p>
            <a:r>
              <a:rPr lang="en-US" sz="2000" dirty="0"/>
              <a:t>8. Beat, eat, leave, meat, read, sea, season, beauti­ful, speak, teacher, lead, leader.</a:t>
            </a:r>
            <a:endParaRPr lang="ru-RU" sz="2000" dirty="0"/>
          </a:p>
          <a:p>
            <a:r>
              <a:rPr lang="en-US" sz="2000" dirty="0"/>
              <a:t>9. Train,   rail,   wait,   paint,   main,   fail,   grain, hair.</a:t>
            </a:r>
            <a:endParaRPr lang="ru-RU" sz="2000" dirty="0"/>
          </a:p>
          <a:p>
            <a:r>
              <a:rPr lang="en-US" sz="2000" dirty="0"/>
              <a:t>10. Thin, thick, thank, tooth, month, third, thirsty, three, teeth, thousand, thing, there.</a:t>
            </a:r>
            <a:endParaRPr lang="ru-RU" sz="2000" dirty="0"/>
          </a:p>
          <a:p>
            <a:r>
              <a:rPr lang="en-US" sz="2000" dirty="0"/>
              <a:t>11. Plane, baker, famous, space, holiday, snake, ba­nana, date, cake, wait.</a:t>
            </a:r>
            <a:endParaRPr lang="ru-RU" sz="2000" dirty="0"/>
          </a:p>
          <a:p>
            <a:r>
              <a:rPr lang="en-US" sz="2000" dirty="0"/>
              <a:t>12. Bus, consist, cross, east, Easter, dust, so, dress, first, geese, nest, lesson, casual.</a:t>
            </a:r>
            <a:endParaRPr lang="ru-RU" sz="2000" dirty="0"/>
          </a:p>
          <a:p>
            <a:r>
              <a:rPr lang="en-US" sz="2000" dirty="0"/>
              <a:t>13. Garden, car, hard, dark, jar, large, mark, farmer, farm, scarf, warm, park.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055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Прочитай слова и скажи, какие два являют­ся лишними по звучанию</a:t>
            </a:r>
            <a:r>
              <a:rPr lang="ru-RU" i="1" dirty="0" smtClean="0"/>
              <a:t>.</a:t>
            </a:r>
            <a:r>
              <a:rPr lang="en-US" i="1" dirty="0" smtClean="0"/>
              <a:t> </a:t>
            </a:r>
          </a:p>
          <a:p>
            <a:endParaRPr lang="en-US" i="1" dirty="0"/>
          </a:p>
          <a:p>
            <a:r>
              <a:rPr lang="en-US" sz="2400" dirty="0"/>
              <a:t>1. Close, clothes, cloud, coat, clear, center, cake, camp, clean, clap, cook, </a:t>
            </a:r>
            <a:r>
              <a:rPr lang="en-US" sz="2400" dirty="0" err="1"/>
              <a:t>colour</a:t>
            </a:r>
            <a:r>
              <a:rPr lang="en-US" sz="2400" dirty="0"/>
              <a:t>, corn, cock, come, coffee, computer, city.</a:t>
            </a:r>
            <a:endParaRPr lang="ru-RU" sz="2400" dirty="0"/>
          </a:p>
          <a:p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. Actor, man, pan, bank, back, cat, camp, candle, clap, dance, fat, gap, map, hand, glass, happy.</a:t>
            </a:r>
            <a:endParaRPr lang="ru-RU" sz="2400" dirty="0"/>
          </a:p>
          <a:p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. Hobby, pocket, lost, long, most, nod, spot, shop, top, sorry, on, pop, pot, not, often, hop, frog, noon, forest, box, body.</a:t>
            </a:r>
            <a:endParaRPr lang="ru-RU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4. Bride</a:t>
            </a:r>
            <a:r>
              <a:rPr lang="en-US" sz="2400" dirty="0"/>
              <a:t>, bike, behind, dive, believe, drive, fine, nice, finally, inside, invite, high, iron, light, fight, lift, rise.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610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8847"/>
            <a:ext cx="885698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Поздравляю, Вы научились читать!  </a:t>
            </a:r>
          </a:p>
          <a:p>
            <a:r>
              <a:rPr lang="ru-RU" sz="2400" dirty="0"/>
              <a:t>Но это только </a:t>
            </a:r>
            <a:r>
              <a:rPr lang="ru-RU" sz="2400" b="1" dirty="0"/>
              <a:t>первый шаг</a:t>
            </a:r>
            <a:r>
              <a:rPr lang="ru-RU" sz="2400" dirty="0"/>
              <a:t>, правильно </a:t>
            </a:r>
            <a:r>
              <a:rPr lang="ru-RU" sz="2400" b="1" i="1" dirty="0"/>
              <a:t>озвучить (прочитать) </a:t>
            </a:r>
            <a:r>
              <a:rPr lang="ru-RU" sz="2400" dirty="0"/>
              <a:t> </a:t>
            </a:r>
            <a:r>
              <a:rPr lang="ru-RU" sz="2400" b="1" dirty="0"/>
              <a:t>любое слово.</a:t>
            </a:r>
            <a:endParaRPr lang="ru-RU" sz="2400" dirty="0"/>
          </a:p>
          <a:p>
            <a:r>
              <a:rPr lang="ru-RU" sz="2400" b="1" dirty="0"/>
              <a:t>второй шаг</a:t>
            </a:r>
            <a:r>
              <a:rPr lang="ru-RU" sz="2400" dirty="0"/>
              <a:t> </a:t>
            </a:r>
            <a:r>
              <a:rPr lang="ru-RU" sz="2400" b="1" i="1" dirty="0"/>
              <a:t>и самый главный</a:t>
            </a:r>
            <a:r>
              <a:rPr lang="ru-RU" sz="2400" dirty="0"/>
              <a:t> </a:t>
            </a:r>
            <a:r>
              <a:rPr lang="ru-RU" sz="2400" b="1" dirty="0"/>
              <a:t>это понять, то, что написано. </a:t>
            </a:r>
            <a:r>
              <a:rPr lang="ru-RU" sz="2400" dirty="0"/>
              <a:t>В этом случае Ваш  англо-русский словарь и его Величество Алфавит всегда помогут Вам быстро найти значение того или иного слова.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Прочитайте два следующих предложения </a:t>
            </a:r>
            <a:r>
              <a:rPr lang="ru-RU" sz="2400" dirty="0" smtClean="0"/>
              <a:t>по</a:t>
            </a:r>
            <a:r>
              <a:rPr lang="en-US" sz="2400" dirty="0" smtClean="0"/>
              <a:t>-</a:t>
            </a:r>
            <a:r>
              <a:rPr lang="ru-RU" sz="2400" dirty="0" err="1" smtClean="0"/>
              <a:t>русски</a:t>
            </a:r>
            <a:r>
              <a:rPr lang="ru-RU" sz="2400" dirty="0"/>
              <a:t>:</a:t>
            </a:r>
          </a:p>
          <a:p>
            <a:r>
              <a:rPr lang="ru-RU" sz="2400" dirty="0"/>
              <a:t> </a:t>
            </a: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ru-RU" sz="2400" dirty="0" err="1"/>
              <a:t>Хыр</a:t>
            </a:r>
            <a:r>
              <a:rPr lang="ru-RU" sz="2400" dirty="0"/>
              <a:t> </a:t>
            </a:r>
            <a:r>
              <a:rPr lang="ru-RU" sz="2400" dirty="0" err="1"/>
              <a:t>кен</a:t>
            </a:r>
            <a:r>
              <a:rPr lang="ru-RU" sz="2400" dirty="0"/>
              <a:t> </a:t>
            </a:r>
            <a:r>
              <a:rPr lang="ru-RU" sz="2400" dirty="0" err="1"/>
              <a:t>дрямс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ru-RU" sz="2400" dirty="0"/>
              <a:t>2. Я умный (</a:t>
            </a:r>
            <a:r>
              <a:rPr lang="ru-RU" sz="2400" dirty="0" err="1"/>
              <a:t>ая</a:t>
            </a:r>
            <a:r>
              <a:rPr lang="ru-RU" sz="2400" dirty="0"/>
              <a:t>) студент(ка).</a:t>
            </a:r>
          </a:p>
          <a:p>
            <a:r>
              <a:rPr lang="ru-RU" sz="2400" b="1" dirty="0"/>
              <a:t>Первое предложение</a:t>
            </a:r>
            <a:r>
              <a:rPr lang="ru-RU" sz="2400" dirty="0"/>
              <a:t> вы прочитали </a:t>
            </a:r>
            <a:r>
              <a:rPr lang="ru-RU" sz="2400" b="1" dirty="0"/>
              <a:t>правильно</a:t>
            </a:r>
            <a:r>
              <a:rPr lang="ru-RU" sz="2400" dirty="0"/>
              <a:t>, но ничего </a:t>
            </a:r>
            <a:r>
              <a:rPr lang="ru-RU" sz="2400" b="1" dirty="0"/>
              <a:t>не поняли</a:t>
            </a:r>
            <a:r>
              <a:rPr lang="ru-RU" sz="2400" dirty="0"/>
              <a:t>. </a:t>
            </a:r>
            <a:r>
              <a:rPr lang="ru-RU" sz="2400" b="1" dirty="0"/>
              <a:t>Второе предложение и понятно, и приятно.</a:t>
            </a:r>
            <a:endParaRPr lang="ru-RU" sz="2400" dirty="0"/>
          </a:p>
          <a:p>
            <a:r>
              <a:rPr lang="ru-RU" sz="2400" dirty="0"/>
              <a:t>Признайтесь, Вы научились читать по-английски «</a:t>
            </a:r>
            <a:r>
              <a:rPr lang="ru-RU" sz="2400" dirty="0" err="1"/>
              <a:t>хыр</a:t>
            </a:r>
            <a:r>
              <a:rPr lang="ru-RU" sz="2400" dirty="0"/>
              <a:t> </a:t>
            </a:r>
            <a:r>
              <a:rPr lang="ru-RU" sz="2400" dirty="0" err="1"/>
              <a:t>кен</a:t>
            </a:r>
            <a:r>
              <a:rPr lang="ru-RU" sz="2400" dirty="0"/>
              <a:t> </a:t>
            </a:r>
            <a:r>
              <a:rPr lang="ru-RU" sz="2400" dirty="0" err="1"/>
              <a:t>дрямс</a:t>
            </a:r>
            <a:r>
              <a:rPr lang="ru-RU" sz="2400" dirty="0"/>
              <a:t>», осталось стать «умными студентами».  Вперед</a:t>
            </a:r>
            <a:r>
              <a:rPr lang="en-US" sz="2400" dirty="0"/>
              <a:t>, </a:t>
            </a:r>
            <a:r>
              <a:rPr lang="ru-RU" sz="2400" dirty="0"/>
              <a:t>читайте любую литературу</a:t>
            </a:r>
            <a:r>
              <a:rPr lang="en-US" sz="2400" dirty="0"/>
              <a:t>! </a:t>
            </a:r>
            <a:r>
              <a:rPr lang="ru-RU" sz="2400" dirty="0"/>
              <a:t>Словарь Вам в помощь</a:t>
            </a:r>
            <a:r>
              <a:rPr lang="en-US" sz="2400" dirty="0"/>
              <a:t>!</a:t>
            </a:r>
            <a:endParaRPr lang="ru-RU" sz="2400" dirty="0"/>
          </a:p>
          <a:p>
            <a:r>
              <a:rPr lang="ru-RU" sz="2400" dirty="0"/>
              <a:t> </a:t>
            </a:r>
            <a:r>
              <a:rPr lang="ru-RU" sz="2400" dirty="0" smtClean="0"/>
              <a:t>                </a:t>
            </a:r>
            <a:endParaRPr lang="en-US" sz="2400" dirty="0" smtClean="0"/>
          </a:p>
          <a:p>
            <a:r>
              <a:rPr lang="ru-RU" sz="2400" dirty="0" smtClean="0"/>
              <a:t>Удачи </a:t>
            </a:r>
            <a:r>
              <a:rPr lang="ru-RU" sz="2400" dirty="0"/>
              <a:t>Вам в пополнении Ваших знаний!  </a:t>
            </a:r>
            <a:r>
              <a:rPr lang="en-US" sz="3200" dirty="0">
                <a:solidFill>
                  <a:srgbClr val="FF9900"/>
                </a:solidFill>
              </a:rPr>
              <a:t>Good Luck</a:t>
            </a:r>
            <a:r>
              <a:rPr lang="ru-RU" sz="3200" dirty="0">
                <a:solidFill>
                  <a:srgbClr val="FF99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5885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Помните, в школе Вас заставляли выучить Алфавит. Вы с восторгом «тарабанили» или припевали его наизусть, а читать правильно вы так и не научились. Возникает вопрос:     </a:t>
            </a:r>
            <a:r>
              <a:rPr lang="ru-RU" sz="2400" b="1" i="1" dirty="0"/>
              <a:t>Для чего нужно знать АЛФАВИТ и какая практическая польза от него?</a:t>
            </a:r>
            <a:endParaRPr lang="ru-RU" sz="2400" dirty="0"/>
          </a:p>
          <a:p>
            <a:r>
              <a:rPr lang="ru-RU" sz="2400" dirty="0"/>
              <a:t>1).</a:t>
            </a:r>
            <a:r>
              <a:rPr lang="ru-RU" sz="2400" b="1" dirty="0"/>
              <a:t>	Чтобы уметь работать со словарем</a:t>
            </a:r>
            <a:r>
              <a:rPr lang="ru-RU" sz="2400" dirty="0"/>
              <a:t>. Все слова находятся в алфавитном порядке. И чтобы быстро найти нужное слово и самостоятельно пополнить свои знания нужно знать алфавит.</a:t>
            </a:r>
          </a:p>
          <a:p>
            <a:r>
              <a:rPr lang="ru-RU" sz="2400" b="1" i="1" dirty="0"/>
              <a:t>А зачем знать  названия букв вразброс?</a:t>
            </a:r>
            <a:endParaRPr lang="ru-RU" sz="2400" dirty="0"/>
          </a:p>
          <a:p>
            <a:r>
              <a:rPr lang="ru-RU" sz="2400" dirty="0"/>
              <a:t>2</a:t>
            </a:r>
            <a:r>
              <a:rPr lang="ru-RU" sz="2400" b="1" dirty="0"/>
              <a:t>. Чтобы правильно писать! </a:t>
            </a:r>
            <a:endParaRPr lang="ru-RU" sz="2400" dirty="0"/>
          </a:p>
          <a:p>
            <a:r>
              <a:rPr lang="ru-RU" sz="2400" dirty="0"/>
              <a:t>Вот почему англичане просят назвать Ваше имя, фамилию или незнакомое им слово по буквам: “</a:t>
            </a:r>
            <a:r>
              <a:rPr lang="en-US" sz="2400" dirty="0"/>
              <a:t>SPELL IT</a:t>
            </a:r>
            <a:r>
              <a:rPr lang="ru-RU" sz="2400" dirty="0"/>
              <a:t>!” отсюда и название правописания  ‘</a:t>
            </a:r>
            <a:r>
              <a:rPr lang="en-US" sz="2400" dirty="0"/>
              <a:t>SPELLING</a:t>
            </a:r>
            <a:r>
              <a:rPr lang="ru-RU" sz="2400" dirty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217570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59066"/>
            <a:ext cx="66967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/>
              <a:t>Например, в аэропорту, на таможне: - </a:t>
            </a:r>
            <a:r>
              <a:rPr lang="en-US" sz="2800" dirty="0"/>
              <a:t>Spell your name</a:t>
            </a:r>
            <a:r>
              <a:rPr lang="ru-RU" sz="2800" dirty="0"/>
              <a:t>, </a:t>
            </a:r>
            <a:r>
              <a:rPr lang="en-US" sz="2800" dirty="0"/>
              <a:t>please</a:t>
            </a:r>
            <a:r>
              <a:rPr lang="ru-RU" sz="2800" dirty="0"/>
              <a:t>. </a:t>
            </a:r>
          </a:p>
          <a:p>
            <a:r>
              <a:rPr lang="ru-RU" sz="2800" dirty="0"/>
              <a:t>                                                                       - </a:t>
            </a:r>
            <a:r>
              <a:rPr lang="en-US" sz="2800" dirty="0"/>
              <a:t>S</a:t>
            </a:r>
            <a:r>
              <a:rPr lang="ru-RU" sz="2800" dirty="0"/>
              <a:t>-</a:t>
            </a:r>
            <a:r>
              <a:rPr lang="en-US" sz="2800" dirty="0"/>
              <a:t>A</a:t>
            </a:r>
            <a:r>
              <a:rPr lang="ru-RU" sz="2800" dirty="0"/>
              <a:t>-</a:t>
            </a:r>
            <a:r>
              <a:rPr lang="en-US" sz="2800" dirty="0"/>
              <a:t>R</a:t>
            </a:r>
            <a:r>
              <a:rPr lang="ru-RU" sz="2800" dirty="0"/>
              <a:t>-</a:t>
            </a:r>
            <a:r>
              <a:rPr lang="en-US" sz="2800" dirty="0"/>
              <a:t>G</a:t>
            </a:r>
            <a:r>
              <a:rPr lang="ru-RU" sz="2800" dirty="0"/>
              <a:t>-</a:t>
            </a:r>
            <a:r>
              <a:rPr lang="en-US" sz="2800" dirty="0"/>
              <a:t>Y</a:t>
            </a:r>
            <a:r>
              <a:rPr lang="ru-RU" sz="2800" dirty="0"/>
              <a:t>-</a:t>
            </a:r>
            <a:r>
              <a:rPr lang="en-US" sz="2800" dirty="0"/>
              <a:t>L</a:t>
            </a:r>
            <a:r>
              <a:rPr lang="ru-RU" sz="2800" dirty="0"/>
              <a:t>-</a:t>
            </a:r>
            <a:r>
              <a:rPr lang="en-US" sz="2800" dirty="0"/>
              <a:t>A</a:t>
            </a:r>
            <a:r>
              <a:rPr lang="ru-RU" sz="2800" dirty="0"/>
              <a:t>-</a:t>
            </a:r>
            <a:r>
              <a:rPr lang="en-US" sz="2800" dirty="0"/>
              <a:t>N</a:t>
            </a:r>
            <a:r>
              <a:rPr lang="ru-RU" sz="2800" dirty="0"/>
              <a:t>-</a:t>
            </a:r>
            <a:r>
              <a:rPr lang="en-US" sz="2800" dirty="0"/>
              <a:t>A  </a:t>
            </a:r>
            <a:endParaRPr lang="ru-RU" sz="2800" dirty="0"/>
          </a:p>
          <a:p>
            <a:r>
              <a:rPr lang="ru-RU" sz="2800" dirty="0"/>
              <a:t>старательно  выговариваете Вы  каждую букву, а они буква за буквой правильно записывают Ваше имя. </a:t>
            </a:r>
          </a:p>
        </p:txBody>
      </p:sp>
    </p:spTree>
    <p:extLst>
      <p:ext uri="{BB962C8B-B14F-4D97-AF65-F5344CB8AC3E}">
        <p14:creationId xmlns:p14="http://schemas.microsoft.com/office/powerpoint/2010/main" val="14101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Немного отступим от темы. В Америке, например, есть такой конкурс, который называется «</a:t>
            </a:r>
            <a:r>
              <a:rPr lang="en-US" sz="2800" dirty="0"/>
              <a:t>Spelling Contest</a:t>
            </a:r>
            <a:r>
              <a:rPr lang="ru-RU" sz="2800" dirty="0"/>
              <a:t>», «Конкурс по правильному написанию слов» - то есть, как если бы у нас, это был бы «Конкурс орфографии».</a:t>
            </a:r>
          </a:p>
        </p:txBody>
      </p:sp>
    </p:spTree>
    <p:extLst>
      <p:ext uri="{BB962C8B-B14F-4D97-AF65-F5344CB8AC3E}">
        <p14:creationId xmlns:p14="http://schemas.microsoft.com/office/powerpoint/2010/main" val="70569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/>
              <a:t>Если в Алфавите буквы </a:t>
            </a:r>
            <a:r>
              <a:rPr lang="ru-RU" sz="2800" b="1" dirty="0"/>
              <a:t>называются</a:t>
            </a:r>
            <a:r>
              <a:rPr lang="ru-RU" sz="2800" dirty="0"/>
              <a:t>, то в словах они </a:t>
            </a:r>
            <a:r>
              <a:rPr lang="ru-RU" sz="2800" b="1" dirty="0"/>
              <a:t>звучат.</a:t>
            </a:r>
            <a:r>
              <a:rPr lang="ru-RU" sz="2800" dirty="0"/>
              <a:t> Совсем как у людей!</a:t>
            </a:r>
          </a:p>
          <a:p>
            <a:r>
              <a:rPr lang="ru-RU" sz="2800" dirty="0"/>
              <a:t>Вы рождаетесь и Вас записывают в Вашем свидетельстве о рождении Вашим полным именем  </a:t>
            </a:r>
            <a:r>
              <a:rPr lang="ru-RU" sz="2800" dirty="0" err="1"/>
              <a:t>Саргылана</a:t>
            </a:r>
            <a:r>
              <a:rPr lang="ru-RU" sz="2800" dirty="0"/>
              <a:t> Васильевна Иванова, но в жизни Вы звучите по-разному: для близких </a:t>
            </a:r>
            <a:r>
              <a:rPr lang="ru-RU" sz="2800" dirty="0" err="1"/>
              <a:t>Ланочка</a:t>
            </a:r>
            <a:r>
              <a:rPr lang="ru-RU" sz="2800" dirty="0"/>
              <a:t>, </a:t>
            </a:r>
            <a:r>
              <a:rPr lang="ru-RU" sz="2800" dirty="0" err="1"/>
              <a:t>Саргы</a:t>
            </a:r>
            <a:r>
              <a:rPr lang="ru-RU" sz="2800" dirty="0"/>
              <a:t>; для коллег и студентов </a:t>
            </a:r>
            <a:r>
              <a:rPr lang="ru-RU" sz="2800" dirty="0" err="1"/>
              <a:t>Саргылана</a:t>
            </a:r>
            <a:r>
              <a:rPr lang="ru-RU" sz="2800" dirty="0"/>
              <a:t> Васильевна; для официальных органов по полной программе; </a:t>
            </a:r>
            <a:r>
              <a:rPr lang="ru-RU" sz="2800" dirty="0" err="1"/>
              <a:t>Саргылана</a:t>
            </a:r>
            <a:r>
              <a:rPr lang="ru-RU" sz="2800" dirty="0"/>
              <a:t> Васильевна Иванова, для любимого … . Точно также как и буквы в Алфавите называются своим полный именем, а в словах звучат по другому  или называются другими «именами» .           </a:t>
            </a:r>
          </a:p>
        </p:txBody>
      </p:sp>
    </p:spTree>
    <p:extLst>
      <p:ext uri="{BB962C8B-B14F-4D97-AF65-F5344CB8AC3E}">
        <p14:creationId xmlns:p14="http://schemas.microsoft.com/office/powerpoint/2010/main" val="174325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7272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dirty="0"/>
              <a:t>Таким образом, нам </a:t>
            </a:r>
            <a:r>
              <a:rPr lang="ru-RU" sz="3200" b="1" dirty="0"/>
              <a:t>очень важно установить </a:t>
            </a:r>
            <a:r>
              <a:rPr lang="ru-RU" sz="3200" b="1" dirty="0" err="1"/>
              <a:t>звуко</a:t>
            </a:r>
            <a:r>
              <a:rPr lang="ru-RU" sz="3200" b="1" dirty="0"/>
              <a:t>-буквенные связи.</a:t>
            </a:r>
            <a:endParaRPr lang="ru-RU" sz="3200" dirty="0"/>
          </a:p>
          <a:p>
            <a:r>
              <a:rPr lang="ru-RU" sz="3200" dirty="0"/>
              <a:t>Теперь немного терпения и воображения. Поехали в страну, которая называется «Королевство английского алфавита»!!!</a:t>
            </a:r>
          </a:p>
          <a:p>
            <a:r>
              <a:rPr lang="ru-RU" sz="3200" dirty="0"/>
              <a:t> </a:t>
            </a:r>
          </a:p>
          <a:p>
            <a:r>
              <a:rPr lang="ru-RU" sz="3200" b="1" dirty="0"/>
              <a:t>          В этой главе вы научитесь читать по основным правилам этой «страны».</a:t>
            </a:r>
            <a:endParaRPr lang="ru-RU" sz="3200" dirty="0"/>
          </a:p>
          <a:p>
            <a:r>
              <a:rPr lang="ru-RU" sz="3200" b="1" dirty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47934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997" y="54868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Итак, в Королевстве английского Алфавита жили, были 20 «принцев» – (согласных) и всего 6 «принцесс» (гласных). Дело в том, что они очень любили играть в слова, а слова  любили превращать в предложения, и рассказывать обо всем и всех что происходило в Королевстве. Королевство – потому, что я называю это Королевством, так изучаем на самом деле мы в школах «</a:t>
            </a:r>
            <a:r>
              <a:rPr lang="en-US" sz="2800" dirty="0"/>
              <a:t>Royal English</a:t>
            </a:r>
            <a:r>
              <a:rPr lang="ru-RU" sz="2800" dirty="0"/>
              <a:t>» - «Королевский Английский», так называют британцы свой язык. Они же живут в Соединенном Королевстве </a:t>
            </a:r>
            <a:r>
              <a:rPr lang="ru-RU" sz="2800" dirty="0" smtClean="0"/>
              <a:t>Великобритании </a:t>
            </a:r>
            <a:r>
              <a:rPr lang="ru-RU" sz="2800" dirty="0"/>
              <a:t>и Северной Ирландии. Вот поэтому у нас буквы тоже королевские. </a:t>
            </a:r>
          </a:p>
        </p:txBody>
      </p:sp>
    </p:spTree>
    <p:extLst>
      <p:ext uri="{BB962C8B-B14F-4D97-AF65-F5344CB8AC3E}">
        <p14:creationId xmlns:p14="http://schemas.microsoft.com/office/powerpoint/2010/main" val="4014027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600</TotalTime>
  <Words>2971</Words>
  <Application>Microsoft Office PowerPoint</Application>
  <PresentationFormat>Экран (4:3)</PresentationFormat>
  <Paragraphs>291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Апекс</vt:lpstr>
      <vt:lpstr>Добро пожаловать на мастер класс по уроку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на мастер класс по уроку</dc:title>
  <dc:creator>user1</dc:creator>
  <cp:lastModifiedBy>английский</cp:lastModifiedBy>
  <cp:revision>17</cp:revision>
  <dcterms:created xsi:type="dcterms:W3CDTF">2018-02-13T08:47:29Z</dcterms:created>
  <dcterms:modified xsi:type="dcterms:W3CDTF">2018-02-19T06:09:40Z</dcterms:modified>
</cp:coreProperties>
</file>