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5" r:id="rId3"/>
    <p:sldId id="262" r:id="rId4"/>
    <p:sldId id="259" r:id="rId5"/>
    <p:sldId id="260" r:id="rId6"/>
    <p:sldId id="261" r:id="rId7"/>
    <p:sldId id="264" r:id="rId8"/>
    <p:sldId id="269" r:id="rId9"/>
    <p:sldId id="271" r:id="rId10"/>
    <p:sldId id="272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2410"/>
    <a:srgbClr val="0025D8"/>
    <a:srgbClr val="FF9900"/>
    <a:srgbClr val="EE3794"/>
    <a:srgbClr val="304761"/>
    <a:srgbClr val="3C7F88"/>
    <a:srgbClr val="47B6EE"/>
    <a:srgbClr val="3EA8D0"/>
    <a:srgbClr val="FCA7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580" autoAdjust="0"/>
  </p:normalViewPr>
  <p:slideViewPr>
    <p:cSldViewPr snapToGrid="0">
      <p:cViewPr varScale="1">
        <p:scale>
          <a:sx n="69" d="100"/>
          <a:sy n="69" d="100"/>
        </p:scale>
        <p:origin x="144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2" d="100"/>
        <a:sy n="11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C6E7-AF87-4D13-845C-431D028D31BB}" type="datetimeFigureOut">
              <a:rPr lang="en-US"/>
              <a:pPr>
                <a:defRPr/>
              </a:pPr>
              <a:t>3/25/2022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577BC-9358-42BA-B157-0061324F55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5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0272D-8180-4F8C-841A-85E87B339FAC}" type="datetimeFigureOut">
              <a:rPr lang="en-US"/>
              <a:pPr>
                <a:defRPr/>
              </a:pPr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01B55-F82C-48CD-956B-C73F7CFC8D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11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B9D13-2798-4AF2-B190-640B84E8A620}" type="datetimeFigureOut">
              <a:rPr lang="en-US"/>
              <a:pPr>
                <a:defRPr/>
              </a:pPr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4CAC3-41B8-490A-BFB7-273002531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637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E6A14-072F-442B-8948-56F8FA5E4167}" type="datetimeFigureOut">
              <a:rPr lang="en-US"/>
              <a:pPr>
                <a:defRPr/>
              </a:pPr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EBC96-EDB5-4299-8940-B94D254DCD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288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2FF33-C8A7-4E38-8B17-F3F8808B4EC9}" type="datetimeFigureOut">
              <a:rPr lang="en-US"/>
              <a:pPr>
                <a:defRPr/>
              </a:pPr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0BA5C-90B9-4306-9E6F-34BFDDF58B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396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5820A-52CE-48A1-AFD2-3B9D0E636877}" type="datetimeFigureOut">
              <a:rPr lang="en-US"/>
              <a:pPr>
                <a:defRPr/>
              </a:pPr>
              <a:t>3/25/2022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4BEE6-AED1-484C-8D9D-CA0BCB630E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92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2D2B1-98CE-45F3-953D-1B6EBBF1EE9F}" type="datetimeFigureOut">
              <a:rPr lang="en-US"/>
              <a:pPr>
                <a:defRPr/>
              </a:pPr>
              <a:t>3/25/2022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BBF87-7DF4-4545-A6AF-80E3E33222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23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827DD-5C66-47A1-88ED-B75AB1018C47}" type="datetimeFigureOut">
              <a:rPr lang="en-US"/>
              <a:pPr>
                <a:defRPr/>
              </a:pPr>
              <a:t>3/25/2022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54CDD-1157-437C-AF38-51B29B5BC2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649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F4569-E3B5-44F8-AA34-0E00ED04AE68}" type="datetimeFigureOut">
              <a:rPr lang="en-US"/>
              <a:pPr>
                <a:defRPr/>
              </a:pPr>
              <a:t>3/25/2022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C2CAB-EE0A-4BF4-85C2-D30D1FB263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41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9FE2E-46C5-4E1C-AB08-3E72D7A049AB}" type="datetimeFigureOut">
              <a:rPr lang="en-US"/>
              <a:pPr>
                <a:defRPr/>
              </a:pPr>
              <a:t>3/25/2022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53DA4-DC13-4E36-AFD4-F2A5EE0973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6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41BD0-3053-4137-9890-C5DC6F537D62}" type="datetimeFigureOut">
              <a:rPr lang="en-US"/>
              <a:pPr>
                <a:defRPr/>
              </a:pPr>
              <a:t>3/25/2022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AA4F1-F771-4A4F-A661-E4D82867FB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926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3439CFA-296B-4DC9-ACD1-D294F0730D39}" type="datetimeFigureOut">
              <a:rPr lang="en-US"/>
              <a:pPr>
                <a:defRPr/>
              </a:pPr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4C7824-9334-4DD1-A113-BD27F746A9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hyperlink" Target="https://it-sch164.blogspot.com/2020/02/blog-post_82.html" TargetMode="External"/><Relationship Id="rId3" Type="http://schemas.openxmlformats.org/officeDocument/2006/relationships/hyperlink" Target="https://it-sch164.blogspot.com/2020/02/blog-post_14.html" TargetMode="External"/><Relationship Id="rId7" Type="http://schemas.openxmlformats.org/officeDocument/2006/relationships/slide" Target="slide8.xml"/><Relationship Id="rId12" Type="http://schemas.openxmlformats.org/officeDocument/2006/relationships/slide" Target="slide5.xml"/><Relationship Id="rId17" Type="http://schemas.openxmlformats.org/officeDocument/2006/relationships/image" Target="../media/image7.png"/><Relationship Id="rId2" Type="http://schemas.openxmlformats.org/officeDocument/2006/relationships/image" Target="../media/image4.jpeg"/><Relationship Id="rId16" Type="http://schemas.openxmlformats.org/officeDocument/2006/relationships/hyperlink" Target="http://sch164.minsk.edu.by/ru/main.aspx?guid=2359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slide" Target="slide4.xml"/><Relationship Id="rId5" Type="http://schemas.openxmlformats.org/officeDocument/2006/relationships/slide" Target="slide7.xml"/><Relationship Id="rId15" Type="http://schemas.openxmlformats.org/officeDocument/2006/relationships/hyperlink" Target="http://sch164.mya5.ru/privetstvie/glavnaya/normativnye-dokumenty/" TargetMode="External"/><Relationship Id="rId10" Type="http://schemas.openxmlformats.org/officeDocument/2006/relationships/image" Target="../media/image6.gif"/><Relationship Id="rId4" Type="http://schemas.openxmlformats.org/officeDocument/2006/relationships/slide" Target="slide2.xml"/><Relationship Id="rId9" Type="http://schemas.openxmlformats.org/officeDocument/2006/relationships/slide" Target="slide3.xml"/><Relationship Id="rId14" Type="http://schemas.openxmlformats.org/officeDocument/2006/relationships/hyperlink" Target="https://it-sch164.blogspot.com/2020/02/blog-post_51.html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50.jpg"/><Relationship Id="rId7" Type="http://schemas.openxmlformats.org/officeDocument/2006/relationships/slide" Target="slide1.xm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slide" Target="slide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s://school164-blog.blogspot.com/" TargetMode="External"/><Relationship Id="rId7" Type="http://schemas.openxmlformats.org/officeDocument/2006/relationships/hyperlink" Target="https://pschool-sch164.blogspot.com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slide" Target="slide1.xml"/><Relationship Id="rId5" Type="http://schemas.openxmlformats.org/officeDocument/2006/relationships/hyperlink" Target="https://foreign-sch164.blogspot.com/p/blog-page_23.html" TargetMode="External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hyperlink" Target="https://universal-sch164.blogspot.com/p/blog-page_12.html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hyperlink" Target="https://defektolog-sushchenko.blogspot.com/" TargetMode="External"/><Relationship Id="rId2" Type="http://schemas.openxmlformats.org/officeDocument/2006/relationships/hyperlink" Target="https://it-sch164.blogspot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11" Type="http://schemas.openxmlformats.org/officeDocument/2006/relationships/slide" Target="slide1.xml"/><Relationship Id="rId5" Type="http://schemas.openxmlformats.org/officeDocument/2006/relationships/image" Target="../media/image20.png"/><Relationship Id="rId10" Type="http://schemas.openxmlformats.org/officeDocument/2006/relationships/image" Target="../media/image23.png"/><Relationship Id="rId4" Type="http://schemas.openxmlformats.org/officeDocument/2006/relationships/hyperlink" Target="https://kytirkina.blogspot.com/" TargetMode="External"/><Relationship Id="rId9" Type="http://schemas.openxmlformats.org/officeDocument/2006/relationships/hyperlink" Target="https://uchiteldefektolog.blogspot.com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G"/><Relationship Id="rId10" Type="http://schemas.openxmlformats.org/officeDocument/2006/relationships/slide" Target="slide1.xml"/><Relationship Id="rId4" Type="http://schemas.openxmlformats.org/officeDocument/2006/relationships/image" Target="../media/image26.JPG"/><Relationship Id="rId9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37.jpeg"/><Relationship Id="rId7" Type="http://schemas.openxmlformats.org/officeDocument/2006/relationships/image" Target="../media/image40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10" Type="http://schemas.openxmlformats.org/officeDocument/2006/relationships/slide" Target="slide10.xml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3075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973888"/>
          </a:xfrm>
        </p:spPr>
      </p:pic>
      <p:sp>
        <p:nvSpPr>
          <p:cNvPr id="5" name="Прямоугольник 4"/>
          <p:cNvSpPr/>
          <p:nvPr/>
        </p:nvSpPr>
        <p:spPr>
          <a:xfrm>
            <a:off x="4479925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5400" b="1" dirty="0">
              <a:ln/>
              <a:solidFill>
                <a:schemeClr val="accent4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9378" y="237813"/>
            <a:ext cx="8069966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/>
                <a:solidFill>
                  <a:srgbClr val="FF9900"/>
                </a:solidFill>
              </a:rPr>
              <a:t>ИНТЕРАКТИВНЫЙ ПЛАКАТ</a:t>
            </a:r>
          </a:p>
        </p:txBody>
      </p:sp>
      <p:sp>
        <p:nvSpPr>
          <p:cNvPr id="8" name="Прямоугольник 7">
            <a:hlinkClick r:id="rId3"/>
          </p:cNvPr>
          <p:cNvSpPr/>
          <p:nvPr/>
        </p:nvSpPr>
        <p:spPr>
          <a:xfrm>
            <a:off x="6970713" y="2786063"/>
            <a:ext cx="887412" cy="436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381375" y="1887538"/>
            <a:ext cx="2584450" cy="1335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>
            <a:hlinkClick r:id="rId4" action="ppaction://hlinksldjump"/>
          </p:cNvPr>
          <p:cNvSpPr/>
          <p:nvPr/>
        </p:nvSpPr>
        <p:spPr>
          <a:xfrm>
            <a:off x="3381375" y="2003425"/>
            <a:ext cx="2773363" cy="1425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1" name="Рисунок 1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230" y="4673600"/>
            <a:ext cx="2395814" cy="187234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99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>
            <a:hlinkClick r:id="rId7" action="ppaction://hlinksldjump"/>
          </p:cNvPr>
          <p:cNvSpPr/>
          <p:nvPr/>
        </p:nvSpPr>
        <p:spPr>
          <a:xfrm>
            <a:off x="1611313" y="3890963"/>
            <a:ext cx="812800" cy="187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>
            <a:hlinkClick r:id="rId8" action="ppaction://hlinksldjump"/>
          </p:cNvPr>
          <p:cNvSpPr/>
          <p:nvPr/>
        </p:nvSpPr>
        <p:spPr>
          <a:xfrm>
            <a:off x="2757488" y="3671888"/>
            <a:ext cx="34925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084" name="Рисунок 1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0" y="6161088"/>
            <a:ext cx="11080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>
            <a:hlinkClick r:id="rId11" action="ppaction://hlinksldjump"/>
          </p:cNvPr>
          <p:cNvSpPr/>
          <p:nvPr/>
        </p:nvSpPr>
        <p:spPr>
          <a:xfrm>
            <a:off x="3222625" y="3671888"/>
            <a:ext cx="550863" cy="406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Скругленный прямоугольник 15">
            <a:hlinkClick r:id="rId12" action="ppaction://hlinksldjump"/>
          </p:cNvPr>
          <p:cNvSpPr/>
          <p:nvPr/>
        </p:nvSpPr>
        <p:spPr>
          <a:xfrm>
            <a:off x="4121150" y="3643313"/>
            <a:ext cx="460375" cy="406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кругленный прямоугольник 16">
            <a:hlinkClick r:id="rId13"/>
          </p:cNvPr>
          <p:cNvSpPr/>
          <p:nvPr/>
        </p:nvSpPr>
        <p:spPr>
          <a:xfrm>
            <a:off x="5094288" y="3643313"/>
            <a:ext cx="420687" cy="406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Скругленный прямоугольник 17">
            <a:hlinkClick r:id="rId14"/>
          </p:cNvPr>
          <p:cNvSpPr/>
          <p:nvPr/>
        </p:nvSpPr>
        <p:spPr>
          <a:xfrm>
            <a:off x="6029325" y="3643313"/>
            <a:ext cx="515938" cy="3079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Скругленный прямоугольник 18">
            <a:hlinkClick r:id="rId15"/>
          </p:cNvPr>
          <p:cNvSpPr/>
          <p:nvPr/>
        </p:nvSpPr>
        <p:spPr>
          <a:xfrm>
            <a:off x="1408113" y="2684463"/>
            <a:ext cx="1144587" cy="5381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090" name="Рисунок 19">
            <a:hlinkClick r:id="rId16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1" t="633"/>
          <a:stretch>
            <a:fillRect/>
          </a:stretch>
        </p:blipFill>
        <p:spPr bwMode="auto">
          <a:xfrm rot="3060000">
            <a:off x="5041792" y="4306939"/>
            <a:ext cx="345635" cy="493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7"/>
            <a:ext cx="4397038" cy="32977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347" y="-398"/>
            <a:ext cx="2408574" cy="32977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5" name="Объект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698750"/>
            <a:ext cx="5547690" cy="4159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6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175" y="0"/>
            <a:ext cx="3598862" cy="2698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17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383" y="2624154"/>
            <a:ext cx="3443287" cy="4225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Скругленный прямоугольник 8"/>
          <p:cNvSpPr/>
          <p:nvPr/>
        </p:nvSpPr>
        <p:spPr>
          <a:xfrm>
            <a:off x="7422167" y="6078806"/>
            <a:ext cx="1451429" cy="498678"/>
          </a:xfrm>
          <a:prstGeom prst="roundRect">
            <a:avLst/>
          </a:prstGeom>
          <a:solidFill>
            <a:srgbClr val="FF99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назад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2387002" y="2172266"/>
            <a:ext cx="7886700" cy="1325563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ru-RU" altLang="ru-RU" b="1" i="1" dirty="0" smtClean="0">
                <a:solidFill>
                  <a:srgbClr val="C00000"/>
                </a:solidFill>
              </a:rPr>
              <a:t>Обмен опытом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3" y="2312673"/>
            <a:ext cx="1956521" cy="2607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5725" y="255588"/>
            <a:ext cx="6411913" cy="917575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5D8"/>
                </a:solidFill>
                <a:latin typeface="+mn-lt"/>
              </a:rPr>
              <a:t>Задачи </a:t>
            </a:r>
            <a:r>
              <a:rPr lang="ru-RU" b="1" dirty="0">
                <a:solidFill>
                  <a:srgbClr val="0025D8"/>
                </a:solidFill>
                <a:latin typeface="+mn-lt"/>
              </a:rPr>
              <a:t>функционирования кабинета</a:t>
            </a:r>
            <a:endParaRPr lang="en-US" b="1" dirty="0">
              <a:solidFill>
                <a:srgbClr val="0025D8"/>
              </a:solidFill>
              <a:latin typeface="+mn-lt"/>
            </a:endParaRPr>
          </a:p>
        </p:txBody>
      </p:sp>
      <p:grpSp>
        <p:nvGrpSpPr>
          <p:cNvPr id="4099" name="Group 7"/>
          <p:cNvGrpSpPr>
            <a:grpSpLocks/>
          </p:cNvGrpSpPr>
          <p:nvPr/>
        </p:nvGrpSpPr>
        <p:grpSpPr bwMode="auto">
          <a:xfrm>
            <a:off x="1589088" y="1362075"/>
            <a:ext cx="7291387" cy="1255713"/>
            <a:chOff x="218" y="1916"/>
            <a:chExt cx="19235" cy="834"/>
          </a:xfrm>
        </p:grpSpPr>
        <p:sp>
          <p:nvSpPr>
            <p:cNvPr id="4116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7" name="Rectangle 9"/>
            <p:cNvSpPr>
              <a:spLocks noChangeArrowheads="1"/>
            </p:cNvSpPr>
            <p:nvPr/>
          </p:nvSpPr>
          <p:spPr bwMode="gray">
            <a:xfrm rot="3419336">
              <a:off x="838" y="1375"/>
              <a:ext cx="385" cy="1626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475E00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118" name="Text Box 10"/>
            <p:cNvSpPr txBox="1">
              <a:spLocks noChangeArrowheads="1"/>
            </p:cNvSpPr>
            <p:nvPr/>
          </p:nvSpPr>
          <p:spPr bwMode="gray">
            <a:xfrm>
              <a:off x="2601" y="1916"/>
              <a:ext cx="16852" cy="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2000" b="1">
                  <a:solidFill>
                    <a:srgbClr val="000000"/>
                  </a:solidFill>
                </a:rPr>
                <a:t>Создание  единого информационно-методического пространства учреждения  для педагогов и учащихся с целью продвижения  современных информационно-коммуникационных технологий</a:t>
              </a:r>
              <a:endParaRPr lang="en-US" altLang="ru-RU" sz="2000" b="1">
                <a:solidFill>
                  <a:srgbClr val="000000"/>
                </a:solidFill>
              </a:endParaRPr>
            </a:p>
          </p:txBody>
        </p:sp>
        <p:sp>
          <p:nvSpPr>
            <p:cNvPr id="4119" name="Text Box 11"/>
            <p:cNvSpPr txBox="1">
              <a:spLocks noChangeArrowheads="1"/>
            </p:cNvSpPr>
            <p:nvPr/>
          </p:nvSpPr>
          <p:spPr bwMode="gray">
            <a:xfrm>
              <a:off x="669" y="2042"/>
              <a:ext cx="73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n-US" altLang="ru-RU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4100" name="Group 12"/>
          <p:cNvGrpSpPr>
            <a:grpSpLocks/>
          </p:cNvGrpSpPr>
          <p:nvPr/>
        </p:nvGrpSpPr>
        <p:grpSpPr bwMode="auto">
          <a:xfrm>
            <a:off x="1597025" y="3054350"/>
            <a:ext cx="5329238" cy="692150"/>
            <a:chOff x="1266" y="2554"/>
            <a:chExt cx="3198" cy="436"/>
          </a:xfrm>
        </p:grpSpPr>
        <p:sp>
          <p:nvSpPr>
            <p:cNvPr id="4112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3" name="Rectangle 14"/>
            <p:cNvSpPr>
              <a:spLocks noChangeArrowheads="1"/>
            </p:cNvSpPr>
            <p:nvPr/>
          </p:nvSpPr>
          <p:spPr bwMode="gray">
            <a:xfrm rot="3419336">
              <a:off x="1232" y="2588"/>
              <a:ext cx="395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2F47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114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ru-RU" altLang="ru-RU" sz="2400">
                <a:solidFill>
                  <a:srgbClr val="000000"/>
                </a:solidFill>
              </a:endParaRPr>
            </a:p>
          </p:txBody>
        </p:sp>
        <p:sp>
          <p:nvSpPr>
            <p:cNvPr id="4115" name="Text Box 16"/>
            <p:cNvSpPr txBox="1">
              <a:spLocks noChangeArrowheads="1"/>
            </p:cNvSpPr>
            <p:nvPr/>
          </p:nvSpPr>
          <p:spPr bwMode="gray">
            <a:xfrm>
              <a:off x="1296" y="2608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n-US" altLang="ru-RU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4101" name="Group 17"/>
          <p:cNvGrpSpPr>
            <a:grpSpLocks/>
          </p:cNvGrpSpPr>
          <p:nvPr/>
        </p:nvGrpSpPr>
        <p:grpSpPr bwMode="auto">
          <a:xfrm>
            <a:off x="1646238" y="4718050"/>
            <a:ext cx="5073650" cy="596900"/>
            <a:chOff x="1268" y="3224"/>
            <a:chExt cx="3196" cy="376"/>
          </a:xfrm>
        </p:grpSpPr>
        <p:sp>
          <p:nvSpPr>
            <p:cNvPr id="4108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9" name="Rectangle 19"/>
            <p:cNvSpPr>
              <a:spLocks noChangeArrowheads="1"/>
            </p:cNvSpPr>
            <p:nvPr/>
          </p:nvSpPr>
          <p:spPr bwMode="gray">
            <a:xfrm rot="3419336">
              <a:off x="1244" y="3248"/>
              <a:ext cx="376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764718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4110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ru-RU" altLang="ru-RU" sz="2400">
                <a:solidFill>
                  <a:srgbClr val="000000"/>
                </a:solidFill>
              </a:endParaRPr>
            </a:p>
          </p:txBody>
        </p:sp>
        <p:sp>
          <p:nvSpPr>
            <p:cNvPr id="4111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n-US" altLang="ru-RU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pic>
        <p:nvPicPr>
          <p:cNvPr id="41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" y="144463"/>
            <a:ext cx="1023938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3" name="Прямоугольник 2"/>
          <p:cNvSpPr>
            <a:spLocks noChangeArrowheads="1"/>
          </p:cNvSpPr>
          <p:nvPr/>
        </p:nvSpPr>
        <p:spPr bwMode="auto">
          <a:xfrm>
            <a:off x="2471738" y="2827338"/>
            <a:ext cx="642778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000" b="1"/>
              <a:t>Оказание методической поддержки в повышении уровня педагогического мастерства в области информационно-коммуникационных технологий педагогам и учащимся учреждения</a:t>
            </a:r>
          </a:p>
        </p:txBody>
      </p:sp>
      <p:sp>
        <p:nvSpPr>
          <p:cNvPr id="4104" name="Прямоугольник 28"/>
          <p:cNvSpPr>
            <a:spLocks noChangeArrowheads="1"/>
          </p:cNvSpPr>
          <p:nvPr/>
        </p:nvSpPr>
        <p:spPr bwMode="auto">
          <a:xfrm>
            <a:off x="2492375" y="4362450"/>
            <a:ext cx="61642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000" b="1"/>
              <a:t>Координация конкурсного движения, проектно-исследовательской деятельности , связанной с применением информационно-коммуникационных технологий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97486" y="5994400"/>
            <a:ext cx="1559366" cy="47897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вернуться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Tm="8869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89058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5D8"/>
                </a:solidFill>
              </a:rPr>
              <a:t>       Технич</a:t>
            </a:r>
            <a:r>
              <a:rPr lang="ru-RU" b="1" dirty="0" smtClean="0">
                <a:solidFill>
                  <a:schemeClr val="bg1"/>
                </a:solidFill>
              </a:rPr>
              <a:t>еское оснащение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8250" y="3548063"/>
            <a:ext cx="3490913" cy="12525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ru-RU" b="1" u="sng" smtClean="0">
                <a:solidFill>
                  <a:srgbClr val="C00000"/>
                </a:solidFill>
              </a:rPr>
              <a:t>высокоскоростной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ru-RU" b="1" u="sng" smtClean="0">
                <a:solidFill>
                  <a:srgbClr val="C00000"/>
                </a:solidFill>
              </a:rPr>
              <a:t>интернет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ru-RU" smtClean="0"/>
              <a:t> </a:t>
            </a:r>
            <a:endParaRPr lang="ru-RU" altLang="ru-RU" b="1" smtClean="0">
              <a:solidFill>
                <a:srgbClr val="0025D8"/>
              </a:solidFill>
            </a:endParaRPr>
          </a:p>
        </p:txBody>
      </p:sp>
      <p:pic>
        <p:nvPicPr>
          <p:cNvPr id="512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39688"/>
            <a:ext cx="7905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E:\Айти\Новая папка\IMG_192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28" t="37434" r="22837" b="38520"/>
          <a:stretch/>
        </p:blipFill>
        <p:spPr bwMode="auto">
          <a:xfrm>
            <a:off x="2507674" y="920872"/>
            <a:ext cx="6478614" cy="26272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Айти\Новая папка\IMG_194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7" t="54241" r="18254" b="11310"/>
          <a:stretch/>
        </p:blipFill>
        <p:spPr bwMode="auto">
          <a:xfrm>
            <a:off x="5612367" y="3587270"/>
            <a:ext cx="3373921" cy="31433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:\Айти\Новая папка\IMG_192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1066"/>
          <a:stretch/>
        </p:blipFill>
        <p:spPr bwMode="auto">
          <a:xfrm>
            <a:off x="152402" y="960028"/>
            <a:ext cx="2660071" cy="36004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E:\Айти\Новая папка\IMG_194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1" t="26267" r="6870" b="12235"/>
          <a:stretch/>
        </p:blipFill>
        <p:spPr bwMode="auto">
          <a:xfrm>
            <a:off x="152402" y="4389174"/>
            <a:ext cx="5565006" cy="24032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6249" y="2915115"/>
            <a:ext cx="5743112" cy="5232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+mn-lt"/>
              </a:rPr>
              <a:t>Персональные компьютеры- 11 шт.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2065" y="3587270"/>
            <a:ext cx="21905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+mn-lt"/>
              </a:rPr>
              <a:t>Мультиборд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26420" y="616188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+mn-lt"/>
              </a:rPr>
              <a:t>Планшеты - 7 </a:t>
            </a:r>
            <a:r>
              <a:rPr lang="ru-RU" sz="2800" b="1" dirty="0" err="1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+mn-lt"/>
              </a:rPr>
              <a:t>шт</a:t>
            </a:r>
            <a:endParaRPr lang="ru-RU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18641" y="4800339"/>
            <a:ext cx="244045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+mn-lt"/>
              </a:rPr>
              <a:t>VR-</a:t>
            </a:r>
            <a:r>
              <a:rPr lang="ru-RU" sz="2800" b="1" dirty="0">
                <a:ln w="10541" cmpd="sng">
                  <a:solidFill>
                    <a:srgbClr val="5B9BD5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+mn-lt"/>
              </a:rPr>
              <a:t>очки-7шт</a:t>
            </a:r>
            <a:endParaRPr lang="ru-RU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2402" y="5947629"/>
            <a:ext cx="1559366" cy="47897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вернуться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Tm="77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98513" cy="728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" y="840259"/>
            <a:ext cx="4461648" cy="30521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5D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" y="3439095"/>
            <a:ext cx="4689388" cy="32459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5D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hlinkClick r:id="rId7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854" y="840259"/>
            <a:ext cx="4374292" cy="31622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5D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hlinkClick r:id="rId9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458" y="3439095"/>
            <a:ext cx="4516688" cy="32459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5D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384300" y="0"/>
            <a:ext cx="77597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solidFill>
                  <a:srgbClr val="0025D8"/>
                </a:solidFill>
                <a:latin typeface="Arial Narrow" panose="020B0606020202030204" pitchFamily="34" charset="0"/>
                <a:ea typeface="+mj-ea"/>
                <a:cs typeface="+mj-cs"/>
              </a:rPr>
              <a:t>Виртуальные </a:t>
            </a:r>
            <a:r>
              <a:rPr lang="en-US" sz="4000" b="1" i="1" dirty="0">
                <a:solidFill>
                  <a:srgbClr val="0025D8"/>
                </a:solidFill>
                <a:latin typeface="Arial Narrow" panose="020B0606020202030204" pitchFamily="34" charset="0"/>
                <a:ea typeface="+mj-ea"/>
                <a:cs typeface="+mj-cs"/>
              </a:rPr>
              <a:t>IT-</a:t>
            </a:r>
            <a:r>
              <a:rPr lang="ru-RU" sz="4000" b="1" i="1" dirty="0">
                <a:solidFill>
                  <a:srgbClr val="0025D8"/>
                </a:solidFill>
                <a:latin typeface="Arial Narrow" panose="020B0606020202030204" pitchFamily="34" charset="0"/>
                <a:ea typeface="+mj-ea"/>
                <a:cs typeface="+mj-cs"/>
              </a:rPr>
              <a:t>мастерские </a:t>
            </a:r>
            <a:endParaRPr lang="ru-RU" sz="4000" i="1" dirty="0">
              <a:latin typeface="Arial Narrow" panose="020B0606020202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71658" y="6165885"/>
            <a:ext cx="1559366" cy="43542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 action="ppaction://hlinksldjump"/>
              </a:rPr>
              <a:t>вернуться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Tm="106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7171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4" name="Рисунок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65" y="883923"/>
            <a:ext cx="4361936" cy="29188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5D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>
            <a:hlinkClick r:id="rId4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9" r="2475" b="11938"/>
          <a:stretch/>
        </p:blipFill>
        <p:spPr>
          <a:xfrm>
            <a:off x="90616" y="3894818"/>
            <a:ext cx="4481384" cy="28249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5D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174" name="Прямоугольник 6"/>
          <p:cNvSpPr>
            <a:spLocks noChangeArrowheads="1"/>
          </p:cNvSpPr>
          <p:nvPr/>
        </p:nvSpPr>
        <p:spPr bwMode="auto">
          <a:xfrm>
            <a:off x="1273175" y="192088"/>
            <a:ext cx="78708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 b="1" i="1">
                <a:solidFill>
                  <a:srgbClr val="0025D8"/>
                </a:solidFill>
                <a:latin typeface="Arial Narrow" panose="020B0606020202030204" pitchFamily="34" charset="0"/>
              </a:rPr>
              <a:t>IT</a:t>
            </a:r>
            <a:r>
              <a:rPr lang="ru-RU" altLang="ru-RU" sz="4000" b="1" i="1">
                <a:solidFill>
                  <a:srgbClr val="0025D8"/>
                </a:solidFill>
                <a:latin typeface="Arial Narrow" panose="020B0606020202030204" pitchFamily="34" charset="0"/>
              </a:rPr>
              <a:t>-лаборат</a:t>
            </a:r>
            <a:r>
              <a:rPr lang="ru-RU" altLang="ru-RU" sz="4000" b="1" i="1">
                <a:solidFill>
                  <a:schemeClr val="bg1"/>
                </a:solidFill>
                <a:latin typeface="Arial Narrow" panose="020B0606020202030204" pitchFamily="34" charset="0"/>
              </a:rPr>
              <a:t>ория</a:t>
            </a:r>
            <a:r>
              <a:rPr lang="ru-RU" altLang="ru-RU" sz="4000" b="1" i="1">
                <a:solidFill>
                  <a:srgbClr val="0025D8"/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4000" b="1" i="1">
                <a:solidFill>
                  <a:schemeClr val="bg1"/>
                </a:solidFill>
                <a:latin typeface="Arial Narrow" panose="020B0606020202030204" pitchFamily="34" charset="0"/>
              </a:rPr>
              <a:t>и блоги педагогов </a:t>
            </a:r>
            <a:endParaRPr lang="ru-RU" altLang="ru-RU" sz="4000" i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7175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8" y="0"/>
            <a:ext cx="811212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>
            <a:hlinkClick r:id="rId7"/>
          </p:cNvPr>
          <p:cNvPicPr>
            <a:picLocks noChangeAspect="1"/>
          </p:cNvPicPr>
          <p:nvPr/>
        </p:nvPicPr>
        <p:blipFill rotWithShape="1">
          <a:blip r:embed="rId8"/>
          <a:srcRect l="25079" t="16050" r="25239" b="11675"/>
          <a:stretch/>
        </p:blipFill>
        <p:spPr>
          <a:xfrm>
            <a:off x="4702629" y="816989"/>
            <a:ext cx="4350755" cy="29857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5D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>
            <a:hlinkClick r:id="rId9"/>
          </p:cNvPr>
          <p:cNvPicPr>
            <a:picLocks noChangeAspect="1"/>
          </p:cNvPicPr>
          <p:nvPr/>
        </p:nvPicPr>
        <p:blipFill rotWithShape="1">
          <a:blip r:embed="rId10"/>
          <a:srcRect l="7680" t="14589" r="10458" b="13737"/>
          <a:stretch/>
        </p:blipFill>
        <p:spPr>
          <a:xfrm>
            <a:off x="4509165" y="3802743"/>
            <a:ext cx="4544220" cy="29332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5D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22360" y="6187411"/>
            <a:ext cx="1559366" cy="47897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 action="ppaction://hlinksldjump"/>
              </a:rPr>
              <a:t>вернуться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Tm="97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41" y="1122363"/>
            <a:ext cx="8283548" cy="5766745"/>
          </a:xfrm>
          <a:prstGeom prst="round2DiagRect">
            <a:avLst>
              <a:gd name="adj1" fmla="val 16667"/>
              <a:gd name="adj2" fmla="val 1121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195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8196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8197" name="Прямоугольник 5"/>
          <p:cNvSpPr>
            <a:spLocks noChangeArrowheads="1"/>
          </p:cNvSpPr>
          <p:nvPr/>
        </p:nvSpPr>
        <p:spPr bwMode="auto">
          <a:xfrm>
            <a:off x="285750" y="0"/>
            <a:ext cx="87487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600" b="1">
                <a:solidFill>
                  <a:srgbClr val="0025D8"/>
                </a:solidFill>
              </a:rPr>
              <a:t>Дополн</a:t>
            </a:r>
            <a:r>
              <a:rPr lang="ru-RU" altLang="ru-RU" sz="3600" b="1">
                <a:solidFill>
                  <a:schemeClr val="bg1"/>
                </a:solidFill>
              </a:rPr>
              <a:t>енная реальность </a:t>
            </a:r>
          </a:p>
          <a:p>
            <a:pPr eaLnBrk="1" hangingPunct="1"/>
            <a:r>
              <a:rPr lang="ru-RU" altLang="ru-RU" sz="2400" b="1">
                <a:solidFill>
                  <a:srgbClr val="0025D8"/>
                </a:solidFill>
              </a:rPr>
              <a:t> систематизированы кар</a:t>
            </a:r>
            <a:r>
              <a:rPr lang="ru-RU" altLang="ru-RU" sz="2400" b="1">
                <a:solidFill>
                  <a:schemeClr val="bg1"/>
                </a:solidFill>
              </a:rPr>
              <a:t>ты</a:t>
            </a:r>
            <a:r>
              <a:rPr lang="ru-RU" altLang="ru-RU" sz="2400" b="1">
                <a:solidFill>
                  <a:srgbClr val="0025D8"/>
                </a:solidFill>
              </a:rPr>
              <a:t> </a:t>
            </a:r>
            <a:r>
              <a:rPr lang="ru-RU" altLang="ru-RU" sz="2400" b="1">
                <a:solidFill>
                  <a:schemeClr val="bg1"/>
                </a:solidFill>
              </a:rPr>
              <a:t>по разным учебным предметам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31" y="1105538"/>
            <a:ext cx="8575195" cy="51578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5D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216" y="1105538"/>
            <a:ext cx="4209808" cy="52512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67" y="1060305"/>
            <a:ext cx="3931920" cy="52512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E:\Айти\Новая папка\IMG_195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30" y="1054963"/>
            <a:ext cx="8575194" cy="52512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5D8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E:\Айти\Новая папка\IMG_1943 (2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3" y="1089416"/>
            <a:ext cx="8674832" cy="54925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770" y="1089416"/>
            <a:ext cx="8944393" cy="57356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204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0"/>
            <a:ext cx="731837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7097486" y="5994400"/>
            <a:ext cx="1559366" cy="47897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 action="ppaction://hlinksldjump"/>
              </a:rPr>
              <a:t>вернуться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Tm="255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975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ctrTitle"/>
          </p:nvPr>
        </p:nvSpPr>
        <p:spPr>
          <a:xfrm>
            <a:off x="0" y="-387350"/>
            <a:ext cx="8969375" cy="2262188"/>
          </a:xfrm>
        </p:spPr>
        <p:txBody>
          <a:bodyPr/>
          <a:lstStyle/>
          <a:p>
            <a:r>
              <a:rPr lang="ru-RU" altLang="ru-RU" sz="4400" b="1" smtClean="0">
                <a:solidFill>
                  <a:srgbClr val="0025D8"/>
                </a:solidFill>
              </a:rPr>
              <a:t>Кабинет даёт ш</a:t>
            </a:r>
            <a:r>
              <a:rPr lang="ru-RU" altLang="ru-RU" sz="4400" b="1" smtClean="0">
                <a:solidFill>
                  <a:schemeClr val="bg1"/>
                </a:solidFill>
              </a:rPr>
              <a:t>ирокие возможности</a:t>
            </a:r>
            <a:r>
              <a:rPr lang="ru-RU" altLang="ru-RU" sz="4400" b="1" smtClean="0">
                <a:solidFill>
                  <a:srgbClr val="0025D8"/>
                </a:solidFill>
              </a:rPr>
              <a:t> для пров</a:t>
            </a:r>
            <a:r>
              <a:rPr lang="ru-RU" altLang="ru-RU" sz="4400" b="1" smtClean="0">
                <a:solidFill>
                  <a:schemeClr val="bg1"/>
                </a:solidFill>
              </a:rPr>
              <a:t>едения уроков, </a:t>
            </a:r>
            <a:r>
              <a:rPr lang="ru-RU" altLang="ru-RU" sz="4400" b="1" smtClean="0">
                <a:solidFill>
                  <a:srgbClr val="0025D8"/>
                </a:solidFill>
              </a:rPr>
              <a:t>факультативных </a:t>
            </a:r>
            <a:r>
              <a:rPr lang="ru-RU" altLang="ru-RU" sz="4400" b="1" smtClean="0">
                <a:solidFill>
                  <a:schemeClr val="bg1"/>
                </a:solidFill>
              </a:rPr>
              <a:t>и кружковых занятий</a:t>
            </a:r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58" y="1863364"/>
            <a:ext cx="3948547" cy="25665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453" y="3501734"/>
            <a:ext cx="4253344" cy="31900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8" y="4270663"/>
            <a:ext cx="3664525" cy="2476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979" y="1863435"/>
            <a:ext cx="3879276" cy="24072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7858540" y="6241774"/>
            <a:ext cx="1110836" cy="449968"/>
          </a:xfrm>
          <a:prstGeom prst="rect">
            <a:avLst/>
          </a:prstGeom>
          <a:solidFill>
            <a:srgbClr val="E6241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hlinkClick r:id="rId6" action="ppaction://hlinksldjump"/>
              </a:rPr>
              <a:t>далее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 advTm="74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0243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5"/>
          <a:stretch>
            <a:fillRect/>
          </a:stretch>
        </p:blipFill>
        <p:spPr>
          <a:xfrm>
            <a:off x="4673600" y="0"/>
            <a:ext cx="4470400" cy="3505200"/>
          </a:xfrm>
        </p:spPr>
      </p:pic>
      <p:pic>
        <p:nvPicPr>
          <p:cNvPr id="10244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19" r="10870"/>
          <a:stretch>
            <a:fillRect/>
          </a:stretch>
        </p:blipFill>
        <p:spPr bwMode="auto">
          <a:xfrm>
            <a:off x="0" y="0"/>
            <a:ext cx="4673600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6275"/>
            <a:ext cx="496887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75" y="3505200"/>
            <a:ext cx="417512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93663" y="2184400"/>
            <a:ext cx="84216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наиболее популярных направлений развития виртуальной и дополненной</a:t>
            </a:r>
            <a:r>
              <a:rPr lang="en-US" altLang="ru-RU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реальности является образование</a:t>
            </a:r>
          </a:p>
        </p:txBody>
      </p:sp>
      <p:pic>
        <p:nvPicPr>
          <p:cNvPr id="9" name="Рисунок 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14800" y="1274763"/>
            <a:ext cx="99377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7402285" y="6197600"/>
            <a:ext cx="1451429" cy="498678"/>
          </a:xfrm>
          <a:prstGeom prst="roundRect">
            <a:avLst/>
          </a:prstGeom>
          <a:solidFill>
            <a:srgbClr val="FF99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назад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2291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506663"/>
            <a:ext cx="2447925" cy="43513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2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2" r="7446"/>
          <a:stretch>
            <a:fillRect/>
          </a:stretch>
        </p:blipFill>
        <p:spPr bwMode="auto">
          <a:xfrm>
            <a:off x="5743575" y="22225"/>
            <a:ext cx="3382963" cy="4573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3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52" b="26666"/>
          <a:stretch>
            <a:fillRect/>
          </a:stretch>
        </p:blipFill>
        <p:spPr bwMode="auto">
          <a:xfrm>
            <a:off x="5970588" y="96838"/>
            <a:ext cx="747712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988" y="3584575"/>
            <a:ext cx="2784475" cy="3324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90"/>
          <a:stretch/>
        </p:blipFill>
        <p:spPr>
          <a:xfrm>
            <a:off x="47852" y="-2268"/>
            <a:ext cx="2840491" cy="32222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6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663" y="0"/>
            <a:ext cx="2876550" cy="2155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7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863" y="1827213"/>
            <a:ext cx="2927350" cy="21415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8" name="Рисунок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463" y="3917950"/>
            <a:ext cx="3919537" cy="2940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5" name="Скругленный прямоугольник 14"/>
          <p:cNvSpPr/>
          <p:nvPr/>
        </p:nvSpPr>
        <p:spPr>
          <a:xfrm>
            <a:off x="6886663" y="6189441"/>
            <a:ext cx="1451429" cy="498678"/>
          </a:xfrm>
          <a:prstGeom prst="roundRect">
            <a:avLst/>
          </a:prstGeom>
          <a:solidFill>
            <a:srgbClr val="FF9900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 action="ppaction://hlinksldjump"/>
              </a:rPr>
              <a:t>далее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848</TotalTime>
  <Words>121</Words>
  <Application>Microsoft Office PowerPoint</Application>
  <PresentationFormat>Экран (4:3)</PresentationFormat>
  <Paragraphs>32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Arial Narrow</vt:lpstr>
      <vt:lpstr>Calibri</vt:lpstr>
      <vt:lpstr>Calibri Light</vt:lpstr>
      <vt:lpstr>Times New Roman</vt:lpstr>
      <vt:lpstr>Office Theme</vt:lpstr>
      <vt:lpstr>Презентация PowerPoint</vt:lpstr>
      <vt:lpstr>Задачи функционирования кабинета</vt:lpstr>
      <vt:lpstr>       Техническое оснащение</vt:lpstr>
      <vt:lpstr>Презентация PowerPoint</vt:lpstr>
      <vt:lpstr>Презентация PowerPoint</vt:lpstr>
      <vt:lpstr>Презентация PowerPoint</vt:lpstr>
      <vt:lpstr>Кабинет даёт широкие возможности для проведения уроков, факультативных и кружковых занятий</vt:lpstr>
      <vt:lpstr>Презентация PowerPoint</vt:lpstr>
      <vt:lpstr>Презентация PowerPoint</vt:lpstr>
      <vt:lpstr>Обмен опытом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Оксана</cp:lastModifiedBy>
  <cp:revision>58</cp:revision>
  <dcterms:created xsi:type="dcterms:W3CDTF">2019-02-21T15:01:25Z</dcterms:created>
  <dcterms:modified xsi:type="dcterms:W3CDTF">2022-03-25T13:54:14Z</dcterms:modified>
</cp:coreProperties>
</file>