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73" r:id="rId5"/>
    <p:sldId id="260" r:id="rId6"/>
    <p:sldId id="277" r:id="rId7"/>
    <p:sldId id="274" r:id="rId8"/>
    <p:sldId id="264" r:id="rId9"/>
    <p:sldId id="265" r:id="rId10"/>
    <p:sldId id="275" r:id="rId11"/>
    <p:sldId id="267" r:id="rId12"/>
    <p:sldId id="268" r:id="rId13"/>
    <p:sldId id="270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%20&#1083;&#1102;&#1084;&#1080;&#1085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Лист1!$A$1:$E$1</c:f>
              <c:strCache>
                <c:ptCount val="5"/>
                <c:pt idx="0">
                  <c:v>алюминевую</c:v>
                </c:pt>
                <c:pt idx="1">
                  <c:v>чугунную</c:v>
                </c:pt>
                <c:pt idx="2">
                  <c:v>эмалированную</c:v>
                </c:pt>
                <c:pt idx="3">
                  <c:v>из нержавеющей стали</c:v>
                </c:pt>
                <c:pt idx="4">
                  <c:v>с тефлоновым покрытием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hape val="cylinder"/>
        <c:axId val="67906560"/>
        <c:axId val="67982080"/>
        <c:axId val="0"/>
      </c:bar3DChart>
      <c:catAx>
        <c:axId val="679065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982080"/>
        <c:crosses val="autoZero"/>
        <c:auto val="1"/>
        <c:lblAlgn val="ctr"/>
        <c:lblOffset val="100"/>
      </c:catAx>
      <c:valAx>
        <c:axId val="67982080"/>
        <c:scaling>
          <c:orientation val="minMax"/>
        </c:scaling>
        <c:axPos val="l"/>
        <c:numFmt formatCode="General" sourceLinked="1"/>
        <c:tickLblPos val="nextTo"/>
        <c:crossAx val="679065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cat>
            <c:strRef>
              <c:f>Лист1!$A$33:$D$33</c:f>
              <c:strCache>
                <c:ptCount val="4"/>
                <c:pt idx="0">
                  <c:v>знаю</c:v>
                </c:pt>
                <c:pt idx="1">
                  <c:v>очень приблизительно</c:v>
                </c:pt>
                <c:pt idx="2">
                  <c:v>думаю, что любую</c:v>
                </c:pt>
                <c:pt idx="3">
                  <c:v>не знаю</c:v>
                </c:pt>
              </c:strCache>
            </c:strRef>
          </c:cat>
          <c:val>
            <c:numRef>
              <c:f>Лист1!$A$34:$D$34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shape val="cylinder"/>
        <c:axId val="68002944"/>
        <c:axId val="68004480"/>
        <c:axId val="0"/>
      </c:bar3DChart>
      <c:catAx>
        <c:axId val="680029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004480"/>
        <c:crosses val="autoZero"/>
        <c:auto val="1"/>
        <c:lblAlgn val="ctr"/>
        <c:lblOffset val="100"/>
      </c:catAx>
      <c:valAx>
        <c:axId val="68004480"/>
        <c:scaling>
          <c:orientation val="minMax"/>
        </c:scaling>
        <c:axPos val="l"/>
        <c:numFmt formatCode="General" sourceLinked="1"/>
        <c:tickLblPos val="nextTo"/>
        <c:crossAx val="680029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7858441968612881E-2"/>
          <c:y val="8.4527662388658276E-2"/>
          <c:w val="0.89788153036887031"/>
          <c:h val="0.81604976543286423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cat>
            <c:strRef>
              <c:f>Лист1!$A$23:$C$23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Лист1!$A$24:$C$24</c:f>
              <c:numCache>
                <c:formatCode>General</c:formatCode>
                <c:ptCount val="3"/>
                <c:pt idx="0">
                  <c:v>19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</c:ser>
        <c:shape val="cylinder"/>
        <c:axId val="69282816"/>
        <c:axId val="69292800"/>
        <c:axId val="0"/>
      </c:bar3DChart>
      <c:catAx>
        <c:axId val="692828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292800"/>
        <c:crosses val="autoZero"/>
        <c:auto val="1"/>
        <c:lblAlgn val="ctr"/>
        <c:lblOffset val="100"/>
      </c:catAx>
      <c:valAx>
        <c:axId val="69292800"/>
        <c:scaling>
          <c:orientation val="minMax"/>
        </c:scaling>
        <c:axPos val="l"/>
        <c:numFmt formatCode="General" sourceLinked="1"/>
        <c:tickLblPos val="nextTo"/>
        <c:crossAx val="692828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Лист1!$A$19:$C$19</c:f>
              <c:strCache>
                <c:ptCount val="3"/>
                <c:pt idx="0">
                  <c:v>постоянно</c:v>
                </c:pt>
                <c:pt idx="1">
                  <c:v>иногда</c:v>
                </c:pt>
                <c:pt idx="2">
                  <c:v>не пользуемся</c:v>
                </c:pt>
              </c:strCache>
            </c:strRef>
          </c:cat>
          <c:val>
            <c:numRef>
              <c:f>Лист1!$A$20:$C$20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</c:ser>
        <c:shape val="cylinder"/>
        <c:axId val="69309952"/>
        <c:axId val="69311488"/>
        <c:axId val="0"/>
      </c:bar3DChart>
      <c:catAx>
        <c:axId val="6930995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311488"/>
        <c:crosses val="autoZero"/>
        <c:auto val="1"/>
        <c:lblAlgn val="ctr"/>
        <c:lblOffset val="100"/>
      </c:catAx>
      <c:valAx>
        <c:axId val="69311488"/>
        <c:scaling>
          <c:orientation val="minMax"/>
        </c:scaling>
        <c:axPos val="l"/>
        <c:numFmt formatCode="General" sourceLinked="1"/>
        <c:tickLblPos val="nextTo"/>
        <c:crossAx val="6930995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Лист1!$A$38:$D$38</c:f>
              <c:strCache>
                <c:ptCount val="4"/>
                <c:pt idx="0">
                  <c:v>не знаю</c:v>
                </c:pt>
                <c:pt idx="1">
                  <c:v>не красивая</c:v>
                </c:pt>
                <c:pt idx="2">
                  <c:v>плохо чистится</c:v>
                </c:pt>
                <c:pt idx="3">
                  <c:v>не безопасна</c:v>
                </c:pt>
              </c:strCache>
            </c:strRef>
          </c:cat>
          <c:val>
            <c:numRef>
              <c:f>Лист1!$A$39:$D$39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cylinder"/>
        <c:axId val="71241088"/>
        <c:axId val="71246976"/>
        <c:axId val="0"/>
      </c:bar3DChart>
      <c:catAx>
        <c:axId val="712410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46976"/>
        <c:crosses val="autoZero"/>
        <c:auto val="1"/>
        <c:lblAlgn val="ctr"/>
        <c:lblOffset val="100"/>
      </c:catAx>
      <c:valAx>
        <c:axId val="71246976"/>
        <c:scaling>
          <c:orientation val="minMax"/>
        </c:scaling>
        <c:axPos val="l"/>
        <c:numFmt formatCode="General" sourceLinked="1"/>
        <c:tickLblPos val="nextTo"/>
        <c:crossAx val="7124108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Лист1!$A$52:$B$52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Лист1!$A$53:$B$53</c:f>
              <c:numCache>
                <c:formatCode>General</c:formatCode>
                <c:ptCount val="2"/>
                <c:pt idx="0">
                  <c:v>7</c:v>
                </c:pt>
                <c:pt idx="1">
                  <c:v>23</c:v>
                </c:pt>
              </c:numCache>
            </c:numRef>
          </c:val>
        </c:ser>
        <c:shape val="cylinder"/>
        <c:axId val="71275264"/>
        <c:axId val="71276800"/>
        <c:axId val="0"/>
      </c:bar3DChart>
      <c:catAx>
        <c:axId val="712752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76800"/>
        <c:crosses val="autoZero"/>
        <c:auto val="1"/>
        <c:lblAlgn val="ctr"/>
        <c:lblOffset val="100"/>
      </c:catAx>
      <c:valAx>
        <c:axId val="71276800"/>
        <c:scaling>
          <c:orientation val="minMax"/>
        </c:scaling>
        <c:axPos val="l"/>
        <c:numFmt formatCode="General" sourceLinked="1"/>
        <c:tickLblPos val="nextTo"/>
        <c:crossAx val="7127526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CE79-EAAD-4122-9957-E571F2428FB6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BF14-5F45-4D62-B97B-F7FB33D24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BF14-5F45-4D62-B97B-F7FB33D242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at-info.ru/references/microelements/med/" TargetMode="External"/><Relationship Id="rId3" Type="http://schemas.openxmlformats.org/officeDocument/2006/relationships/hyperlink" Target="http://eat-info.ru/references/microelements/zhelezo/" TargetMode="External"/><Relationship Id="rId7" Type="http://schemas.openxmlformats.org/officeDocument/2006/relationships/hyperlink" Target="http://eat-info.ru/references/microelements/tsin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at-info.ru/references/microelements/kaltsiy/" TargetMode="External"/><Relationship Id="rId5" Type="http://schemas.openxmlformats.org/officeDocument/2006/relationships/hyperlink" Target="http://eat-info.ru/references/microelements/magniy/" TargetMode="External"/><Relationship Id="rId4" Type="http://schemas.openxmlformats.org/officeDocument/2006/relationships/hyperlink" Target="http://eat-info.ru/references/microelements/fosfo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933056"/>
            <a:ext cx="484971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Выполнила-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Мишустина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Маргарита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 МБОУ «Гимназия № 44»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Руководитель- Минакова А.П.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908720"/>
            <a:ext cx="550984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Алюминий на кухне: за и против…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realsovet.ru/wp-content/uploads/2011/11/aluminievaja-pos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12329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214290"/>
            <a:ext cx="614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среды пищевых блюд, приготовленных в школьной столовой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000108"/>
          <a:ext cx="6500858" cy="3500462"/>
        </p:xfrm>
        <a:graphic>
          <a:graphicData uri="http://schemas.openxmlformats.org/drawingml/2006/table">
            <a:tbl>
              <a:tblPr/>
              <a:tblGrid>
                <a:gridCol w="430038"/>
                <a:gridCol w="4245759"/>
                <a:gridCol w="1825061"/>
              </a:tblGrid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Исследуемые продукты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Манная молочная каша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Рисовая молочная каша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Пшенная молочная каша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Гречневая молочная каша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Картофельное пюре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Суп вермишелевый на курином бульоне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Какао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Щелочная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Борщ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Щи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Рассольник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Гуляш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Печень – по-строгановски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Компот из свежих яблок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Кислая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1776411" cy="1833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1857388" cy="1833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6" descr="P1180481"/>
          <p:cNvPicPr>
            <a:picLocks noChangeAspect="1" noChangeArrowheads="1"/>
          </p:cNvPicPr>
          <p:nvPr/>
        </p:nvPicPr>
        <p:blipFill>
          <a:blip r:embed="rId4"/>
          <a:srcRect l="19061" t="35346" r="29590" b="8663"/>
          <a:stretch>
            <a:fillRect/>
          </a:stretch>
        </p:blipFill>
        <p:spPr bwMode="auto">
          <a:xfrm>
            <a:off x="2857488" y="4714884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Взаимодействие алюминия с водой,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гидроксидом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натрия и ортофосфорной кислотой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stalkron.com/upload/medialibrary/42f/Granul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691102" cy="18002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4005064"/>
            <a:ext cx="8352928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51520" y="4149080"/>
            <a:ext cx="82089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и выводы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Гранулы, покрытые оксидной пленкой, с водой не реагировали. При взаимодействии с кислотой и щелочью наблюдали активное выделение водорода. Можно сделать вывод, что кипятить воду в алюминиевой посуде вполне безопасно. Однако, пищу, имеющую явно выраженную кислотную или щелочную среду, лучше не готовить в алюминиевой посуде.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User\Desktop\фотоаппарат\DSCN0021.JPG"/>
          <p:cNvPicPr/>
          <p:nvPr/>
        </p:nvPicPr>
        <p:blipFill>
          <a:blip r:embed="rId3" cstate="print"/>
          <a:srcRect l="28677" r="29029" b="17345"/>
          <a:stretch>
            <a:fillRect/>
          </a:stretch>
        </p:blipFill>
        <p:spPr bwMode="auto">
          <a:xfrm>
            <a:off x="3143240" y="1357298"/>
            <a:ext cx="145273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аппарат\DSCN0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1617985" cy="21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аппарат\DSCN0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357298"/>
            <a:ext cx="182769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Взаимодействие столовых приборов из алюминия со щелочами и кислотами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93096"/>
            <a:ext cx="835292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552" y="4386007"/>
            <a:ext cx="828092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ыводы.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столовых приборов из алюминия, покрытых оксидной пленкой, достаточно безопасно  при комнатной температуре, но в кастрюлях, сковородах, ковшах, листах для выпекания  и т.д. лучше не готовить пищу, имеющую кислотную или щелочную среду. К разрушению оксидной пленки так же приводит  использование чистящих средств для посуды, содержащих в своем составе щелочь или кислоту.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фотоаппарат\DSCN0014.JPG"/>
          <p:cNvPicPr/>
          <p:nvPr/>
        </p:nvPicPr>
        <p:blipFill>
          <a:blip r:embed="rId2" cstate="print"/>
          <a:srcRect l="11968" r="7654"/>
          <a:stretch>
            <a:fillRect/>
          </a:stretch>
        </p:blipFill>
        <p:spPr bwMode="auto">
          <a:xfrm>
            <a:off x="357158" y="1000108"/>
            <a:ext cx="1981200" cy="21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аппарат\DSCN0016.JPG"/>
          <p:cNvPicPr/>
          <p:nvPr/>
        </p:nvPicPr>
        <p:blipFill>
          <a:blip r:embed="rId3" cstate="print"/>
          <a:srcRect l="14284" r="18465"/>
          <a:stretch>
            <a:fillRect/>
          </a:stretch>
        </p:blipFill>
        <p:spPr bwMode="auto">
          <a:xfrm>
            <a:off x="2500298" y="1000108"/>
            <a:ext cx="1657350" cy="214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аппарат\DSCN0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0010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аппарат\DSCN0025.JPG"/>
          <p:cNvPicPr/>
          <p:nvPr/>
        </p:nvPicPr>
        <p:blipFill>
          <a:blip r:embed="rId5" cstate="print"/>
          <a:srcRect t="9636" r="25822" b="9636"/>
          <a:stretch>
            <a:fillRect/>
          </a:stretch>
        </p:blipFill>
        <p:spPr bwMode="auto">
          <a:xfrm>
            <a:off x="6572264" y="1000108"/>
            <a:ext cx="2259810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342900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 Главного государственного санитарного врача РФ от 23 июля 2008 г. N 45 "Об утверждении </a:t>
            </a:r>
            <a:r>
              <a:rPr lang="ru-RU" dirty="0" err="1" smtClean="0"/>
              <a:t>СанПиН</a:t>
            </a:r>
            <a:r>
              <a:rPr lang="ru-RU" dirty="0" smtClean="0"/>
              <a:t> 2.4.5.2409-08"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Определение возможного взаимодействия алюминиевой тары с напитками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s408230.vk.me/v408230492/ad6c/R-MU3lDe7vs.jpg"/>
          <p:cNvPicPr>
            <a:picLocks noChangeAspect="1" noChangeArrowheads="1"/>
          </p:cNvPicPr>
          <p:nvPr/>
        </p:nvPicPr>
        <p:blipFill>
          <a:blip r:embed="rId2" cstate="print"/>
          <a:srcRect l="29914"/>
          <a:stretch>
            <a:fillRect/>
          </a:stretch>
        </p:blipFill>
        <p:spPr bwMode="auto">
          <a:xfrm>
            <a:off x="1285852" y="928670"/>
            <a:ext cx="2286016" cy="21736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214950"/>
            <a:ext cx="8280920" cy="138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исследуемые напитки, имея слабокислотную среду, реагируют химически с алюминием, однако, количество перешедшего в раствор алюминия, очень незначительное и не превышает допустимое, возможно это объясняется небольшой длительностью контакта. Поэтому следует обращать внимание на срок годности реализуемых в торговых сетях напитков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фотоаппарат\DSCN0029.JPG"/>
          <p:cNvPicPr/>
          <p:nvPr/>
        </p:nvPicPr>
        <p:blipFill>
          <a:blip r:embed="rId3" cstate="print"/>
          <a:srcRect b="25385"/>
          <a:stretch>
            <a:fillRect/>
          </a:stretch>
        </p:blipFill>
        <p:spPr bwMode="auto">
          <a:xfrm>
            <a:off x="4429124" y="1142984"/>
            <a:ext cx="33051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3357562"/>
          <a:ext cx="6077585" cy="1717548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Название напитка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∆ </a:t>
                      </a: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первого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опыта (г)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∆ </a:t>
                      </a: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второго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Опыта (г)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∆ </a:t>
                      </a: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третьего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Опыта (г)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Среднее значение  ∆ </a:t>
                      </a:r>
                      <a:r>
                        <a:rPr lang="en-US" sz="1400" b="1" i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Coca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Cola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0.00040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0.00038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0.00037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0.00054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«Fanta»</a:t>
                      </a:r>
                      <a:endParaRPr lang="ru-RU" sz="1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0.00035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0.00039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0.00032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0.00041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«Pepsi»</a:t>
                      </a:r>
                      <a:endParaRPr lang="ru-RU" sz="1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0.00042</a:t>
                      </a:r>
                      <a:endParaRPr lang="ru-RU" sz="1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0.00039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0.00041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0.00047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UP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0.00036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0.00036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0.00039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mtClean="0">
                          <a:latin typeface="Times New Roman"/>
                          <a:ea typeface="Calibri"/>
                          <a:cs typeface="Times New Roman"/>
                        </a:rPr>
                        <a:t>0.00039</a:t>
                      </a:r>
                      <a:endParaRPr lang="ru-RU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571480"/>
            <a:ext cx="635798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выводы по результатам исследования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 Соцопрос показал, что многие люди не знают, либо не придают особого значения возможным последствиям постоянного использования алюминиевой посуды.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 Опытным путем мы подтвердили, что при определенных условиях ионы алюминия способны переходить в пищу. Наиболее интенсивный переход наблюдается, когда готовят пищу, имеющую кислую или щелочную среду.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 При кипячении чистой воды перехода ионов в раствор практически не наблюдается, так   как вода имеет нейтральную среду.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 по себе алюминиевая посуда не несет особого вреда. Надо просто знать, что в ней можно готовить и хранить, а что нельзя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142984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7" y="4714884"/>
            <a:ext cx="290697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алюминиевой посуды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214422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алюминиевой посуде без вреда для здоровья можно кипятить только  чистую  воду.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Пользоваться алюминиевой посудой постоянно нельзя, так как ионы алюминия могут накапливаться в организме человека, что способствует ухудшению здоровья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Алюминиевые кастрюли следует использовать только для приготовления таких блюд, которые содержат мало кислот и обычное количество соли (картофель, каши, макароны).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Нельзя готовить в алюминиевой посуде молочные блюда и блюда из овощей и фруктов.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Нельзя  готовить в алюминиевой посуде различные маринады с добавлением уксусной и лимонной кислот.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Нельзя мыть алюминиевую посуду металлическими щетками и мочалками и абразивными чистящими веществами, так как они разрушают оксидную пленку.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4643446"/>
            <a:ext cx="5857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что спокойно пейте молоко, воду, кофе из алюминиевой посуды, но вот щи из кислой капусты лучше варить в стеклянной, эмалированной или нержавеющей посуде.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876"/>
            <a:ext cx="2621637" cy="317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41764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071546"/>
            <a:ext cx="557216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0034" y="1571612"/>
            <a:ext cx="50720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Алюминий и его соединения с каждым годом находят все большее применение.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последние годы от 60 до 80% его используется на производство упаковочной тары.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Такая упаковка достаточно удобна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 дорога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безопасна ли она?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85184"/>
            <a:ext cx="78488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 возможные пути попадания ионов алюминия в организм человека через использование в быту алюминиевой посуды и упаковочной тары.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russiaregionpress.ru/files/2010/07/4444a8242c633137a83fa47304535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279030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2809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32656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05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предположили, что ионы алюминия попадают в организм человека с пищей и могут  представлять  опасность для здоровья  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81369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772816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 время алюминий - один из самых популярных металлов, сфера применения которого огромна - от военных машин, до бытовых приборов, посуды, упаковочного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omvesti.ru/wp-content/uploads/2011/12/www.ukrbiznes.com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143512"/>
            <a:ext cx="2017934" cy="1506724"/>
          </a:xfrm>
          <a:prstGeom prst="rect">
            <a:avLst/>
          </a:prstGeom>
          <a:noFill/>
        </p:spPr>
      </p:pic>
      <p:pic>
        <p:nvPicPr>
          <p:cNvPr id="12290" name="Picture 2" descr="Здание со светопрозрачными конструкциями из алюми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2630475" cy="1741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292" name="Picture 4" descr="Гражданский само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357562"/>
            <a:ext cx="2762236" cy="1613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294" name="Picture 6" descr="Силум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357562"/>
            <a:ext cx="2224083" cy="16206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296" name="Picture 8" descr="Дюралюминий листов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143512"/>
            <a:ext cx="2214558" cy="14763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57166"/>
            <a:ext cx="519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История открытия алюминия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попытки получить чистый алюминий были сделаны в середине XIX века. Попытка предпринятая датским учёным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Х.К.Эрстедом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увенчалась успехом.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Эрст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1428750" cy="1771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857496"/>
            <a:ext cx="5786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Алюминий был очень дорогим металлом, и вплоть до начала XX века, его стоимость была выше стоимости золота.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www.alhimikov.net/image/davy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1428750" cy="1771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21481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1807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Дэви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попытался провести электролиз глинозема, получил металл, который был назван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алюмиумом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Alumium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алюминумом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Aluminum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 в переводе с латинского - квасцы.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71501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Алюминий очень тяжело было отделить от других веществ. В 1886 году химиком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Ч.М. Холлом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предложен способ, который позволил получать металл в больших количествах.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Хол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00438"/>
            <a:ext cx="1476375" cy="20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Химические свойства алюминия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72560" cy="45259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соединении алюминия с кислородом образуется оксидная (защитная) пленка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с поверхности алюминия удалить оксидную пленку, то он взаимодействует с водой: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+ 6Н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= 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+ 3Н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амфотерный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металл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+6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+3Н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2Al+2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+2 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 = 2NaAlO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+ 3H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ppt4web.ru/images/111/13092/310/img4.jpg"/>
          <p:cNvPicPr>
            <a:picLocks noChangeAspect="1" noChangeArrowheads="1"/>
          </p:cNvPicPr>
          <p:nvPr/>
        </p:nvPicPr>
        <p:blipFill>
          <a:blip r:embed="rId2" cstate="print"/>
          <a:srcRect l="4877" t="26069" r="53665" b="38087"/>
          <a:stretch>
            <a:fillRect/>
          </a:stretch>
        </p:blipFill>
        <p:spPr bwMode="auto">
          <a:xfrm>
            <a:off x="683568" y="4293096"/>
            <a:ext cx="3449836" cy="2232248"/>
          </a:xfrm>
          <a:prstGeom prst="rect">
            <a:avLst/>
          </a:prstGeom>
          <a:noFill/>
        </p:spPr>
      </p:pic>
      <p:pic>
        <p:nvPicPr>
          <p:cNvPr id="1028" name="Picture 4" descr="http://tub.rutube.ru/thumbs-wide/28/8b/288b943a1fb84c0619184313139559a9-1.jpg"/>
          <p:cNvPicPr>
            <a:picLocks noChangeAspect="1" noChangeArrowheads="1"/>
          </p:cNvPicPr>
          <p:nvPr/>
        </p:nvPicPr>
        <p:blipFill>
          <a:blip r:embed="rId3" cstate="print"/>
          <a:srcRect r="22401" b="-1166"/>
          <a:stretch>
            <a:fillRect/>
          </a:stretch>
        </p:blipFill>
        <p:spPr bwMode="auto">
          <a:xfrm>
            <a:off x="4932040" y="4005064"/>
            <a:ext cx="3528392" cy="258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rt-saloon.ru/big/item_3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000263" cy="4714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67151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один из самых распространенных металлов в земной коре (около 8% от ее массы), однако он практически не усваивается живыми организмами (в т.ч. растениями, за исключением чая). В организме человека алюминия больше всего в легких (до 43 мг/кг)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428860" y="1785926"/>
            <a:ext cx="6572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Биологическая роль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принимает участие в построении эпителиальной и соединительной тканей, участвует в процессе регенерации костной ткани, оказывает влияние на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реакционную способность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пищеварительных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ферментов, участвует в обмене фосфора.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8416" y="3244334"/>
            <a:ext cx="361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Последствия избытка алюминия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714752"/>
            <a:ext cx="6786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нарушения памяти, нервозность, наклонность к депрессии, трудности в обучении в детстве и прогрессирующее старческое слабоумие и т.д.;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остеомаляция (размягчение костей), а также связанные с ней переломы и др. заболевания опорно-двигательного аппарата.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Нарушения деятельности желудочно-кишечного тракта;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Нарушение функции почек;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алюминоза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(профессиональное заболевание работников металлургии)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характерными изменениями в легочной ткани;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Нарушение обмена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 tooltip="Биологическая роль железа - статья справочника &quot;Минеральные вещества&quot;"/>
              </a:rPr>
              <a:t>железа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 tooltip="Биологическая роль фосфора - статья справочника &quot;Минеральные вещества&quot;"/>
              </a:rPr>
              <a:t>фосфора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 tooltip="Биологическая роль магния - статья справочника &quot;Минеральные вещества&quot;"/>
              </a:rPr>
              <a:t>магния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 tooltip="Биологическая роль кальция - статья справочника &quot;Минеральные вещества&quot;"/>
              </a:rPr>
              <a:t>кальция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 tooltip="Биологическая роль цинка - статья справочника &quot;Минеральные вещества&quot;"/>
              </a:rPr>
              <a:t>цинка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 tooltip="Биологическая роль меди - статья справочника &quot;Минеральные вещества&quot;"/>
              </a:rPr>
              <a:t>меди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98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Пути попадания алюминия в организм человека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m0-tub-ru.yandex.net/i?id=186273119-1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1533525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2" name="Picture 6" descr="http://im1-tub-ru.yandex.net/i?id=66606488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142984"/>
            <a:ext cx="171450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4" name="Picture 8" descr="http://im2-tub-ru.yandex.net/i?id=36945411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14686"/>
            <a:ext cx="1571637" cy="15001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6" name="Picture 10" descr="http://im5-tub-ru.yandex.net/i?id=314121246-4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286124"/>
            <a:ext cx="1928811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8" name="Picture 12" descr="http://im0-tub-ru.yandex.net/i?id=155886452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000636"/>
            <a:ext cx="190500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30" name="Picture 14" descr="http://im3-tub-ru.yandex.net/i?id=718537751-5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643446"/>
            <a:ext cx="619125" cy="1428750"/>
          </a:xfrm>
          <a:prstGeom prst="rect">
            <a:avLst/>
          </a:prstGeom>
          <a:noFill/>
        </p:spPr>
      </p:pic>
      <p:pic>
        <p:nvPicPr>
          <p:cNvPr id="9232" name="Picture 16" descr="http://img1.liveinternet.ru/images/attach/c/4/80/742/80742771_large_3970017_anatom01.jpg"/>
          <p:cNvPicPr>
            <a:picLocks noChangeAspect="1" noChangeArrowheads="1"/>
          </p:cNvPicPr>
          <p:nvPr/>
        </p:nvPicPr>
        <p:blipFill>
          <a:blip r:embed="rId8"/>
          <a:srcRect l="11834" t="15000" r="40828" b="27142"/>
          <a:stretch>
            <a:fillRect/>
          </a:stretch>
        </p:blipFill>
        <p:spPr bwMode="auto">
          <a:xfrm>
            <a:off x="3357554" y="1142984"/>
            <a:ext cx="1928826" cy="3254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Стрелка вверх 10"/>
          <p:cNvSpPr/>
          <p:nvPr/>
        </p:nvSpPr>
        <p:spPr>
          <a:xfrm>
            <a:off x="4286248" y="4429132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43174" y="1785926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71736" y="3786190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357818" y="1785926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5357818" y="3786190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1)Какую посуду вы используете дома?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2)Знаете ли вы какую пищу можно приготовить в алюминиевой посуде без вреда организму человека?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3)Покупаете ли вы напитки в алюминиевой таре?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500174"/>
          <a:ext cx="5072066" cy="276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714744" y="2786058"/>
          <a:ext cx="5429256" cy="285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4077072"/>
          <a:ext cx="4591050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4)Как часто у вас в семье пользуются алюминиевой посудой?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5)Почему алюминиевая посуда запрещена к использованию в детских садах и школах?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6)Известно ли вам что-нибудь о вреде алюминиевой посуды?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556792"/>
          <a:ext cx="48196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1520" y="4314825"/>
          <a:ext cx="45910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88024" y="2924944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1037</Words>
  <Application>Microsoft Office PowerPoint</Application>
  <PresentationFormat>Экран (4:3)</PresentationFormat>
  <Paragraphs>129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Химические свойства алюминия</vt:lpstr>
      <vt:lpstr>Слайд 6</vt:lpstr>
      <vt:lpstr>Слайд 7</vt:lpstr>
      <vt:lpstr>1)Какую посуду вы используете дома? 2)Знаете ли вы какую пищу можно приготовить в алюминиевой посуде без вреда организму человека? 3)Покупаете ли вы напитки в алюминиевой таре?</vt:lpstr>
      <vt:lpstr>4)Как часто у вас в семье пользуются алюминиевой посудой? 5)Почему алюминиевая посуда запрещена к использованию в детских садах и школах? 6)Известно ли вам что-нибудь о вреде алюминиевой посуды?</vt:lpstr>
      <vt:lpstr>Слайд 10</vt:lpstr>
      <vt:lpstr>Взаимодействие алюминия с водой, гидроксидом натрия и ортофосфорной кислотой</vt:lpstr>
      <vt:lpstr>Взаимодействие столовых приборов из алюминия со щелочами и кислотами </vt:lpstr>
      <vt:lpstr>Определение возможного взаимодействия алюминиевой тары с напитками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Алюминий на кухне: за и против…</dc:title>
  <dc:creator>Mishustin</dc:creator>
  <cp:lastModifiedBy>27-00</cp:lastModifiedBy>
  <cp:revision>45</cp:revision>
  <dcterms:created xsi:type="dcterms:W3CDTF">2014-03-04T18:25:34Z</dcterms:created>
  <dcterms:modified xsi:type="dcterms:W3CDTF">2014-03-24T07:06:23Z</dcterms:modified>
</cp:coreProperties>
</file>