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6" r:id="rId2"/>
    <p:sldId id="358" r:id="rId3"/>
    <p:sldId id="346" r:id="rId4"/>
    <p:sldId id="347" r:id="rId5"/>
    <p:sldId id="348" r:id="rId6"/>
    <p:sldId id="349" r:id="rId7"/>
    <p:sldId id="337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56" r:id="rId16"/>
    <p:sldId id="355" r:id="rId17"/>
    <p:sldId id="350" r:id="rId18"/>
    <p:sldId id="351" r:id="rId19"/>
    <p:sldId id="352" r:id="rId20"/>
    <p:sldId id="353" r:id="rId21"/>
    <p:sldId id="354" r:id="rId22"/>
    <p:sldId id="357" r:id="rId23"/>
  </p:sldIdLst>
  <p:sldSz cx="10404475" cy="4321175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A9F961F-148B-4BCE-B172-B76F78ECF149}">
          <p14:sldIdLst/>
        </p14:section>
        <p14:section name="Раздел без заголовка" id="{1DD2D277-DB20-4C93-8060-1A3FDD8040DB}">
          <p14:sldIdLst>
            <p14:sldId id="336"/>
            <p14:sldId id="358"/>
            <p14:sldId id="346"/>
            <p14:sldId id="347"/>
            <p14:sldId id="348"/>
            <p14:sldId id="349"/>
            <p14:sldId id="337"/>
            <p14:sldId id="339"/>
            <p14:sldId id="340"/>
            <p14:sldId id="341"/>
            <p14:sldId id="342"/>
            <p14:sldId id="343"/>
            <p14:sldId id="344"/>
            <p14:sldId id="345"/>
            <p14:sldId id="356"/>
            <p14:sldId id="355"/>
            <p14:sldId id="350"/>
            <p14:sldId id="351"/>
            <p14:sldId id="352"/>
            <p14:sldId id="353"/>
            <p14:sldId id="354"/>
            <p14:sldId id="35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361">
          <p15:clr>
            <a:srgbClr val="A4A3A4"/>
          </p15:clr>
        </p15:guide>
        <p15:guide id="2" pos="32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-120" y="-540"/>
      </p:cViewPr>
      <p:guideLst>
        <p:guide orient="horz" pos="1361"/>
        <p:guide pos="32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0F713-49B6-4635-8056-BFDB19FEA274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52B19-C9D2-4745-AF52-C8FB4C3D82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719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FD2BF-C16A-4968-BC13-AF84A731011E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785938" y="857250"/>
            <a:ext cx="55721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5569B-FE1D-4345-BE0B-8A091D8AB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274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569B-FE1D-4345-BE0B-8A091D8AB9D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650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569B-FE1D-4345-BE0B-8A091D8AB9D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049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569B-FE1D-4345-BE0B-8A091D8AB9D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543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569B-FE1D-4345-BE0B-8A091D8AB9D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1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569B-FE1D-4345-BE0B-8A091D8AB9D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77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569B-FE1D-4345-BE0B-8A091D8AB9D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592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569B-FE1D-4345-BE0B-8A091D8AB9D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175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569B-FE1D-4345-BE0B-8A091D8AB9D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43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569B-FE1D-4345-BE0B-8A091D8AB9D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8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569B-FE1D-4345-BE0B-8A091D8AB9D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2428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569B-FE1D-4345-BE0B-8A091D8AB9D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151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569B-FE1D-4345-BE0B-8A091D8AB9D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1520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569B-FE1D-4345-BE0B-8A091D8AB9D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4721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569B-FE1D-4345-BE0B-8A091D8AB9D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410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569B-FE1D-4345-BE0B-8A091D8AB9D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549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569B-FE1D-4345-BE0B-8A091D8AB9D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930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569B-FE1D-4345-BE0B-8A091D8AB9D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863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569B-FE1D-4345-BE0B-8A091D8AB9D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173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569B-FE1D-4345-BE0B-8A091D8AB9D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514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569B-FE1D-4345-BE0B-8A091D8AB9D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318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569B-FE1D-4345-BE0B-8A091D8AB9D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95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0336" y="1342365"/>
            <a:ext cx="8843804" cy="9262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0671" y="2448666"/>
            <a:ext cx="7283133" cy="1104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6D38-B30B-4111-9E5C-F6EF943E3459}" type="datetime1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B129E-B8D5-49EA-8620-07AB46FD4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497267"/>
      </p:ext>
    </p:extLst>
  </p:cSld>
  <p:clrMapOvr>
    <a:masterClrMapping/>
  </p:clrMapOvr>
  <p:transition spd="slow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F2FB-8A71-4982-8F3F-8F42BE14AD96}" type="datetime1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B129E-B8D5-49EA-8620-07AB46FD4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912455"/>
      </p:ext>
    </p:extLst>
  </p:cSld>
  <p:clrMapOvr>
    <a:masterClrMapping/>
  </p:clrMapOvr>
  <p:transition spd="slow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43244" y="173047"/>
            <a:ext cx="2341007" cy="368700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0224" y="173047"/>
            <a:ext cx="6849613" cy="36870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ADF20-65F0-46D9-B573-30702AF91781}" type="datetime1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B129E-B8D5-49EA-8620-07AB46FD4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624651"/>
      </p:ext>
    </p:extLst>
  </p:cSld>
  <p:clrMapOvr>
    <a:masterClrMapping/>
  </p:clrMapOvr>
  <p:transition spd="slow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D83-CEE2-4881-97B9-48DEB49AE53B}" type="datetime1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B129E-B8D5-49EA-8620-07AB46FD4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149004"/>
      </p:ext>
    </p:extLst>
  </p:cSld>
  <p:clrMapOvr>
    <a:masterClrMapping/>
  </p:clrMapOvr>
  <p:transition spd="slow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882" y="2776756"/>
            <a:ext cx="8843804" cy="8582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1882" y="1831499"/>
            <a:ext cx="8843804" cy="94525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0757-30E1-432E-B0EB-B05A6BE53B97}" type="datetime1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B129E-B8D5-49EA-8620-07AB46FD4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855074"/>
      </p:ext>
    </p:extLst>
  </p:cSld>
  <p:clrMapOvr>
    <a:masterClrMapping/>
  </p:clrMapOvr>
  <p:transition spd="slow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0224" y="1008274"/>
            <a:ext cx="4595310" cy="28517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88941" y="1008274"/>
            <a:ext cx="4595310" cy="28517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9EFD-FE0A-45DC-8D22-4E9F66866C31}" type="datetime1">
              <a:rPr lang="ru-RU" smtClean="0"/>
              <a:pPr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B129E-B8D5-49EA-8620-07AB46FD4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4123"/>
      </p:ext>
    </p:extLst>
  </p:cSld>
  <p:clrMapOvr>
    <a:masterClrMapping/>
  </p:clrMapOvr>
  <p:transition spd="slow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0224" y="967263"/>
            <a:ext cx="4597117" cy="4031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224" y="1370373"/>
            <a:ext cx="4597117" cy="24896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85330" y="967263"/>
            <a:ext cx="4598922" cy="4031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85330" y="1370373"/>
            <a:ext cx="4598922" cy="24896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985D-AC19-4916-BCD1-2A7D6423E57B}" type="datetime1">
              <a:rPr lang="ru-RU" smtClean="0"/>
              <a:pPr/>
              <a:t>12.03.2025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B129E-B8D5-49EA-8620-07AB46FD4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533628"/>
      </p:ext>
    </p:extLst>
  </p:cSld>
  <p:clrMapOvr>
    <a:masterClrMapping/>
  </p:clrMapOvr>
  <p:transition spd="slow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4E7F-393B-4081-B86B-31AEDE7DEEA9}" type="datetime1">
              <a:rPr lang="ru-RU" smtClean="0"/>
              <a:pPr/>
              <a:t>12.03.2025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B129E-B8D5-49EA-8620-07AB46FD4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743127"/>
      </p:ext>
    </p:extLst>
  </p:cSld>
  <p:clrMapOvr>
    <a:masterClrMapping/>
  </p:clrMapOvr>
  <p:transition spd="slow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8EFA-CF0F-4977-B403-1AA1534EE9A4}" type="datetime1">
              <a:rPr lang="ru-RU" smtClean="0"/>
              <a:pPr/>
              <a:t>12.03.2025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B129E-B8D5-49EA-8620-07AB46FD4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571124"/>
      </p:ext>
    </p:extLst>
  </p:cSld>
  <p:clrMapOvr>
    <a:masterClrMapping/>
  </p:clrMapOvr>
  <p:transition spd="slow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224" y="172047"/>
            <a:ext cx="3423001" cy="7321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860" y="172047"/>
            <a:ext cx="5816391" cy="36880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0224" y="904246"/>
            <a:ext cx="3423001" cy="29558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F7A0-186E-4060-B81C-4A7D09BBB9A2}" type="datetime1">
              <a:rPr lang="ru-RU" smtClean="0"/>
              <a:pPr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B129E-B8D5-49EA-8620-07AB46FD4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683109"/>
      </p:ext>
    </p:extLst>
  </p:cSld>
  <p:clrMapOvr>
    <a:masterClrMapping/>
  </p:clrMapOvr>
  <p:transition spd="slow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9350" y="3024823"/>
            <a:ext cx="6242685" cy="35709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39350" y="386105"/>
            <a:ext cx="6242685" cy="25927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39350" y="3381920"/>
            <a:ext cx="6242685" cy="5071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6288-DE07-419B-82C9-793D46E6409B}" type="datetime1">
              <a:rPr lang="ru-RU" smtClean="0"/>
              <a:pPr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B129E-B8D5-49EA-8620-07AB46FD4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40695"/>
      </p:ext>
    </p:extLst>
  </p:cSld>
  <p:clrMapOvr>
    <a:masterClrMapping/>
  </p:clrMapOvr>
  <p:transition spd="slow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0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224" y="173047"/>
            <a:ext cx="9364028" cy="720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0224" y="1008274"/>
            <a:ext cx="9364028" cy="2851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0224" y="4005089"/>
            <a:ext cx="2427711" cy="230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37CF0-0030-4A63-A231-7A45AFA39A65}" type="datetime1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54863" y="4005089"/>
            <a:ext cx="3294750" cy="230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56540" y="4005089"/>
            <a:ext cx="2427711" cy="230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B129E-B8D5-49EA-8620-07AB46FD4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48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/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.nlrs.ru/open/52386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821" y="792435"/>
            <a:ext cx="2032274" cy="2852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690069" y="1296491"/>
            <a:ext cx="633670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Слово к моему народу</a:t>
            </a:r>
          </a:p>
          <a:p>
            <a:pPr algn="ctr"/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(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Высказывания, цитаты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Первого Президента РС(Я) М. Е. Николаева)</a:t>
            </a:r>
          </a:p>
          <a:p>
            <a:pPr algn="ctr"/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Составители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: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Колесова Л.Н., Семенова М.Д.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380889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693" y="1440507"/>
            <a:ext cx="98650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Менталитет народа Саха - якутского народа - неконфликтный. Но питается неодолимой волей к жизни.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284445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685" y="1698923"/>
            <a:ext cx="9865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Арктика - бесценное достояние, украшение планеты Земля.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398221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685" y="1698923"/>
            <a:ext cx="98650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В любом случае образование, интеллект, трудолюбие всегда вознаграждаются уверенностью в завтрашнем дне.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221566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685" y="1152475"/>
            <a:ext cx="98650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Постоянно беречь Природу, сохранять её, умножать её богатства, заботиться о её здоровье, дурными действиями не унижать и не оскорблять её - вот золотые правила поведения наших предков...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998462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14005" y="175775"/>
            <a:ext cx="641755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Sakha Unicode" panose="02020603050405020304" pitchFamily="18" charset="0"/>
              </a:rPr>
              <a:t>Министерство культуры и духовного развития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Sakha Unicode" panose="02020603050405020304" pitchFamily="18" charset="0"/>
              </a:rPr>
              <a:t>Республики Саха (Якутия)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Sakha Unicode" panose="02020603050405020304" pitchFamily="18" charset="0"/>
              </a:rPr>
              <a:t>Национальная библиотека Республики Саха (Якутия)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Sakha Unicode" panose="02020603050405020304" pitchFamily="18" charset="0"/>
              </a:rPr>
              <a:t>Библиотека-архив Первого Президента Республики Саха (Якутия)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Sakha Unicode" panose="02020603050405020304" pitchFamily="18" charset="0"/>
              </a:rPr>
              <a:t>Хангаласская централизованная библиотечная система</a:t>
            </a:r>
          </a:p>
          <a:p>
            <a:pPr algn="ctr"/>
            <a:endParaRPr lang="ru-RU" b="1" cap="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pPr algn="ctr"/>
            <a:endParaRPr lang="ru-RU" b="1" cap="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pPr algn="ctr"/>
            <a:endParaRPr lang="ru-RU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pPr algn="ctr"/>
            <a:r>
              <a:rPr lang="ru-RU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Первый </a:t>
            </a:r>
            <a:r>
              <a:rPr lang="ru-RU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Президент Республики Саха (Якутия)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МИХАИЛ ЕФИМОВИЧ НИКОЛАЕВ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bg1"/>
              </a:solidFill>
              <a:latin typeface="Times Sakha Unicode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Биобиблиографический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указатель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 (1962 - авг. 2017 гг.)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pPr algn="ctr"/>
            <a:endParaRPr lang="ru-RU" sz="3600" b="1" dirty="0">
              <a:solidFill>
                <a:schemeClr val="bg1"/>
              </a:solidFill>
              <a:latin typeface="Lora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16" y="419211"/>
            <a:ext cx="2545773" cy="36065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6863971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1143151">
            <a:off x="4649384" y="218162"/>
            <a:ext cx="2652688" cy="37875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601259">
            <a:off x="7384104" y="215903"/>
            <a:ext cx="2657234" cy="37920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61677" y="1008459"/>
            <a:ext cx="10009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Указатель предваряет вступительная статья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академика Академии Духовности Республики Саха (Якутия), главного редактора журнала «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Илин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заведующего кафедрой журналистики СВФУ им. М.К.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Аммосова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О. Г.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Сидорова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“М.Е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Николаев - политик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новой информации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98521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677" y="1008459"/>
            <a:ext cx="1000911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Биобиблиографический указатель литературы отражает основные этапы жизни и деятельности  М.Е. Николаева, начиная с 1962 по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август 2017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гг., содержит 5008 названий библиографических записей. 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Указатель состоит из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4 разделов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: 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pPr indent="449580" algn="just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I.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Труды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М. Е.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Николаева</a:t>
            </a:r>
          </a:p>
          <a:p>
            <a:pPr indent="449580" algn="just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II.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Официальные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документы за подписью М.Е.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Николаева</a:t>
            </a:r>
          </a:p>
          <a:p>
            <a:pPr indent="449580" algn="just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III.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Литература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о жизни и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деятельности </a:t>
            </a:r>
          </a:p>
          <a:p>
            <a:pPr indent="449580" algn="just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IV.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Творческие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идеи и реальные дела М.Е.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Николаева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768333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75215">
            <a:off x="7651018" y="359592"/>
            <a:ext cx="2307386" cy="3302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9669" y="360387"/>
            <a:ext cx="101531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I.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Труды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М.Е. Николаева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1.1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Первый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секретарь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Жиганского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райкома ВЛКСМ (1962- 1964)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1.2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Первый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секретарь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Верхневилюйского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райкома КПСС (1971-1975)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1.3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Заместитель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Председателя Совета Министров ЯАССР (1975-1979). Министр сельского хозяйства ЯАССР (1979-1985)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1.4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Секретарь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Якутского обкома КПСС (1985-1989)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1.5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Председатель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Президиума Верховного Совета Якутской-Саха ССР (1989-1990)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1.6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Председатель Верховного Совета Якутской-Саха ССР (1990-1991)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1.7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Президент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Республики Саха (Якутия) (1991-2002)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1.8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Заместитель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Председателя Совета Федерации Федерального Собрания Российской Федерации (2002–2010)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1.9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Депутат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Государственной Думы Федерального Совета РФ VI созыва, Государственный советник Республики Саха (Якутия) (2011–2017)</a:t>
            </a:r>
          </a:p>
        </p:txBody>
      </p:sp>
    </p:spTree>
    <p:extLst>
      <p:ext uri="{BB962C8B-B14F-4D97-AF65-F5344CB8AC3E}">
        <p14:creationId xmlns:p14="http://schemas.microsoft.com/office/powerpoint/2010/main" val="620282850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726375">
            <a:off x="4863890" y="551231"/>
            <a:ext cx="2424356" cy="34615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807250">
            <a:off x="7535974" y="447178"/>
            <a:ext cx="2385228" cy="3401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05693" y="1008459"/>
            <a:ext cx="101531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II. Официальные документы за подписью М.Е. Николаева</a:t>
            </a: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2.1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Законы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2.2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Указы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, постановления, распоряжения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548634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443348">
            <a:off x="7686119" y="419395"/>
            <a:ext cx="2482196" cy="3550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542625">
            <a:off x="4684642" y="388011"/>
            <a:ext cx="2539393" cy="36340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05693" y="504403"/>
            <a:ext cx="101531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III.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Литература о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жизни и деятельности М.Е. Николаева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3.1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Официальные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документы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3.2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Книги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3.3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Статьи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3.3.1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В сборниках и продолжающихся изданиях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3.3.2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В периодической печати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3.4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Аудио-видеодокументы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3.5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Электронные ресурсы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754664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Николаев, Михаил Ефимович.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Слово </a:t>
            </a:r>
            <a:r>
              <a:rPr lang="ru-RU" sz="2000" b="1" dirty="0">
                <a:solidFill>
                  <a:schemeClr val="bg1"/>
                </a:solidFill>
              </a:rPr>
              <a:t>к моему народу : высказывания, цитаты Первого Президента РС(Я) М. Е. Николаева / [составители: Л. Н. Колесова, М. Д. Семенова; автор и руководитель проекта Л. Н. Колесова; автор вступительной статьи П. Н. Харитонов-</a:t>
            </a:r>
            <a:r>
              <a:rPr lang="ru-RU" sz="2000" b="1" dirty="0" err="1">
                <a:solidFill>
                  <a:schemeClr val="bg1"/>
                </a:solidFill>
              </a:rPr>
              <a:t>Ойуку</a:t>
            </a:r>
            <a:r>
              <a:rPr lang="ru-RU" sz="2000" b="1" dirty="0">
                <a:solidFill>
                  <a:schemeClr val="bg1"/>
                </a:solidFill>
              </a:rPr>
              <a:t>]. - Якутск : Медиа-холдинг "Якутия", 2017. – 103 с.  </a:t>
            </a:r>
            <a:r>
              <a:rPr lang="ru-RU" sz="2000" b="1" u="sng" dirty="0">
                <a:solidFill>
                  <a:schemeClr val="bg1"/>
                </a:solidFill>
                <a:hlinkClick r:id="rId2"/>
              </a:rPr>
              <a:t>https://e.nlrs.ru/open/52386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07518"/>
      </p:ext>
    </p:extLst>
  </p:cSld>
  <p:clrMapOvr>
    <a:masterClrMapping/>
  </p:clrMapOvr>
  <p:transition spd="slow" advTm="10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558" t="34829" r="-2558" b="-26069"/>
          <a:stretch/>
        </p:blipFill>
        <p:spPr>
          <a:xfrm rot="231752">
            <a:off x="6837744" y="3866539"/>
            <a:ext cx="2815208" cy="5040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7655"/>
          <a:stretch/>
        </p:blipFill>
        <p:spPr>
          <a:xfrm rot="211371">
            <a:off x="6967033" y="332437"/>
            <a:ext cx="2743200" cy="36194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-1" r="-2187" b="44001"/>
          <a:stretch/>
        </p:blipFill>
        <p:spPr>
          <a:xfrm rot="215665">
            <a:off x="7071007" y="250149"/>
            <a:ext cx="2803221" cy="3600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347" y="288379"/>
            <a:ext cx="101531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IV. Творческие идеи и реальные дела М.Е. Николаева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4.1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Развитие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основ государственного строительства Республики Саха (Якутия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)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4.2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Приоритеты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экономического роста Республики Саха (Якутия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)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4.3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Образование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, наука: вызовы времени 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4.4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Культура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и искусство Республики Саха (Якутия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)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4.5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Здравоохранение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. Медицинские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учреждения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4.6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Физическая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культура и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спорт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4.7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Охрана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природы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.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4.8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Общественные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движения и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организации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4.9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Международная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деятельность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74345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1110945">
            <a:off x="2727369" y="574057"/>
            <a:ext cx="2377360" cy="340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10610" y="422729"/>
            <a:ext cx="2375850" cy="34059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387564">
            <a:off x="7690530" y="546015"/>
            <a:ext cx="2383999" cy="340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347" y="288379"/>
            <a:ext cx="101531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Вспомогательные указатели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Именной 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Географический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Указатель заглавий трудов М. Е. Николаева</a:t>
            </a:r>
          </a:p>
        </p:txBody>
      </p:sp>
    </p:spTree>
    <p:extLst>
      <p:ext uri="{BB962C8B-B14F-4D97-AF65-F5344CB8AC3E}">
        <p14:creationId xmlns:p14="http://schemas.microsoft.com/office/powerpoint/2010/main" val="2490235208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677" y="1152475"/>
            <a:ext cx="10153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Спасибо за внимание</a:t>
            </a:r>
            <a:endParaRPr lang="ru-RU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673091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1717" y="1080467"/>
            <a:ext cx="91450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Для народа Саха Живая Природа всегда оставалась священной Академией, которую  не оканчивают и в которой люди от рождения до смерти учатся тайнам, мудростям и красотам Природы, Великой Целительницы…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497875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1717" y="1080467"/>
            <a:ext cx="91450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В национальном лидере должны быть выражены стойкий традиционный стержень, способность всесторонне улучшить жизнь семьи и общины, гордость за этнокультурное,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этнодуховное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наследие.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270235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1717" y="1368499"/>
            <a:ext cx="92890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Здоровье нации мы рассматриваем как абсолютную ценность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164495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7701" y="1224483"/>
            <a:ext cx="92890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От нашего мудрого дальновидного отношения будет зависеть судьба нашей хрупкой северной природы.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553493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49709" y="1512515"/>
            <a:ext cx="9145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Быть генератором и носителем идей патриотизма - святой долг национальной интеллигенции.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18997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709" y="1512515"/>
            <a:ext cx="91450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Духовность - это стержень жизни народа. Это оплот, который удерживает народ от поглощения, от самоуничтожения и от морального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падения.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534011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49709" y="1512515"/>
            <a:ext cx="9145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Никакой интернет не заменит человеку пользы и удовольствия от общения с хорошей книгой.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937199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600</TotalTime>
  <Words>717</Words>
  <Application>Microsoft Office PowerPoint</Application>
  <PresentationFormat>Произвольный</PresentationFormat>
  <Paragraphs>108</Paragraphs>
  <Slides>22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Тамара</cp:lastModifiedBy>
  <cp:revision>38</cp:revision>
  <cp:lastPrinted>2017-11-09T07:11:00Z</cp:lastPrinted>
  <dcterms:created xsi:type="dcterms:W3CDTF">2017-11-01T03:16:30Z</dcterms:created>
  <dcterms:modified xsi:type="dcterms:W3CDTF">2025-03-12T06:55:19Z</dcterms:modified>
</cp:coreProperties>
</file>