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1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714" autoAdjust="0"/>
  </p:normalViewPr>
  <p:slideViewPr>
    <p:cSldViewPr>
      <p:cViewPr varScale="1">
        <p:scale>
          <a:sx n="83" d="100"/>
          <a:sy n="83" d="100"/>
        </p:scale>
        <p:origin x="14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A2EB9-9DB7-4DA3-B385-1A169C8C2D5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F48E1-C4F1-414E-9B3E-200132F27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4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F48E1-C4F1-414E-9B3E-200132F27F0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39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ghtScreen trans="34000" gridSize="0"/>
                    </a14:imgEffect>
                  </a14:imgLayer>
                </a14:imgProps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05064"/>
            <a:ext cx="4968552" cy="2520280"/>
          </a:xfrm>
        </p:spPr>
        <p:txBody>
          <a:bodyPr>
            <a:normAutofit fontScale="32500" lnSpcReduction="20000"/>
          </a:bodyPr>
          <a:lstStyle/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r>
              <a:rPr lang="ru-RU" sz="5500" b="1" dirty="0">
                <a:solidFill>
                  <a:srgbClr val="00B050"/>
                </a:solidFill>
              </a:rPr>
              <a:t>                                                        </a:t>
            </a:r>
          </a:p>
          <a:p>
            <a:endParaRPr lang="ru-RU" sz="5500" b="1" dirty="0">
              <a:solidFill>
                <a:srgbClr val="00B050"/>
              </a:solidFill>
            </a:endParaRPr>
          </a:p>
          <a:p>
            <a:pPr algn="just"/>
            <a:r>
              <a:rPr lang="ru-RU" sz="6200" b="1" dirty="0">
                <a:solidFill>
                  <a:srgbClr val="731997"/>
                </a:solidFill>
              </a:rPr>
              <a:t>     </a:t>
            </a:r>
            <a:r>
              <a:rPr lang="ru-RU" sz="6200" b="1" dirty="0">
                <a:solidFill>
                  <a:srgbClr val="0070C0"/>
                </a:solidFill>
              </a:rPr>
              <a:t>Подготовила: Учитель-логопед              </a:t>
            </a:r>
          </a:p>
          <a:p>
            <a:pPr algn="just"/>
            <a:endParaRPr lang="ru-RU" sz="6200" b="1" dirty="0">
              <a:solidFill>
                <a:srgbClr val="0070C0"/>
              </a:solidFill>
            </a:endParaRPr>
          </a:p>
          <a:p>
            <a:pPr algn="just"/>
            <a:r>
              <a:rPr lang="ru-RU" sz="7400" b="1" dirty="0">
                <a:solidFill>
                  <a:srgbClr val="0070C0"/>
                </a:solidFill>
                <a:latin typeface="Calibri" pitchFamily="34" charset="0"/>
              </a:rPr>
              <a:t>Пирожкова Екатерина Михайловна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6624736" cy="460851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Современная </a:t>
            </a:r>
            <a:r>
              <a:rPr lang="ru-RU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технология « 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терапия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6129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129614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«Ум ребенка находится на кончиках его пальцев».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000" b="1" dirty="0" err="1">
                <a:solidFill>
                  <a:srgbClr val="C00000"/>
                </a:solidFill>
              </a:rPr>
              <a:t>В.А.Сухомлинский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820472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Актуальность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использования </a:t>
            </a:r>
            <a:r>
              <a:rPr lang="ru-RU" sz="1600" b="1" dirty="0" err="1">
                <a:solidFill>
                  <a:srgbClr val="002060"/>
                </a:solidFill>
              </a:rPr>
              <a:t>массажера</a:t>
            </a:r>
            <a:r>
              <a:rPr lang="ru-RU" sz="1600" b="1" dirty="0">
                <a:solidFill>
                  <a:srgbClr val="002060"/>
                </a:solidFill>
              </a:rPr>
              <a:t> Су-</a:t>
            </a:r>
            <a:r>
              <a:rPr lang="ru-RU" sz="1600" b="1" dirty="0" err="1">
                <a:solidFill>
                  <a:srgbClr val="002060"/>
                </a:solidFill>
              </a:rPr>
              <a:t>Джок</a:t>
            </a:r>
            <a:r>
              <a:rPr lang="ru-RU" sz="1600" b="1" dirty="0">
                <a:solidFill>
                  <a:srgbClr val="002060"/>
                </a:solidFill>
              </a:rPr>
              <a:t> в коррекционно-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развивающем процессе  дошкольников состоит в том, что: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для детей с речевыми нарушениями характерна быстрая утомляемость и потеря интереса к обучению.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Использование </a:t>
            </a:r>
            <a:r>
              <a:rPr lang="ru-RU" sz="1600" b="1" dirty="0" err="1">
                <a:solidFill>
                  <a:srgbClr val="002060"/>
                </a:solidFill>
              </a:rPr>
              <a:t>массажера</a:t>
            </a:r>
            <a:r>
              <a:rPr lang="ru-RU" sz="1600" b="1" dirty="0">
                <a:solidFill>
                  <a:srgbClr val="002060"/>
                </a:solidFill>
              </a:rPr>
              <a:t> Су-</a:t>
            </a:r>
            <a:r>
              <a:rPr lang="ru-RU" sz="1600" b="1" dirty="0" err="1">
                <a:solidFill>
                  <a:srgbClr val="002060"/>
                </a:solidFill>
              </a:rPr>
              <a:t>Джок</a:t>
            </a:r>
            <a:r>
              <a:rPr lang="ru-RU" sz="1600" b="1" dirty="0">
                <a:solidFill>
                  <a:srgbClr val="002060"/>
                </a:solidFill>
              </a:rPr>
              <a:t> вызывает интерес и помогает решить эту проблему; 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детям нравится массировать пальцы и ладошки, что оказывает   благотворное влияние на мелкую моторику пальцев рук, тем самым, способствуя развитию речи.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Цель:</a:t>
            </a:r>
            <a:r>
              <a:rPr lang="ru-RU" sz="1600" b="1" dirty="0">
                <a:solidFill>
                  <a:srgbClr val="002060"/>
                </a:solidFill>
              </a:rPr>
              <a:t> коррекция речевых нарушений с помощью </a:t>
            </a:r>
            <a:r>
              <a:rPr lang="ru-RU" sz="1600" b="1" dirty="0" err="1">
                <a:solidFill>
                  <a:srgbClr val="002060"/>
                </a:solidFill>
              </a:rPr>
              <a:t>массажера</a:t>
            </a:r>
            <a:r>
              <a:rPr lang="ru-RU" sz="1600" b="1" dirty="0">
                <a:solidFill>
                  <a:srgbClr val="002060"/>
                </a:solidFill>
              </a:rPr>
              <a:t> Су - </a:t>
            </a:r>
            <a:r>
              <a:rPr lang="ru-RU" sz="1600" b="1" dirty="0" err="1">
                <a:solidFill>
                  <a:srgbClr val="002060"/>
                </a:solidFill>
              </a:rPr>
              <a:t>Джок</a:t>
            </a:r>
            <a:r>
              <a:rPr lang="ru-RU" sz="1600" b="1" dirty="0">
                <a:solidFill>
                  <a:srgbClr val="002060"/>
                </a:solidFill>
              </a:rPr>
              <a:t> у дошкольников.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Задачи: 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нормализовать мышечный тонус, развивать координацию движений и мелкую моторику;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активизировать области коры головного мозга, способствовать установлению межполушарных связей;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Содействовать снижению двигательной и эмоциональной расторможенности;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Использовать элементы Су-</a:t>
            </a:r>
            <a:r>
              <a:rPr lang="ru-RU" sz="1600" b="1" dirty="0" err="1">
                <a:solidFill>
                  <a:srgbClr val="002060"/>
                </a:solidFill>
              </a:rPr>
              <a:t>Джок</a:t>
            </a:r>
            <a:r>
              <a:rPr lang="ru-RU" sz="1600" b="1" dirty="0">
                <a:solidFill>
                  <a:srgbClr val="002060"/>
                </a:solidFill>
              </a:rPr>
              <a:t> терапии в различных видах деятельности и на различных этапах коррекционной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56926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-131398"/>
            <a:ext cx="5184576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    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                 Что такое                       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             Су-</a:t>
            </a:r>
            <a:r>
              <a:rPr lang="ru-RU" sz="2400" b="1" dirty="0" err="1">
                <a:solidFill>
                  <a:srgbClr val="C00000"/>
                </a:solidFill>
              </a:rPr>
              <a:t>Джок</a:t>
            </a:r>
            <a:r>
              <a:rPr lang="ru-RU" sz="2400" b="1" dirty="0">
                <a:solidFill>
                  <a:srgbClr val="C00000"/>
                </a:solidFill>
              </a:rPr>
              <a:t> терапия?</a:t>
            </a:r>
          </a:p>
          <a:p>
            <a:r>
              <a:rPr lang="ru-RU" sz="1700" dirty="0">
                <a:solidFill>
                  <a:srgbClr val="002060"/>
                </a:solidFill>
              </a:rPr>
              <a:t>«</a:t>
            </a:r>
            <a:r>
              <a:rPr lang="ru-RU" sz="1700" b="1" dirty="0">
                <a:solidFill>
                  <a:srgbClr val="002060"/>
                </a:solidFill>
              </a:rPr>
              <a:t>СУ-</a:t>
            </a:r>
            <a:r>
              <a:rPr lang="ru-RU" sz="1700" b="1" dirty="0" err="1">
                <a:solidFill>
                  <a:srgbClr val="002060"/>
                </a:solidFill>
              </a:rPr>
              <a:t>Джок</a:t>
            </a:r>
            <a:r>
              <a:rPr lang="ru-RU" sz="1700" b="1" dirty="0">
                <a:solidFill>
                  <a:srgbClr val="002060"/>
                </a:solidFill>
              </a:rPr>
              <a:t>»  терапия  была  разработана 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южнокорейским учёным и профессором Пак </a:t>
            </a:r>
          </a:p>
          <a:p>
            <a:r>
              <a:rPr lang="ru-RU" sz="1700" b="1" dirty="0" err="1">
                <a:solidFill>
                  <a:srgbClr val="002060"/>
                </a:solidFill>
              </a:rPr>
              <a:t>Чжэ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Ву</a:t>
            </a:r>
            <a:r>
              <a:rPr lang="ru-RU" sz="1700" b="1" dirty="0">
                <a:solidFill>
                  <a:srgbClr val="002060"/>
                </a:solidFill>
              </a:rPr>
              <a:t>.  В переводе с корейского Су- кисть, </a:t>
            </a:r>
          </a:p>
          <a:p>
            <a:r>
              <a:rPr lang="ru-RU" sz="1700" b="1" dirty="0" err="1">
                <a:solidFill>
                  <a:srgbClr val="002060"/>
                </a:solidFill>
              </a:rPr>
              <a:t>Джок</a:t>
            </a:r>
            <a:r>
              <a:rPr lang="ru-RU" sz="1700" b="1" dirty="0">
                <a:solidFill>
                  <a:srgbClr val="002060"/>
                </a:solidFill>
              </a:rPr>
              <a:t>- стопа. Большой палец - это голова,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мизинец и указательные пальцы- это  кисти , а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средний и безымянный- это стопы.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«Су </a:t>
            </a:r>
            <a:r>
              <a:rPr lang="ru-RU" sz="1700" b="1" dirty="0" err="1">
                <a:solidFill>
                  <a:srgbClr val="002060"/>
                </a:solidFill>
              </a:rPr>
              <a:t>Джок</a:t>
            </a:r>
            <a:r>
              <a:rPr lang="ru-RU" sz="1700" b="1" dirty="0">
                <a:solidFill>
                  <a:srgbClr val="002060"/>
                </a:solidFill>
              </a:rPr>
              <a:t>» терапия – это уникальный,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эффективный и совершенно безопасный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метод лечения. Маленький и компактный </a:t>
            </a:r>
          </a:p>
          <a:p>
            <a:r>
              <a:rPr lang="ru-RU" sz="1700" b="1" dirty="0" err="1">
                <a:solidFill>
                  <a:srgbClr val="002060"/>
                </a:solidFill>
              </a:rPr>
              <a:t>массажер</a:t>
            </a:r>
            <a:r>
              <a:rPr lang="ru-RU" sz="1700" b="1" dirty="0">
                <a:solidFill>
                  <a:srgbClr val="002060"/>
                </a:solidFill>
              </a:rPr>
              <a:t>, который  удобно носить  с собой. 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Состоит из двух развинчивающихся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полусфер, внутри находятся две специальные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пружины, предназначенные для массажа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пальцев. С помощью этих  колец очень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удобно массировать пальцы, это оказывает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благотворное влияние на весь организм. 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Важно знать, что «Су </a:t>
            </a:r>
            <a:r>
              <a:rPr lang="ru-RU" sz="1700" b="1" dirty="0" err="1">
                <a:solidFill>
                  <a:srgbClr val="002060"/>
                </a:solidFill>
              </a:rPr>
              <a:t>Джок</a:t>
            </a:r>
            <a:r>
              <a:rPr lang="ru-RU" sz="1700" b="1" dirty="0">
                <a:solidFill>
                  <a:srgbClr val="002060"/>
                </a:solidFill>
              </a:rPr>
              <a:t>»: </a:t>
            </a:r>
          </a:p>
          <a:p>
            <a:r>
              <a:rPr lang="ru-RU" sz="1700" b="1" dirty="0">
                <a:solidFill>
                  <a:srgbClr val="FF0000"/>
                </a:solidFill>
              </a:rPr>
              <a:t>  не имеет   вредных и побочных действий; </a:t>
            </a:r>
          </a:p>
          <a:p>
            <a:r>
              <a:rPr lang="ru-RU" sz="1700" b="1" dirty="0">
                <a:solidFill>
                  <a:srgbClr val="FF0000"/>
                </a:solidFill>
              </a:rPr>
              <a:t>  не имеет противопоказаний; </a:t>
            </a:r>
          </a:p>
          <a:p>
            <a:r>
              <a:rPr lang="ru-RU" sz="1700" b="1" dirty="0">
                <a:solidFill>
                  <a:srgbClr val="FF0000"/>
                </a:solidFill>
              </a:rPr>
              <a:t>  проста  настолько, что понятна каждому; </a:t>
            </a:r>
          </a:p>
          <a:p>
            <a:r>
              <a:rPr lang="ru-RU" sz="1700" b="1" dirty="0">
                <a:solidFill>
                  <a:srgbClr val="FF0000"/>
                </a:solidFill>
              </a:rPr>
              <a:t>  всегда вызывает  улыбку уже на первых </a:t>
            </a:r>
          </a:p>
          <a:p>
            <a:r>
              <a:rPr lang="ru-RU" sz="1700" b="1" dirty="0">
                <a:solidFill>
                  <a:srgbClr val="FF0000"/>
                </a:solidFill>
              </a:rPr>
              <a:t>минутах использования. </a:t>
            </a:r>
          </a:p>
          <a:p>
            <a:r>
              <a:rPr lang="ru-RU" sz="1600" dirty="0">
                <a:solidFill>
                  <a:srgbClr val="FF0000"/>
                </a:solidFill>
              </a:rPr>
              <a:t> </a:t>
            </a:r>
          </a:p>
          <a:p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  <a:p>
            <a:endParaRPr lang="ru-RU" sz="3200" dirty="0">
              <a:solidFill>
                <a:srgbClr val="C00000"/>
              </a:solidFill>
            </a:endParaRPr>
          </a:p>
          <a:p>
            <a:endParaRPr lang="ru-RU" sz="3200" dirty="0">
              <a:solidFill>
                <a:srgbClr val="C00000"/>
              </a:solidFill>
            </a:endParaRPr>
          </a:p>
          <a:p>
            <a:endParaRPr lang="ru-RU" sz="3200" dirty="0">
              <a:solidFill>
                <a:srgbClr val="C00000"/>
              </a:solidFill>
            </a:endParaRPr>
          </a:p>
          <a:p>
            <a:endParaRPr lang="ru-RU" sz="3200" dirty="0">
              <a:solidFill>
                <a:srgbClr val="C00000"/>
              </a:solidFill>
            </a:endParaRPr>
          </a:p>
          <a:p>
            <a:endParaRPr lang="ru-RU" sz="3200" dirty="0">
              <a:solidFill>
                <a:srgbClr val="C00000"/>
              </a:solidFill>
            </a:endParaRPr>
          </a:p>
          <a:p>
            <a:r>
              <a:rPr lang="ru-RU" sz="32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026" name="Picture 2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3622"/>
            <a:ext cx="2664296" cy="260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pa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52028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8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6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8919225" cy="1218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Существует несколько приемов 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Су –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терапии: </a:t>
            </a: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Массаж специальным шариком.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Поскольку на ладони находится                                     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множество биологически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активных точек.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Прокатывая шарик между ладошками,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дети массируют мышцы рук.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каждом шарике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есть «волшебное» колечко. 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Массаж эластичным кольцом,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которое помогает стимулировать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работу внутренних органов.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Кольцо нужно надеть на палец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провести массаж зоны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соответствующей пораженной части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тела. Особенно важно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воздействовать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большой палец, отвечающий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голову  человека.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User\Рабочий стол\2015-01-13 09.05.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50126"/>
            <a:ext cx="4608512" cy="296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User\Рабочий стол\2015-01-13 08.56.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56861"/>
            <a:ext cx="2232248" cy="29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2015-01-13 09.00.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56861"/>
            <a:ext cx="2121933" cy="29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702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7693"/>
            <a:ext cx="43924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Формы работы с Су-</a:t>
            </a:r>
            <a:r>
              <a:rPr lang="ru-RU" b="1" dirty="0" err="1">
                <a:solidFill>
                  <a:srgbClr val="FF0000"/>
                </a:solidFill>
              </a:rPr>
              <a:t>Джок</a:t>
            </a:r>
            <a:r>
              <a:rPr lang="ru-RU" b="1" dirty="0">
                <a:solidFill>
                  <a:srgbClr val="FF0000"/>
                </a:solidFill>
              </a:rPr>
              <a:t> –    самые   разнообразные.  </a:t>
            </a:r>
          </a:p>
          <a:p>
            <a:r>
              <a:rPr lang="ru-RU" dirty="0">
                <a:solidFill>
                  <a:srgbClr val="002060"/>
                </a:solidFill>
              </a:rPr>
              <a:t>Прежде всего, это различные пальчиковые упражнения </a:t>
            </a:r>
            <a:r>
              <a:rPr lang="ru-RU" dirty="0" smtClean="0">
                <a:solidFill>
                  <a:srgbClr val="002060"/>
                </a:solidFill>
              </a:rPr>
              <a:t>как шариком Су-</a:t>
            </a:r>
            <a:r>
              <a:rPr lang="ru-RU" dirty="0" err="1" smtClean="0">
                <a:solidFill>
                  <a:srgbClr val="002060"/>
                </a:solidFill>
              </a:rPr>
              <a:t>Джок,так</a:t>
            </a:r>
            <a:r>
              <a:rPr lang="ru-RU" dirty="0" smtClean="0">
                <a:solidFill>
                  <a:srgbClr val="002060"/>
                </a:solidFill>
              </a:rPr>
              <a:t> и </a:t>
            </a:r>
            <a:r>
              <a:rPr lang="ru-RU" dirty="0">
                <a:solidFill>
                  <a:srgbClr val="002060"/>
                </a:solidFill>
              </a:rPr>
              <a:t>с эластичным кольцом. Движения могут быть различными - круговые движения </a:t>
            </a:r>
            <a:r>
              <a:rPr lang="ru-RU" dirty="0" smtClean="0">
                <a:solidFill>
                  <a:srgbClr val="002060"/>
                </a:solidFill>
              </a:rPr>
              <a:t>шарика </a:t>
            </a:r>
            <a:r>
              <a:rPr lang="ru-RU" dirty="0">
                <a:solidFill>
                  <a:srgbClr val="002060"/>
                </a:solidFill>
              </a:rPr>
              <a:t>между ладонями, перекатывание шарика от кончиков пальцев к </a:t>
            </a:r>
            <a:r>
              <a:rPr lang="ru-RU" dirty="0" smtClean="0">
                <a:solidFill>
                  <a:srgbClr val="002060"/>
                </a:solidFill>
              </a:rPr>
              <a:t>основанию ладони</a:t>
            </a:r>
            <a:r>
              <a:rPr lang="ru-RU" dirty="0">
                <a:solidFill>
                  <a:srgbClr val="002060"/>
                </a:solidFill>
              </a:rPr>
              <a:t>, вращение шарика кончиками пальцев, сжимание шарика между ладонями, </a:t>
            </a:r>
            <a:r>
              <a:rPr lang="ru-RU" dirty="0" smtClean="0">
                <a:solidFill>
                  <a:srgbClr val="002060"/>
                </a:solidFill>
              </a:rPr>
              <a:t>сжимание </a:t>
            </a:r>
            <a:r>
              <a:rPr lang="ru-RU" dirty="0">
                <a:solidFill>
                  <a:srgbClr val="002060"/>
                </a:solidFill>
              </a:rPr>
              <a:t>и передача из руки в руку, подбрасывание шарика с последующим </a:t>
            </a:r>
            <a:r>
              <a:rPr lang="ru-RU" dirty="0" smtClean="0">
                <a:solidFill>
                  <a:srgbClr val="002060"/>
                </a:solidFill>
              </a:rPr>
              <a:t>сжатием </a:t>
            </a:r>
            <a:r>
              <a:rPr lang="ru-RU" dirty="0">
                <a:solidFill>
                  <a:srgbClr val="002060"/>
                </a:solidFill>
              </a:rPr>
              <a:t>между ладонями и т.д. Каждое упражнение сопровождается небольшим 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стишком,потешкой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err="1" smtClean="0">
                <a:solidFill>
                  <a:srgbClr val="002060"/>
                </a:solidFill>
              </a:rPr>
              <a:t>т.д.Кроме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этого, педагогами </a:t>
            </a:r>
            <a:r>
              <a:rPr lang="ru-RU" dirty="0" smtClean="0">
                <a:solidFill>
                  <a:srgbClr val="002060"/>
                </a:solidFill>
              </a:rPr>
              <a:t>может использоваться </a:t>
            </a:r>
            <a:r>
              <a:rPr lang="ru-RU" dirty="0">
                <a:solidFill>
                  <a:srgbClr val="002060"/>
                </a:solidFill>
              </a:rPr>
              <a:t>стимулирование активных точек, расположенных на пальцах рук, при помощи различных приспособлений </a:t>
            </a:r>
            <a:r>
              <a:rPr lang="ru-RU" dirty="0" smtClean="0">
                <a:solidFill>
                  <a:srgbClr val="002060"/>
                </a:solidFill>
              </a:rPr>
              <a:t>- массажных </a:t>
            </a:r>
            <a:r>
              <a:rPr lang="ru-RU" dirty="0">
                <a:solidFill>
                  <a:srgbClr val="002060"/>
                </a:solidFill>
              </a:rPr>
              <a:t>мячиков с </a:t>
            </a:r>
            <a:r>
              <a:rPr lang="ru-RU" dirty="0" smtClean="0">
                <a:solidFill>
                  <a:srgbClr val="002060"/>
                </a:solidFill>
              </a:rPr>
              <a:t>шипами, грецких </a:t>
            </a:r>
            <a:r>
              <a:rPr lang="ru-RU" dirty="0">
                <a:solidFill>
                  <a:srgbClr val="002060"/>
                </a:solidFill>
              </a:rPr>
              <a:t>орехов, плодов каштана и т.д.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412776"/>
            <a:ext cx="4099138" cy="40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732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Пути реализации су-</a:t>
            </a:r>
            <a:r>
              <a:rPr lang="ru-RU" sz="2400" b="1" dirty="0" err="1">
                <a:solidFill>
                  <a:srgbClr val="FF0000"/>
                </a:solidFill>
              </a:rPr>
              <a:t>джок</a:t>
            </a:r>
            <a:r>
              <a:rPr lang="ru-RU" sz="2400" b="1" dirty="0">
                <a:solidFill>
                  <a:srgbClr val="FF0000"/>
                </a:solidFill>
              </a:rPr>
              <a:t> терапии в ДОУ: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944" y="2833883"/>
            <a:ext cx="1614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Су-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джок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терапия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3491880" y="2833883"/>
            <a:ext cx="2808312" cy="9559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07704" y="1412776"/>
            <a:ext cx="2828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Работа с педагогами по</a:t>
            </a:r>
            <a:br>
              <a:rPr lang="ru-RU" dirty="0"/>
            </a:br>
            <a:r>
              <a:rPr lang="ru-RU" dirty="0"/>
              <a:t>знакомству с су-</a:t>
            </a:r>
            <a:r>
              <a:rPr lang="ru-RU" dirty="0" err="1"/>
              <a:t>джок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приемами работы по его</a:t>
            </a:r>
            <a:br>
              <a:rPr lang="ru-RU" dirty="0"/>
            </a:br>
            <a:r>
              <a:rPr lang="ru-RU" dirty="0"/>
              <a:t>использованию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1412776"/>
            <a:ext cx="3727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Работа с родителями</a:t>
            </a:r>
            <a:br>
              <a:rPr lang="ru-RU" dirty="0"/>
            </a:br>
            <a:r>
              <a:rPr lang="ru-RU" dirty="0"/>
              <a:t>(мастер-класс по использованию</a:t>
            </a:r>
            <a:br>
              <a:rPr lang="ru-RU" dirty="0"/>
            </a:br>
            <a:r>
              <a:rPr lang="ru-RU" dirty="0"/>
              <a:t>су-</a:t>
            </a:r>
            <a:r>
              <a:rPr lang="ru-RU" dirty="0" err="1"/>
              <a:t>джок</a:t>
            </a:r>
            <a:r>
              <a:rPr lang="ru-RU" dirty="0"/>
              <a:t> терапии)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4293096"/>
            <a:ext cx="34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Работа с детьми</a:t>
            </a:r>
            <a:br>
              <a:rPr lang="ru-RU" dirty="0"/>
            </a:br>
            <a:r>
              <a:rPr lang="ru-RU" dirty="0"/>
              <a:t>(организация деятельности</a:t>
            </a:r>
            <a:br>
              <a:rPr lang="ru-RU" dirty="0"/>
            </a:br>
            <a:r>
              <a:rPr lang="ru-RU" dirty="0"/>
              <a:t>на занятиях)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6237" y="4293096"/>
            <a:ext cx="3993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Создание развивающей среды</a:t>
            </a:r>
            <a:br>
              <a:rPr lang="ru-RU" dirty="0"/>
            </a:br>
            <a:r>
              <a:rPr lang="ru-RU" dirty="0"/>
              <a:t>(приобретение массажных</a:t>
            </a:r>
            <a:br>
              <a:rPr lang="ru-RU" dirty="0"/>
            </a:br>
            <a:r>
              <a:rPr lang="ru-RU" dirty="0"/>
              <a:t>шариков, составление картотек </a:t>
            </a:r>
            <a:br>
              <a:rPr lang="ru-RU" dirty="0"/>
            </a:br>
            <a:r>
              <a:rPr lang="ru-RU" dirty="0"/>
              <a:t>игр, упражнений)</a:t>
            </a:r>
          </a:p>
        </p:txBody>
      </p:sp>
    </p:spTree>
    <p:extLst>
      <p:ext uri="{BB962C8B-B14F-4D97-AF65-F5344CB8AC3E}">
        <p14:creationId xmlns:p14="http://schemas.microsoft.com/office/powerpoint/2010/main" val="33674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3600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 результате использования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су-</a:t>
            </a:r>
            <a:r>
              <a:rPr lang="ru-RU" sz="2400" b="1" dirty="0" err="1">
                <a:solidFill>
                  <a:srgbClr val="FF0000"/>
                </a:solidFill>
              </a:rPr>
              <a:t>джок</a:t>
            </a:r>
            <a:r>
              <a:rPr lang="ru-RU" sz="2400" b="1" dirty="0">
                <a:solidFill>
                  <a:srgbClr val="FF0000"/>
                </a:solidFill>
              </a:rPr>
              <a:t> терапии: </a:t>
            </a:r>
          </a:p>
          <a:p>
            <a:r>
              <a:rPr lang="ru-RU" dirty="0"/>
              <a:t>-осуществляется благоприятное воздействие на весь организм; </a:t>
            </a:r>
          </a:p>
          <a:p>
            <a:r>
              <a:rPr lang="ru-RU" dirty="0"/>
              <a:t>-стимулируются речевые зоны коры головного мозга; </a:t>
            </a:r>
          </a:p>
          <a:p>
            <a:r>
              <a:rPr lang="ru-RU" dirty="0"/>
              <a:t>-развивается координация движений и мелкая моторика; </a:t>
            </a:r>
          </a:p>
          <a:p>
            <a:r>
              <a:rPr lang="ru-RU" dirty="0"/>
              <a:t>-развиваются произвольное поведение, внимание, память, речь и другие психические процессы. </a:t>
            </a:r>
          </a:p>
          <a:p>
            <a:r>
              <a:rPr lang="ru-RU" dirty="0"/>
              <a:t>Использование специальных комплексов разнообразных </a:t>
            </a:r>
            <a:r>
              <a:rPr lang="ru-RU" dirty="0" smtClean="0"/>
              <a:t>игр,  упражнений  </a:t>
            </a:r>
            <a:r>
              <a:rPr lang="ru-RU" dirty="0"/>
              <a:t>способствует активизации речевой деятельности. </a:t>
            </a:r>
            <a:r>
              <a:rPr lang="ru-RU" dirty="0" smtClean="0"/>
              <a:t>Их </a:t>
            </a:r>
            <a:r>
              <a:rPr lang="ru-RU" dirty="0"/>
              <a:t>можно рекомендовать </a:t>
            </a:r>
            <a:r>
              <a:rPr lang="ru-RU" dirty="0" smtClean="0"/>
              <a:t>для использования </a:t>
            </a:r>
            <a:r>
              <a:rPr lang="ru-RU" dirty="0"/>
              <a:t>логопедам, педагогам и родителям.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03" y="1412776"/>
            <a:ext cx="537659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41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42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5" y="-99392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3573016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srgbClr val="C00000"/>
                </a:solidFill>
                <a:ea typeface="FZLanTingHeiS-UL-GB" pitchFamily="2" charset="-122"/>
              </a:rPr>
              <a:t>СПАСИБО     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9928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1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81D319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1951</TotalTime>
  <Words>598</Words>
  <Application>Microsoft Office PowerPoint</Application>
  <PresentationFormat>Экран (4:3)</PresentationFormat>
  <Paragraphs>114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FZLanTingHeiS-UL-GB</vt:lpstr>
      <vt:lpstr>Georgia</vt:lpstr>
      <vt:lpstr>Times New Roman</vt:lpstr>
      <vt:lpstr>Trebuchet MS</vt:lpstr>
      <vt:lpstr>Воздушный поток</vt:lpstr>
      <vt:lpstr>Современная здоровьесберегающая технология « Су-Джок терапия»     </vt:lpstr>
      <vt:lpstr>«Ум ребенка находится на кончиках его пальцев».  В.А.Сухомлинский.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Тема:« Су – Джок терапия в коррекции речевых нарушений у детей»</dc:title>
  <dc:creator>7505</dc:creator>
  <cp:lastModifiedBy>kotenok0308@outlook.com</cp:lastModifiedBy>
  <cp:revision>52</cp:revision>
  <dcterms:modified xsi:type="dcterms:W3CDTF">2017-03-31T12:20:05Z</dcterms:modified>
</cp:coreProperties>
</file>