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8" r:id="rId11"/>
    <p:sldId id="276" r:id="rId12"/>
    <p:sldId id="277" r:id="rId13"/>
    <p:sldId id="279" r:id="rId14"/>
    <p:sldId id="280" r:id="rId15"/>
    <p:sldId id="281" r:id="rId16"/>
    <p:sldId id="278" r:id="rId17"/>
    <p:sldId id="282" r:id="rId18"/>
    <p:sldId id="265" r:id="rId19"/>
    <p:sldId id="266" r:id="rId20"/>
    <p:sldId id="267" r:id="rId21"/>
    <p:sldId id="269" r:id="rId22"/>
    <p:sldId id="270" r:id="rId23"/>
    <p:sldId id="271" r:id="rId24"/>
    <p:sldId id="284" r:id="rId25"/>
    <p:sldId id="272" r:id="rId26"/>
    <p:sldId id="273" r:id="rId27"/>
    <p:sldId id="274" r:id="rId28"/>
    <p:sldId id="285" r:id="rId29"/>
    <p:sldId id="275"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13909-806C-496E-BCE4-0D354C22C089}" type="datetimeFigureOut">
              <a:rPr lang="ru-RU" smtClean="0"/>
              <a:t>24.11.2017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409781-A7B4-4C2A-A3E3-847CFBFD1FD7}" type="slidenum">
              <a:rPr lang="ru-RU" smtClean="0"/>
              <a:t>‹#›</a:t>
            </a:fld>
            <a:endParaRPr lang="ru-RU"/>
          </a:p>
        </p:txBody>
      </p:sp>
    </p:spTree>
    <p:extLst>
      <p:ext uri="{BB962C8B-B14F-4D97-AF65-F5344CB8AC3E}">
        <p14:creationId xmlns:p14="http://schemas.microsoft.com/office/powerpoint/2010/main" val="674429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30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A409781-A7B4-4C2A-A3E3-847CFBFD1FD7}"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EB3559-EE81-4504-9E04-5312788EC73C}" type="datetimeFigureOut">
              <a:rPr lang="ru-RU" smtClean="0"/>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7CBA11-BE5A-400F-AD97-5ECD1F83CAB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EB3559-EE81-4504-9E04-5312788EC73C}" type="datetimeFigureOut">
              <a:rPr lang="ru-RU" smtClean="0"/>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7CBA11-BE5A-400F-AD97-5ECD1F83CAB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EB3559-EE81-4504-9E04-5312788EC73C}" type="datetimeFigureOut">
              <a:rPr lang="ru-RU" smtClean="0"/>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7CBA11-BE5A-400F-AD97-5ECD1F83CAB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EB3559-EE81-4504-9E04-5312788EC73C}" type="datetimeFigureOut">
              <a:rPr lang="ru-RU" smtClean="0"/>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7CBA11-BE5A-400F-AD97-5ECD1F83CAB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EB3559-EE81-4504-9E04-5312788EC73C}" type="datetimeFigureOut">
              <a:rPr lang="ru-RU" smtClean="0"/>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7CBA11-BE5A-400F-AD97-5ECD1F83CAB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EB3559-EE81-4504-9E04-5312788EC73C}" type="datetimeFigureOut">
              <a:rPr lang="ru-RU" smtClean="0"/>
              <a:t>24.11.2017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7CBA11-BE5A-400F-AD97-5ECD1F83CAB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EB3559-EE81-4504-9E04-5312788EC73C}" type="datetimeFigureOut">
              <a:rPr lang="ru-RU" smtClean="0"/>
              <a:t>24.11.2017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7CBA11-BE5A-400F-AD97-5ECD1F83CAB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EB3559-EE81-4504-9E04-5312788EC73C}" type="datetimeFigureOut">
              <a:rPr lang="ru-RU" smtClean="0"/>
              <a:t>24.11.2017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7CBA11-BE5A-400F-AD97-5ECD1F83CAB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EB3559-EE81-4504-9E04-5312788EC73C}" type="datetimeFigureOut">
              <a:rPr lang="ru-RU" smtClean="0"/>
              <a:t>24.11.2017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7CBA11-BE5A-400F-AD97-5ECD1F83CAB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EB3559-EE81-4504-9E04-5312788EC73C}" type="datetimeFigureOut">
              <a:rPr lang="ru-RU" smtClean="0"/>
              <a:t>24.11.2017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7CBA11-BE5A-400F-AD97-5ECD1F83CAB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EB3559-EE81-4504-9E04-5312788EC73C}" type="datetimeFigureOut">
              <a:rPr lang="ru-RU" smtClean="0"/>
              <a:t>24.11.2017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7CBA11-BE5A-400F-AD97-5ECD1F83CAB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B3559-EE81-4504-9E04-5312788EC73C}" type="datetimeFigureOut">
              <a:rPr lang="ru-RU" smtClean="0"/>
              <a:t>24.11.2017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CBA11-BE5A-400F-AD97-5ECD1F83CAB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5760639"/>
          </a:xfrm>
        </p:spPr>
        <p:txBody>
          <a:bodyPr>
            <a:normAutofit/>
          </a:bodyPr>
          <a:lstStyle/>
          <a:p>
            <a:r>
              <a:rPr lang="ru-RU" sz="7200" dirty="0" smtClean="0"/>
              <a:t>Эклектика в моде 30 - 90-х годов </a:t>
            </a:r>
            <a:br>
              <a:rPr lang="ru-RU" sz="7200" dirty="0" smtClean="0"/>
            </a:br>
            <a:r>
              <a:rPr lang="en-US" sz="7200" dirty="0" smtClean="0"/>
              <a:t>XIX</a:t>
            </a:r>
            <a:r>
              <a:rPr lang="ru-RU" sz="7200" dirty="0" smtClean="0"/>
              <a:t> века</a:t>
            </a:r>
            <a:endParaRPr lang="ru-RU" sz="7200"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a:bodyPr>
          <a:lstStyle/>
          <a:p>
            <a:r>
              <a:rPr lang="ru-RU" sz="2400" dirty="0"/>
              <a:t>Мода 50—60-х годов XIX века носила особенно экстравагантный характер. Модным считалось посещать </a:t>
            </a:r>
            <a:r>
              <a:rPr lang="ru-RU" sz="2400" dirty="0" smtClean="0"/>
              <a:t>казино</a:t>
            </a:r>
            <a:r>
              <a:rPr lang="ru-RU" sz="2400" dirty="0"/>
              <a:t>, игорные дома, рестораны. Строительство железных дорог привело к увлечению путешествиями и созданию дорожных костюмов. Путешествия на курорты вызвали моду на купальные костюмы.</a:t>
            </a:r>
            <a:br>
              <a:rPr lang="ru-RU" sz="2400" dirty="0"/>
            </a:br>
            <a:r>
              <a:rPr lang="ru-RU" sz="2400" dirty="0" smtClean="0"/>
              <a:t>Костюмы </a:t>
            </a:r>
            <a:r>
              <a:rPr lang="ru-RU" sz="2400" dirty="0"/>
              <a:t>времен маркизы </a:t>
            </a:r>
            <a:r>
              <a:rPr lang="ru-RU" sz="2400" dirty="0" smtClean="0"/>
              <a:t>Помпадур (рококо) </a:t>
            </a:r>
            <a:r>
              <a:rPr lang="ru-RU" sz="2400" dirty="0"/>
              <a:t>стали образцами для одежды середины XIX столетия.</a:t>
            </a:r>
            <a:br>
              <a:rPr lang="ru-RU" sz="2400" dirty="0"/>
            </a:br>
            <a:r>
              <a:rPr lang="ru-RU" sz="2400" dirty="0"/>
              <a:t>Силуэт платьев этого времени определялся естественной длиной талии, пониженной линией плеч и огромной нижней юбкой — кринолином.</a:t>
            </a:r>
            <a:br>
              <a:rPr lang="ru-RU" sz="2400" dirty="0"/>
            </a:br>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П.Ф. Соколов. Портрет великой княгини</a:t>
            </a:r>
            <a:endParaRPr lang="ru-RU" sz="3200" dirty="0"/>
          </a:p>
        </p:txBody>
      </p:sp>
      <p:pic>
        <p:nvPicPr>
          <p:cNvPr id="4" name="Содержимое 3" descr="P.F._Sokolov_043[1].jpg"/>
          <p:cNvPicPr>
            <a:picLocks noGrp="1" noChangeAspect="1"/>
          </p:cNvPicPr>
          <p:nvPr>
            <p:ph idx="1"/>
          </p:nvPr>
        </p:nvPicPr>
        <p:blipFill>
          <a:blip r:embed="rId3" cstate="print"/>
          <a:stretch>
            <a:fillRect/>
          </a:stretch>
        </p:blipFill>
        <p:spPr>
          <a:xfrm>
            <a:off x="3147822" y="1997805"/>
            <a:ext cx="2848356" cy="373075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А.П. Брюллов. Портрет княгини Львовой</a:t>
            </a:r>
            <a:endParaRPr lang="ru-RU" sz="3200" dirty="0"/>
          </a:p>
        </p:txBody>
      </p:sp>
      <p:pic>
        <p:nvPicPr>
          <p:cNvPr id="4" name="Содержимое 3" descr="А.П. Брюллов Портрет княгини Львовой.jpg"/>
          <p:cNvPicPr>
            <a:picLocks noGrp="1" noChangeAspect="1"/>
          </p:cNvPicPr>
          <p:nvPr>
            <p:ph idx="1"/>
          </p:nvPr>
        </p:nvPicPr>
        <p:blipFill>
          <a:blip r:embed="rId3" cstate="print"/>
          <a:stretch>
            <a:fillRect/>
          </a:stretch>
        </p:blipFill>
        <p:spPr>
          <a:xfrm>
            <a:off x="2854874" y="1600200"/>
            <a:ext cx="3434251"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А.П. Брюллов. Портрет Екатерины Бакуниной</a:t>
            </a:r>
            <a:endParaRPr lang="ru-RU" sz="3200" dirty="0"/>
          </a:p>
        </p:txBody>
      </p:sp>
      <p:pic>
        <p:nvPicPr>
          <p:cNvPr id="4" name="Содержимое 3" descr="Брюллов Портрет Екатерины Бакуниной.jpg"/>
          <p:cNvPicPr>
            <a:picLocks noGrp="1" noChangeAspect="1"/>
          </p:cNvPicPr>
          <p:nvPr>
            <p:ph idx="1"/>
          </p:nvPr>
        </p:nvPicPr>
        <p:blipFill>
          <a:blip r:embed="rId3" cstate="print"/>
          <a:stretch>
            <a:fillRect/>
          </a:stretch>
        </p:blipFill>
        <p:spPr>
          <a:xfrm>
            <a:off x="2771800" y="1700808"/>
            <a:ext cx="3685501" cy="460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А.П. Брюллов. Портрет графини Орловой</a:t>
            </a:r>
            <a:endParaRPr lang="ru-RU" sz="3200" dirty="0"/>
          </a:p>
        </p:txBody>
      </p:sp>
      <p:pic>
        <p:nvPicPr>
          <p:cNvPr id="4" name="Содержимое 3" descr="П.Ф. Соколов Портрет графини Орловой.jpg"/>
          <p:cNvPicPr>
            <a:picLocks noGrp="1" noChangeAspect="1"/>
          </p:cNvPicPr>
          <p:nvPr>
            <p:ph idx="1"/>
          </p:nvPr>
        </p:nvPicPr>
        <p:blipFill>
          <a:blip r:embed="rId3" cstate="print"/>
          <a:stretch>
            <a:fillRect/>
          </a:stretch>
        </p:blipFill>
        <p:spPr>
          <a:xfrm>
            <a:off x="2771800" y="1772816"/>
            <a:ext cx="3672000" cy="462499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А.П. Брюллов. Портрет </a:t>
            </a:r>
            <a:r>
              <a:rPr lang="ru-RU" sz="3200" dirty="0" err="1" smtClean="0"/>
              <a:t>контессы</a:t>
            </a:r>
            <a:r>
              <a:rPr lang="ru-RU" sz="3200" dirty="0" smtClean="0"/>
              <a:t>  Софии Бобринской</a:t>
            </a:r>
            <a:endParaRPr lang="ru-RU" sz="3200" dirty="0"/>
          </a:p>
        </p:txBody>
      </p:sp>
      <p:pic>
        <p:nvPicPr>
          <p:cNvPr id="4" name="Содержимое 3" descr="Соколов Контесса София Бобринская.jpg"/>
          <p:cNvPicPr>
            <a:picLocks noGrp="1" noChangeAspect="1"/>
          </p:cNvPicPr>
          <p:nvPr>
            <p:ph idx="1"/>
          </p:nvPr>
        </p:nvPicPr>
        <p:blipFill>
          <a:blip r:embed="rId3" cstate="print"/>
          <a:stretch>
            <a:fillRect/>
          </a:stretch>
        </p:blipFill>
        <p:spPr>
          <a:xfrm>
            <a:off x="2961484" y="1600200"/>
            <a:ext cx="3221032"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А.П. Брюллов. Портрет молодой женщины с книгой</a:t>
            </a:r>
            <a:endParaRPr lang="ru-RU" sz="3200" dirty="0"/>
          </a:p>
        </p:txBody>
      </p:sp>
      <p:pic>
        <p:nvPicPr>
          <p:cNvPr id="4" name="Содержимое 3" descr="А.П. Брюллов Портрет молодой женщины с книгой.jpg"/>
          <p:cNvPicPr>
            <a:picLocks noGrp="1" noChangeAspect="1"/>
          </p:cNvPicPr>
          <p:nvPr>
            <p:ph idx="1"/>
          </p:nvPr>
        </p:nvPicPr>
        <p:blipFill>
          <a:blip r:embed="rId3" cstate="print"/>
          <a:stretch>
            <a:fillRect/>
          </a:stretch>
        </p:blipFill>
        <p:spPr>
          <a:xfrm>
            <a:off x="2799626" y="1600200"/>
            <a:ext cx="3544748"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П.Ф. Соколов. Портрет графа Самойлова</a:t>
            </a:r>
            <a:endParaRPr lang="ru-RU" sz="3200" dirty="0"/>
          </a:p>
        </p:txBody>
      </p:sp>
      <p:pic>
        <p:nvPicPr>
          <p:cNvPr id="4" name="Содержимое 3" descr="П.Ф. Соколов Граф Самойлов.jpg"/>
          <p:cNvPicPr>
            <a:picLocks noGrp="1" noChangeAspect="1"/>
          </p:cNvPicPr>
          <p:nvPr>
            <p:ph idx="1"/>
          </p:nvPr>
        </p:nvPicPr>
        <p:blipFill>
          <a:blip r:embed="rId3" cstate="print"/>
          <a:stretch>
            <a:fillRect/>
          </a:stretch>
        </p:blipFill>
        <p:spPr>
          <a:xfrm>
            <a:off x="2950001" y="1600200"/>
            <a:ext cx="3243998"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costumehistory.ru/files/19vek_costume/181108/5.jpg"/>
          <p:cNvPicPr/>
          <p:nvPr/>
        </p:nvPicPr>
        <p:blipFill>
          <a:blip r:embed="rId3" cstate="print"/>
          <a:srcRect/>
          <a:stretch>
            <a:fillRect/>
          </a:stretch>
        </p:blipFill>
        <p:spPr bwMode="auto">
          <a:xfrm>
            <a:off x="2339752" y="404664"/>
            <a:ext cx="1924050" cy="4114800"/>
          </a:xfrm>
          <a:prstGeom prst="rect">
            <a:avLst/>
          </a:prstGeom>
          <a:noFill/>
          <a:ln w="9525">
            <a:noFill/>
            <a:miter lim="800000"/>
            <a:headEnd/>
            <a:tailEnd/>
          </a:ln>
        </p:spPr>
      </p:pic>
      <p:pic>
        <p:nvPicPr>
          <p:cNvPr id="3" name="Рисунок 2" descr="http://www.costumehistory.ru/files/19vek_costume/181108/4.jpg"/>
          <p:cNvPicPr/>
          <p:nvPr/>
        </p:nvPicPr>
        <p:blipFill>
          <a:blip r:embed="rId4" cstate="print"/>
          <a:srcRect/>
          <a:stretch>
            <a:fillRect/>
          </a:stretch>
        </p:blipFill>
        <p:spPr bwMode="auto">
          <a:xfrm>
            <a:off x="251520" y="260648"/>
            <a:ext cx="1619250" cy="4381500"/>
          </a:xfrm>
          <a:prstGeom prst="rect">
            <a:avLst/>
          </a:prstGeom>
          <a:noFill/>
          <a:ln w="9525">
            <a:noFill/>
            <a:miter lim="800000"/>
            <a:headEnd/>
            <a:tailEnd/>
          </a:ln>
        </p:spPr>
      </p:pic>
      <p:pic>
        <p:nvPicPr>
          <p:cNvPr id="4" name="Рисунок 3" descr="http://www.costumehistory.ru/files/19vek_costume/181108/6.jpg"/>
          <p:cNvPicPr/>
          <p:nvPr/>
        </p:nvPicPr>
        <p:blipFill>
          <a:blip r:embed="rId5" cstate="print"/>
          <a:srcRect/>
          <a:stretch>
            <a:fillRect/>
          </a:stretch>
        </p:blipFill>
        <p:spPr bwMode="auto">
          <a:xfrm>
            <a:off x="4644008" y="2348880"/>
            <a:ext cx="1638300" cy="4000500"/>
          </a:xfrm>
          <a:prstGeom prst="rect">
            <a:avLst/>
          </a:prstGeom>
          <a:noFill/>
          <a:ln w="9525">
            <a:noFill/>
            <a:miter lim="800000"/>
            <a:headEnd/>
            <a:tailEnd/>
          </a:ln>
        </p:spPr>
      </p:pic>
      <p:pic>
        <p:nvPicPr>
          <p:cNvPr id="5" name="Рисунок 4" descr="http://www.costumehistory.ru/files/19vek_costume/181108/7.jpg"/>
          <p:cNvPicPr/>
          <p:nvPr/>
        </p:nvPicPr>
        <p:blipFill>
          <a:blip r:embed="rId6" cstate="print"/>
          <a:srcRect/>
          <a:stretch>
            <a:fillRect/>
          </a:stretch>
        </p:blipFill>
        <p:spPr bwMode="auto">
          <a:xfrm>
            <a:off x="6588224" y="332656"/>
            <a:ext cx="224790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r>
              <a:rPr lang="ru-RU" sz="3200" dirty="0"/>
              <a:t>Модный женский костюм в 50—60-х годах XIX века имеет вычурные формы, несовместимые с трудовым образом жизни. Тон в модах задавал парижский дом моделей "</a:t>
            </a:r>
            <a:r>
              <a:rPr lang="ru-RU" sz="3200" dirty="0" err="1"/>
              <a:t>Coutur</a:t>
            </a:r>
            <a:r>
              <a:rPr lang="ru-RU" sz="3200" dirty="0"/>
              <a:t>". Он создавал новые модели одежды, признаваемые «высшими» классами всех стран. Французские выкройки старались добыть дамы всех стран Европы.</a:t>
            </a:r>
            <a:br>
              <a:rPr lang="ru-RU" sz="3200" dirty="0"/>
            </a:br>
            <a:endParaRPr lang="ru-RU"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sz="2800" dirty="0"/>
              <a:t>Название «эклектика» произошло от греческого </a:t>
            </a:r>
            <a:r>
              <a:rPr lang="ru-RU" sz="2800" dirty="0" err="1"/>
              <a:t>εκλεκτός</a:t>
            </a:r>
            <a:r>
              <a:rPr lang="ru-RU" sz="2800" dirty="0"/>
              <a:t>, «избранный, отборный». Эклектизм </a:t>
            </a:r>
            <a:r>
              <a:rPr lang="ru-RU" sz="2800" dirty="0" smtClean="0"/>
              <a:t>–стиль, доминировавший </a:t>
            </a:r>
            <a:r>
              <a:rPr lang="ru-RU" sz="2800" dirty="0"/>
              <a:t>в Европе и России в 1830 — 1890-е гг. Н</a:t>
            </a:r>
            <a:r>
              <a:rPr lang="ru-RU" sz="2800" dirty="0" smtClean="0"/>
              <a:t>осит </a:t>
            </a:r>
            <a:r>
              <a:rPr lang="ru-RU" sz="2800" dirty="0"/>
              <a:t>название — романтизм (для второй четверти XIX века), </a:t>
            </a:r>
            <a:r>
              <a:rPr lang="ru-RU" sz="2800" dirty="0" err="1"/>
              <a:t>Beaux-Arts</a:t>
            </a:r>
            <a:r>
              <a:rPr lang="ru-RU" sz="2800" dirty="0"/>
              <a:t> (</a:t>
            </a:r>
            <a:r>
              <a:rPr lang="ru-RU" sz="2800" dirty="0" err="1"/>
              <a:t>боз-ар</a:t>
            </a:r>
            <a:r>
              <a:rPr lang="ru-RU" sz="2800" dirty="0"/>
              <a:t>) (для второй половины XIX </a:t>
            </a:r>
            <a:r>
              <a:rPr lang="ru-RU" sz="2800" dirty="0" smtClean="0"/>
              <a:t>века. </a:t>
            </a:r>
            <a:r>
              <a:rPr lang="ru-RU" sz="2800" dirty="0"/>
              <a:t>Характеризуется смешением различных «исторических» стилей, таких как </a:t>
            </a:r>
            <a:r>
              <a:rPr lang="ru-RU" sz="2800" dirty="0" err="1"/>
              <a:t>неоренессанс</a:t>
            </a:r>
            <a:r>
              <a:rPr lang="ru-RU" sz="2800" dirty="0"/>
              <a:t>, </a:t>
            </a:r>
            <a:r>
              <a:rPr lang="ru-RU" sz="2800" dirty="0" err="1"/>
              <a:t>необарокко</a:t>
            </a:r>
            <a:r>
              <a:rPr lang="ru-RU" sz="2800" dirty="0"/>
              <a:t>, </a:t>
            </a:r>
            <a:r>
              <a:rPr lang="ru-RU" sz="2800" dirty="0" err="1"/>
              <a:t>неорококо</a:t>
            </a:r>
            <a:r>
              <a:rPr lang="ru-RU" sz="2800" dirty="0"/>
              <a:t>, неоготика, </a:t>
            </a:r>
            <a:r>
              <a:rPr lang="ru-RU" sz="2800" dirty="0" err="1"/>
              <a:t>неомавританский</a:t>
            </a:r>
            <a:r>
              <a:rPr lang="ru-RU" sz="2800" dirty="0"/>
              <a:t> стиль, </a:t>
            </a:r>
            <a:r>
              <a:rPr lang="ru-RU" sz="2800" dirty="0" err="1"/>
              <a:t>неовизантийский</a:t>
            </a:r>
            <a:r>
              <a:rPr lang="ru-RU" sz="2800" dirty="0"/>
              <a:t> стиль, псевдорусский стиль, </a:t>
            </a:r>
            <a:r>
              <a:rPr lang="ru-RU" sz="2800" dirty="0" err="1"/>
              <a:t>индо-сарацинский</a:t>
            </a:r>
            <a:r>
              <a:rPr lang="ru-RU" sz="2800" dirty="0"/>
              <a:t> стиль.</a:t>
            </a:r>
            <a:r>
              <a:rPr lang="ru-RU" sz="2800" b="1" i="1" dirty="0"/>
              <a:t/>
            </a:r>
            <a:br>
              <a:rPr lang="ru-RU" sz="2800" b="1" i="1" dirty="0"/>
            </a:br>
            <a:endParaRPr lang="ru-R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sz="3200" dirty="0"/>
              <a:t>Только очень богатые женщины могли заказывать платья у дорогих портных или выписывать их из Франции, остальные же довольствовались готовыми изделиями или шили сами. Предметы отделки платьев — кружева, вышивки — стали теперь изготовляться фабричным способом и потеряли свою художественную ценность.</a:t>
            </a:r>
            <a:br>
              <a:rPr lang="ru-RU" sz="3200" dirty="0"/>
            </a:br>
            <a:endParaRPr lang="ru-RU"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sz="3200" dirty="0"/>
              <a:t>Центрами моды 70—80-х годов были буржуазные </a:t>
            </a:r>
            <a:r>
              <a:rPr lang="ru-RU" sz="3200" dirty="0" smtClean="0"/>
              <a:t>салоны</a:t>
            </a:r>
            <a:r>
              <a:rPr lang="ru-RU" sz="3200" dirty="0"/>
              <a:t>. Сущностью направления в прикладном искусстве тех лет был так называемый «позитивизм»— демонстрация стоимости вещей, богатства одежды.</a:t>
            </a:r>
            <a:br>
              <a:rPr lang="ru-RU" sz="3200" dirty="0"/>
            </a:br>
            <a:r>
              <a:rPr lang="ru-RU" sz="3200" dirty="0"/>
              <a:t> Одним из самых популярных слов в это время становится слово </a:t>
            </a:r>
            <a:r>
              <a:rPr lang="ru-RU" sz="3200" dirty="0" smtClean="0"/>
              <a:t>«шик». </a:t>
            </a:r>
            <a:endParaRPr lang="ru-RU"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800" dirty="0" smtClean="0"/>
              <a:t>Джованни </a:t>
            </a:r>
            <a:r>
              <a:rPr lang="ru-RU" sz="2800" dirty="0" err="1" smtClean="0"/>
              <a:t>Болдини</a:t>
            </a:r>
            <a:r>
              <a:rPr lang="ru-RU" sz="2800" dirty="0" smtClean="0"/>
              <a:t>. Греческая принцесса Анастасия</a:t>
            </a:r>
            <a:endParaRPr lang="ru-RU" sz="2800" dirty="0"/>
          </a:p>
        </p:txBody>
      </p:sp>
      <p:pic>
        <p:nvPicPr>
          <p:cNvPr id="4" name="Содержимое 3" descr="Греческая принцесса Анастасия.jpg"/>
          <p:cNvPicPr>
            <a:picLocks noGrp="1" noChangeAspect="1"/>
          </p:cNvPicPr>
          <p:nvPr>
            <p:ph idx="1"/>
          </p:nvPr>
        </p:nvPicPr>
        <p:blipFill>
          <a:blip r:embed="rId3" cstate="print"/>
          <a:stretch>
            <a:fillRect/>
          </a:stretch>
        </p:blipFill>
        <p:spPr>
          <a:xfrm>
            <a:off x="3440509" y="1600200"/>
            <a:ext cx="2262982"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светлана\Pictures\эклектика\Джозефина Альвеар де Эрразюри (2).jpg"/>
          <p:cNvPicPr>
            <a:picLocks noChangeAspect="1" noChangeArrowheads="1"/>
          </p:cNvPicPr>
          <p:nvPr/>
        </p:nvPicPr>
        <p:blipFill>
          <a:blip r:embed="rId3" cstate="print"/>
          <a:srcRect/>
          <a:stretch>
            <a:fillRect/>
          </a:stretch>
        </p:blipFill>
        <p:spPr bwMode="auto">
          <a:xfrm>
            <a:off x="2699792" y="414000"/>
            <a:ext cx="3463652" cy="6444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rmAutofit/>
          </a:bodyPr>
          <a:lstStyle/>
          <a:p>
            <a:r>
              <a:rPr lang="ru-RU" sz="3200" dirty="0"/>
              <a:t>Ткани на платья шли разнообразные: различной выработки шелка, атлас, штоф, репс, тюль, бархат, шерсть. В моде были ткани настолько ярких, кричащих тонов (лиловых, красных, малиново-розовых), что, по словам современника, «одного упоминания о них было достаточно, чтобы привести в ярость всех быков Андалузии».</a:t>
            </a:r>
            <a:br>
              <a:rPr lang="ru-RU" sz="3200" dirty="0"/>
            </a:br>
            <a:endParaRPr lang="ru-RU"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светлана\Pictures\эклектика\Мадам Джуллиард в красном.jpg"/>
          <p:cNvPicPr>
            <a:picLocks noChangeAspect="1" noChangeArrowheads="1"/>
          </p:cNvPicPr>
          <p:nvPr/>
        </p:nvPicPr>
        <p:blipFill>
          <a:blip r:embed="rId3" cstate="print"/>
          <a:srcRect/>
          <a:stretch>
            <a:fillRect/>
          </a:stretch>
        </p:blipFill>
        <p:spPr bwMode="auto">
          <a:xfrm>
            <a:off x="2771800" y="0"/>
            <a:ext cx="3528000" cy="6664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светлана\Pictures\эклектика\Мадам Хьюго.jpg"/>
          <p:cNvPicPr>
            <a:picLocks noChangeAspect="1" noChangeArrowheads="1"/>
          </p:cNvPicPr>
          <p:nvPr/>
        </p:nvPicPr>
        <p:blipFill>
          <a:blip r:embed="rId3" cstate="print"/>
          <a:srcRect/>
          <a:stretch>
            <a:fillRect/>
          </a:stretch>
        </p:blipFill>
        <p:spPr bwMode="auto">
          <a:xfrm>
            <a:off x="2843808" y="404664"/>
            <a:ext cx="3528000" cy="62328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светлана\Pictures\эклектика\Мадемуазель де Бярриц Джованни Болдини.jpg"/>
          <p:cNvPicPr>
            <a:picLocks noChangeAspect="1" noChangeArrowheads="1"/>
          </p:cNvPicPr>
          <p:nvPr/>
        </p:nvPicPr>
        <p:blipFill>
          <a:blip r:embed="rId3" cstate="print"/>
          <a:srcRect/>
          <a:stretch>
            <a:fillRect/>
          </a:stretch>
        </p:blipFill>
        <p:spPr bwMode="auto">
          <a:xfrm>
            <a:off x="2411760" y="364917"/>
            <a:ext cx="4464000" cy="649308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rmAutofit/>
          </a:bodyPr>
          <a:lstStyle/>
          <a:p>
            <a:r>
              <a:rPr lang="ru-RU" sz="3200" dirty="0"/>
              <a:t>Модными тканями были бархат, шелк, шерсть (часто клетчатая), тарлатан, кружева, газ. Цвета в костюме 70-х годов преобладали темные, но встречались платья и белого цвета. В 80-х годах в моду вошли светлые ткани нежных оттенков — голубые, зеленые, розовые.</a:t>
            </a:r>
            <a:br>
              <a:rPr lang="ru-RU" sz="3200" dirty="0"/>
            </a:br>
            <a:endParaRPr lang="ru-RU"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светлана\Pictures\эклектика\Рита де Акоста Лидиг.jpg"/>
          <p:cNvPicPr>
            <a:picLocks noChangeAspect="1" noChangeArrowheads="1"/>
          </p:cNvPicPr>
          <p:nvPr/>
        </p:nvPicPr>
        <p:blipFill>
          <a:blip r:embed="rId3" cstate="print"/>
          <a:srcRect/>
          <a:stretch>
            <a:fillRect/>
          </a:stretch>
        </p:blipFill>
        <p:spPr bwMode="auto">
          <a:xfrm>
            <a:off x="2411760" y="0"/>
            <a:ext cx="4140000" cy="675918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0.liveinternet.ru/images/attach/c/9/107/29/107029120_22_Portret_devushki_v_krasnom_plate.jpg"/>
          <p:cNvPicPr>
            <a:picLocks noChangeAspect="1" noChangeArrowheads="1"/>
          </p:cNvPicPr>
          <p:nvPr/>
        </p:nvPicPr>
        <p:blipFill>
          <a:blip r:embed="rId3" cstate="print"/>
          <a:srcRect/>
          <a:stretch>
            <a:fillRect/>
          </a:stretch>
        </p:blipFill>
        <p:spPr bwMode="auto">
          <a:xfrm>
            <a:off x="2051720" y="476672"/>
            <a:ext cx="5038725" cy="5486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r>
              <a:rPr lang="ru-RU" sz="2800" dirty="0"/>
              <a:t>Большой вклад в движение за эмансипацию женщин и упрощение женского костюма внесли американки. </a:t>
            </a:r>
            <a:br>
              <a:rPr lang="ru-RU" sz="2800" dirty="0"/>
            </a:br>
            <a:r>
              <a:rPr lang="ru-RU" sz="2800" dirty="0"/>
              <a:t>В 50-е годы была сделана попытка ввести в моду короткий кринолин, а в 60-70-е годы — куртку «а -ля Гарибальди» и длинные шаровары. Однако этот костюм вызвал в Нью-Йорке неслыханный скандал.</a:t>
            </a:r>
            <a:br>
              <a:rPr lang="ru-RU" sz="2800" dirty="0"/>
            </a:br>
            <a:r>
              <a:rPr lang="ru-RU" sz="2800" dirty="0"/>
              <a:t>В 90-х годах пробовали ввести в ежедневный обиход юбку-шаровары, появление которой вызвало целую полемическую бурю. </a:t>
            </a:r>
            <a:br>
              <a:rPr lang="ru-RU" sz="2800" dirty="0"/>
            </a:b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g0.liveinternet.ru/images/attach/c/9/107/29/107029092_5_PFSokolov_Portret_neizvestnoy_v_belom_plate__SAUrusovoy_VOPROS__18271828_Gosudarstvennuyy_muzey_ASPushkina_TEKST.jpg"/>
          <p:cNvPicPr>
            <a:picLocks noChangeAspect="1" noChangeArrowheads="1"/>
          </p:cNvPicPr>
          <p:nvPr/>
        </p:nvPicPr>
        <p:blipFill>
          <a:blip r:embed="rId3" cstate="print"/>
          <a:srcRect/>
          <a:stretch>
            <a:fillRect/>
          </a:stretch>
        </p:blipFill>
        <p:spPr bwMode="auto">
          <a:xfrm>
            <a:off x="2051720" y="0"/>
            <a:ext cx="5267325" cy="6667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g1.liveinternet.ru/images/attach/c/0/43/441/43441173_bakunina11.jpg"/>
          <p:cNvPicPr>
            <a:picLocks noChangeAspect="1" noChangeArrowheads="1"/>
          </p:cNvPicPr>
          <p:nvPr/>
        </p:nvPicPr>
        <p:blipFill>
          <a:blip r:embed="rId3" cstate="print"/>
          <a:srcRect/>
          <a:stretch>
            <a:fillRect/>
          </a:stretch>
        </p:blipFill>
        <p:spPr bwMode="auto">
          <a:xfrm>
            <a:off x="1979712" y="31981"/>
            <a:ext cx="5057775" cy="66484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Художник - акварелист Владимир Иванович Гау."/>
          <p:cNvPicPr>
            <a:picLocks noChangeAspect="1" noChangeArrowheads="1"/>
          </p:cNvPicPr>
          <p:nvPr/>
        </p:nvPicPr>
        <p:blipFill>
          <a:blip r:embed="rId3" cstate="print"/>
          <a:srcRect/>
          <a:stretch>
            <a:fillRect/>
          </a:stretch>
        </p:blipFill>
        <p:spPr bwMode="auto">
          <a:xfrm>
            <a:off x="1547664" y="115703"/>
            <a:ext cx="6113728" cy="669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Художник - акварелист Владимир Иванович Гау."/>
          <p:cNvPicPr>
            <a:picLocks noChangeAspect="1" noChangeArrowheads="1"/>
          </p:cNvPicPr>
          <p:nvPr/>
        </p:nvPicPr>
        <p:blipFill>
          <a:blip r:embed="rId3" cstate="print"/>
          <a:srcRect/>
          <a:stretch>
            <a:fillRect/>
          </a:stretch>
        </p:blipFill>
        <p:spPr bwMode="auto">
          <a:xfrm>
            <a:off x="1403648" y="260648"/>
            <a:ext cx="6264000" cy="638942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Художник - акварелист Владимир Иванович Гау."/>
          <p:cNvPicPr>
            <a:picLocks noChangeAspect="1" noChangeArrowheads="1"/>
          </p:cNvPicPr>
          <p:nvPr/>
        </p:nvPicPr>
        <p:blipFill>
          <a:blip r:embed="rId3" cstate="print"/>
          <a:srcRect/>
          <a:stretch>
            <a:fillRect/>
          </a:stretch>
        </p:blipFill>
        <p:spPr bwMode="auto">
          <a:xfrm>
            <a:off x="1934546" y="116632"/>
            <a:ext cx="5184000" cy="66404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costumehistory.ru/files/19vek_costume/181108/1.jpg"/>
          <p:cNvPicPr/>
          <p:nvPr/>
        </p:nvPicPr>
        <p:blipFill>
          <a:blip r:embed="rId3" cstate="print"/>
          <a:srcRect/>
          <a:stretch>
            <a:fillRect/>
          </a:stretch>
        </p:blipFill>
        <p:spPr bwMode="auto">
          <a:xfrm>
            <a:off x="467544" y="836712"/>
            <a:ext cx="2533650" cy="3152775"/>
          </a:xfrm>
          <a:prstGeom prst="rect">
            <a:avLst/>
          </a:prstGeom>
          <a:noFill/>
          <a:ln w="9525">
            <a:noFill/>
            <a:miter lim="800000"/>
            <a:headEnd/>
            <a:tailEnd/>
          </a:ln>
        </p:spPr>
      </p:pic>
      <p:pic>
        <p:nvPicPr>
          <p:cNvPr id="3" name="Рисунок 2" descr="http://www.costumehistory.ru/files/19vek_costume/181108/2.jpg"/>
          <p:cNvPicPr/>
          <p:nvPr/>
        </p:nvPicPr>
        <p:blipFill>
          <a:blip r:embed="rId4" cstate="print"/>
          <a:srcRect/>
          <a:stretch>
            <a:fillRect/>
          </a:stretch>
        </p:blipFill>
        <p:spPr bwMode="auto">
          <a:xfrm>
            <a:off x="3491880" y="2564904"/>
            <a:ext cx="2105025" cy="2981325"/>
          </a:xfrm>
          <a:prstGeom prst="rect">
            <a:avLst/>
          </a:prstGeom>
          <a:noFill/>
          <a:ln w="9525">
            <a:noFill/>
            <a:miter lim="800000"/>
            <a:headEnd/>
            <a:tailEnd/>
          </a:ln>
        </p:spPr>
      </p:pic>
      <p:pic>
        <p:nvPicPr>
          <p:cNvPr id="4" name="Рисунок 3" descr="http://www.costumehistory.ru/files/19vek_costume/181108/3.jpg"/>
          <p:cNvPicPr/>
          <p:nvPr/>
        </p:nvPicPr>
        <p:blipFill>
          <a:blip r:embed="rId5" cstate="print"/>
          <a:srcRect/>
          <a:stretch>
            <a:fillRect/>
          </a:stretch>
        </p:blipFill>
        <p:spPr bwMode="auto">
          <a:xfrm>
            <a:off x="6444208" y="980728"/>
            <a:ext cx="232410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464</Words>
  <Application>Microsoft Office PowerPoint</Application>
  <PresentationFormat>Экран (4:3)</PresentationFormat>
  <Paragraphs>47</Paragraphs>
  <Slides>30</Slides>
  <Notes>30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Эклектика в моде 30 - 90-х годов  XIX века</vt:lpstr>
      <vt:lpstr>Название «эклектика» произошло от греческого εκλεκτός, «избранный, отборный». Эклектизм –стиль, доминировавший в Европе и России в 1830 — 1890-е гг. Носит название — романтизм (для второй четверти XIX века), Beaux-Arts (боз-ар) (для второй половины XIX века. Характеризуется смешением различных «исторических» стилей, таких как неоренессанс, необарокко, неорококо, неоготика, неомавританский стиль, неовизантийский стиль, псевдорусский стиль, индо-сарацинский стиль.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Мода 50—60-х годов XIX века носила особенно экстравагантный характер. Модным считалось посещать казино, игорные дома, рестораны. Строительство железных дорог привело к увлечению путешествиями и созданию дорожных костюмов. Путешествия на курорты вызвали моду на купальные костюмы. Костюмы времен маркизы Помпадур (рококо) стали образцами для одежды середины XIX столетия. Силуэт платьев этого времени определялся естественной длиной талии, пониженной линией плеч и огромной нижней юбкой — кринолином. </vt:lpstr>
      <vt:lpstr>П.Ф. Соколов. Портрет великой княгини</vt:lpstr>
      <vt:lpstr>А.П. Брюллов. Портрет княгини Львовой</vt:lpstr>
      <vt:lpstr>А.П. Брюллов. Портрет Екатерины Бакуниной</vt:lpstr>
      <vt:lpstr>А.П. Брюллов. Портрет графини Орловой</vt:lpstr>
      <vt:lpstr>А.П. Брюллов. Портрет контессы  Софии Бобринской</vt:lpstr>
      <vt:lpstr>А.П. Брюллов. Портрет молодой женщины с книгой</vt:lpstr>
      <vt:lpstr>П.Ф. Соколов. Портрет графа Самойлова</vt:lpstr>
      <vt:lpstr>Презентация PowerPoint</vt:lpstr>
      <vt:lpstr>Модный женский костюм в 50—60-х годах XIX века имеет вычурные формы, несовместимые с трудовым образом жизни. Тон в модах задавал парижский дом моделей "Coutur". Он создавал новые модели одежды, признаваемые «высшими» классами всех стран. Французские выкройки старались добыть дамы всех стран Европы. </vt:lpstr>
      <vt:lpstr>Только очень богатые женщины могли заказывать платья у дорогих портных или выписывать их из Франции, остальные же довольствовались готовыми изделиями или шили сами. Предметы отделки платьев — кружева, вышивки — стали теперь изготовляться фабричным способом и потеряли свою художественную ценность. </vt:lpstr>
      <vt:lpstr>Центрами моды 70—80-х годов были буржуазные салоны. Сущностью направления в прикладном искусстве тех лет был так называемый «позитивизм»— демонстрация стоимости вещей, богатства одежды.  Одним из самых популярных слов в это время становится слово «шик». </vt:lpstr>
      <vt:lpstr>Джованни Болдини. Греческая принцесса Анастасия</vt:lpstr>
      <vt:lpstr>Презентация PowerPoint</vt:lpstr>
      <vt:lpstr>Ткани на платья шли разнообразные: различной выработки шелка, атлас, штоф, репс, тюль, бархат, шерсть. В моде были ткани настолько ярких, кричащих тонов (лиловых, красных, малиново-розовых), что, по словам современника, «одного упоминания о них было достаточно, чтобы привести в ярость всех быков Андалузии». </vt:lpstr>
      <vt:lpstr>Презентация PowerPoint</vt:lpstr>
      <vt:lpstr>Презентация PowerPoint</vt:lpstr>
      <vt:lpstr>Презентация PowerPoint</vt:lpstr>
      <vt:lpstr>Модными тканями были бархат, шелк, шерсть (часто клетчатая), тарлатан, кружева, газ. Цвета в костюме 70-х годов преобладали темные, но встречались платья и белого цвета. В 80-х годах в моду вошли светлые ткани нежных оттенков — голубые, зеленые, розовые. </vt:lpstr>
      <vt:lpstr>Презентация PowerPoint</vt:lpstr>
      <vt:lpstr>Большой вклад в движение за эмансипацию женщин и упрощение женского костюма внесли американки.  В 50-е годы была сделана попытка ввести в моду короткий кринолин, а в 60-70-е годы — куртку «а -ля Гарибальди» и длинные шаровары. Однако этот костюм вызвал в Нью-Йорке неслыханный скандал. В 90-х годах пробовали ввести в ежедневный обиход юбку-шаровары, появление которой вызвало целую полемическую бурю.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Протасова</cp:lastModifiedBy>
  <cp:revision>13</cp:revision>
  <dcterms:created xsi:type="dcterms:W3CDTF">2015-12-18T14:21:32Z</dcterms:created>
  <dcterms:modified xsi:type="dcterms:W3CDTF">2017-11-24T03:25:39Z</dcterms:modified>
</cp:coreProperties>
</file>