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klincollege.ru/" TargetMode="External"/><Relationship Id="rId3" Type="http://schemas.openxmlformats.org/officeDocument/2006/relationships/hyperlink" Target="http://www.&#1073;&#1080;&#1090;&#1090;.&#1088;&#1092;/" TargetMode="External"/><Relationship Id="rId7" Type="http://schemas.openxmlformats.org/officeDocument/2006/relationships/hyperlink" Target="http://yaac.ru/" TargetMode="External"/><Relationship Id="rId2" Type="http://schemas.openxmlformats.org/officeDocument/2006/relationships/hyperlink" Target="mailto:pu36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-a-c@mail.ru" TargetMode="External"/><Relationship Id="rId5" Type="http://schemas.openxmlformats.org/officeDocument/2006/relationships/hyperlink" Target="http://&#1095;&#1084;&#1090;&#1090;.&#1088;&#1092;/" TargetMode="External"/><Relationship Id="rId4" Type="http://schemas.openxmlformats.org/officeDocument/2006/relationships/hyperlink" Target="mailto:chmtt@mail.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mitrovpu.ru/" TargetMode="External"/><Relationship Id="rId3" Type="http://schemas.openxmlformats.org/officeDocument/2006/relationships/hyperlink" Target="http://agrokol.ru/" TargetMode="External"/><Relationship Id="rId7" Type="http://schemas.openxmlformats.org/officeDocument/2006/relationships/hyperlink" Target="https://e.mail.ru/compose/?mailto=mailto%3aipt%2ddmitrov@mail.ru" TargetMode="External"/><Relationship Id="rId2" Type="http://schemas.openxmlformats.org/officeDocument/2006/relationships/hyperlink" Target="https://e.mail.ru/compose/?mailto=mailto%3ainfo@agroko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petmo@bk.ru" TargetMode="External"/><Relationship Id="rId5" Type="http://schemas.openxmlformats.org/officeDocument/2006/relationships/hyperlink" Target="http://&#1074;&#1086;&#1089;&#1082;&#1086;&#1083;&#1083;&#1077;&#1076;&#1078;.&#1088;&#1092;/" TargetMode="External"/><Relationship Id="rId4" Type="http://schemas.openxmlformats.org/officeDocument/2006/relationships/hyperlink" Target="mailto:cmtot@yandex.r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/?mailto=mailto%3agpu_40@mail.ru" TargetMode="External"/><Relationship Id="rId2" Type="http://schemas.openxmlformats.org/officeDocument/2006/relationships/hyperlink" Target="https://e.mail.ru/compose/?mailto=mailto%3apu_18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.mail.ru/compose?To=contact@mmtehnikum.ru" TargetMode="External"/><Relationship Id="rId4" Type="http://schemas.openxmlformats.org/officeDocument/2006/relationships/hyperlink" Target="mailto:gbpoy-mo-etot@yandex.r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zhiet.ru" TargetMode="External"/><Relationship Id="rId2" Type="http://schemas.openxmlformats.org/officeDocument/2006/relationships/hyperlink" Target="https://e.mail.ru/compose/?mailto=mailto%3aapt%2dmo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396346@mail.r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gk.ru/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ADM@colleg.aviel.ru" TargetMode="External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irektor@mogadk.ru" TargetMode="External"/><Relationship Id="rId5" Type="http://schemas.openxmlformats.org/officeDocument/2006/relationships/hyperlink" Target="mailto:rector@uni-dubna.ru" TargetMode="External"/><Relationship Id="rId4" Type="http://schemas.openxmlformats.org/officeDocument/2006/relationships/hyperlink" Target="http://www.uni-dubna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gk.ru/" TargetMode="External"/><Relationship Id="rId7" Type="http://schemas.openxmlformats.org/officeDocument/2006/relationships/hyperlink" Target="http://www.mopk.ru/" TargetMode="External"/><Relationship Id="rId2" Type="http://schemas.openxmlformats.org/officeDocument/2006/relationships/hyperlink" Target="mailto:ADM@colleg.avie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pk@spnet.ru" TargetMode="External"/><Relationship Id="rId5" Type="http://schemas.openxmlformats.org/officeDocument/2006/relationships/hyperlink" Target="http://www.mopkit.ru/" TargetMode="External"/><Relationship Id="rId4" Type="http://schemas.openxmlformats.org/officeDocument/2006/relationships/hyperlink" Target="mailto:koledg@bk.r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smtmo@yandex.ru" TargetMode="External"/><Relationship Id="rId3" Type="http://schemas.openxmlformats.org/officeDocument/2006/relationships/hyperlink" Target="http://www.mopk.ru/" TargetMode="External"/><Relationship Id="rId7" Type="http://schemas.openxmlformats.org/officeDocument/2006/relationships/hyperlink" Target="http://www.pppet.ru/" TargetMode="External"/><Relationship Id="rId2" Type="http://schemas.openxmlformats.org/officeDocument/2006/relationships/hyperlink" Target="mailto:mopk@spnet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ppet2013@mail.ru" TargetMode="External"/><Relationship Id="rId5" Type="http://schemas.openxmlformats.org/officeDocument/2006/relationships/hyperlink" Target="http://luberteh.ru/" TargetMode="External"/><Relationship Id="rId4" Type="http://schemas.openxmlformats.org/officeDocument/2006/relationships/hyperlink" Target="mailto:luberteh@mail.ru" TargetMode="External"/><Relationship Id="rId9" Type="http://schemas.openxmlformats.org/officeDocument/2006/relationships/hyperlink" Target="http://www.smtmo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tehnikum.org/" TargetMode="External"/><Relationship Id="rId7" Type="http://schemas.openxmlformats.org/officeDocument/2006/relationships/hyperlink" Target="http://mosagroteh.ru/" TargetMode="External"/><Relationship Id="rId2" Type="http://schemas.openxmlformats.org/officeDocument/2006/relationships/hyperlink" Target="mailto:nptehnikum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mail.ru/compose/?mailto=mailto%3amoatt.moatt@mail.ru" TargetMode="External"/><Relationship Id="rId5" Type="http://schemas.openxmlformats.org/officeDocument/2006/relationships/hyperlink" Target="http://www.&#1082;&#1086;&#1083;&#1083;&#1077;&#1076;&#1078;&#1084;&#1086;&#1089;&#1082;&#1086;&#1074;&#1080;&#1103;.&#1088;&#1092;/" TargetMode="External"/><Relationship Id="rId4" Type="http://schemas.openxmlformats.org/officeDocument/2006/relationships/hyperlink" Target="mailto:moskoviaprof@yandex.ru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kolpolytech@yandex.ru" TargetMode="External"/><Relationship Id="rId3" Type="http://schemas.openxmlformats.org/officeDocument/2006/relationships/hyperlink" Target="http://rdst.ucoz.ru/" TargetMode="External"/><Relationship Id="rId7" Type="http://schemas.openxmlformats.org/officeDocument/2006/relationships/hyperlink" Target="http://gosdat.ru/" TargetMode="External"/><Relationship Id="rId12" Type="http://schemas.openxmlformats.org/officeDocument/2006/relationships/hyperlink" Target="http://www.krstc.ru/" TargetMode="External"/><Relationship Id="rId2" Type="http://schemas.openxmlformats.org/officeDocument/2006/relationships/hyperlink" Target="mailto:Radost-mo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t_spo@mail.ru" TargetMode="External"/><Relationship Id="rId11" Type="http://schemas.openxmlformats.org/officeDocument/2006/relationships/hyperlink" Target="mailto:demin@krstc.ru" TargetMode="External"/><Relationship Id="rId5" Type="http://schemas.openxmlformats.org/officeDocument/2006/relationships/hyperlink" Target="http://ldit.ru/" TargetMode="External"/><Relationship Id="rId10" Type="http://schemas.openxmlformats.org/officeDocument/2006/relationships/hyperlink" Target="http://www.kolpolytech.narod.ru/" TargetMode="External"/><Relationship Id="rId4" Type="http://schemas.openxmlformats.org/officeDocument/2006/relationships/hyperlink" Target="mailto:liditmo@mail.ru" TargetMode="External"/><Relationship Id="rId9" Type="http://schemas.openxmlformats.org/officeDocument/2006/relationships/hyperlink" Target="https://e.mail.ru/compose/?mailto=mailto%3acollege.kolomna@yandex.r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vektor_55@inbox.ru" TargetMode="External"/><Relationship Id="rId3" Type="http://schemas.openxmlformats.org/officeDocument/2006/relationships/hyperlink" Target="http://www.himmeh.ru/" TargetMode="External"/><Relationship Id="rId7" Type="http://schemas.openxmlformats.org/officeDocument/2006/relationships/hyperlink" Target="http://rpet-mo.ru/" TargetMode="External"/><Relationship Id="rId2" Type="http://schemas.openxmlformats.org/officeDocument/2006/relationships/hyperlink" Target="mailto:khmk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pet-mo@mail.ru" TargetMode="External"/><Relationship Id="rId5" Type="http://schemas.openxmlformats.org/officeDocument/2006/relationships/hyperlink" Target="http://www.gbou-mmk.ru/" TargetMode="External"/><Relationship Id="rId4" Type="http://schemas.openxmlformats.org/officeDocument/2006/relationships/hyperlink" Target="mailto:goummt@mail.ru" TargetMode="External"/><Relationship Id="rId9" Type="http://schemas.openxmlformats.org/officeDocument/2006/relationships/hyperlink" Target="http://www.samt.moedu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72pu@mail.ru" TargetMode="External"/><Relationship Id="rId3" Type="http://schemas.openxmlformats.org/officeDocument/2006/relationships/hyperlink" Target="http://www.goushet.ru/" TargetMode="External"/><Relationship Id="rId7" Type="http://schemas.openxmlformats.org/officeDocument/2006/relationships/hyperlink" Target="http://www.energypk.ru/about" TargetMode="External"/><Relationship Id="rId2" Type="http://schemas.openxmlformats.org/officeDocument/2006/relationships/hyperlink" Target="mailto:goushet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k-energy@mail.ru" TargetMode="External"/><Relationship Id="rId5" Type="http://schemas.openxmlformats.org/officeDocument/2006/relationships/hyperlink" Target="http://&#1087;&#1091;&#1096;&#1090;&#1077;&#1093;.&#1088;&#1092;/" TargetMode="External"/><Relationship Id="rId4" Type="http://schemas.openxmlformats.org/officeDocument/2006/relationships/hyperlink" Target="mailto:pravtech1@mail.ru" TargetMode="External"/><Relationship Id="rId9" Type="http://schemas.openxmlformats.org/officeDocument/2006/relationships/hyperlink" Target="http://www.tspk-m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99" y="1056068"/>
            <a:ext cx="9865216" cy="4726546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ОБСЛУЖИВАНИЮ И РЕМОНТУ АВТОМОБИЛЬНЫХ ДВИГАТЕЛЕЙ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05328"/>
              </p:ext>
            </p:extLst>
          </p:nvPr>
        </p:nvGraphicFramePr>
        <p:xfrm>
          <a:off x="746975" y="59958"/>
          <a:ext cx="11346288" cy="6688779"/>
        </p:xfrm>
        <a:graphic>
          <a:graphicData uri="http://schemas.openxmlformats.org/drawingml/2006/table">
            <a:tbl>
              <a:tblPr firstRow="1" firstCol="1" bandRow="1"/>
              <a:tblGrid>
                <a:gridCol w="579549"/>
                <a:gridCol w="2344454"/>
                <a:gridCol w="1684754"/>
                <a:gridCol w="1495829"/>
                <a:gridCol w="1670983"/>
                <a:gridCol w="3570719"/>
              </a:tblGrid>
              <a:tr h="21111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«Балашихинский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143900, Московская область, г.Балашиха, Проспект Ленина, д. 67а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8-495-529-62-32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pu36@mail.ru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http://www.битт.рф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4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«Чеховский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142322 Московская область, Чеховский район, с. Новый Быт, д.4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8-496-724-11-41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chmtt@mail.ru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http://чмтт.рф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5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«Яхромский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141830 Московская область, Дмитровский район, п. Новосиньково, д.15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8-496-22-9-63-95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Ya-a-c@mail.ru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http://yaac.ru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1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«Подмосковье»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141500, г.Солнечногорск,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Набережная, д.2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994-04-65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https://klincollege.ru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03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40189"/>
              </p:ext>
            </p:extLst>
          </p:nvPr>
        </p:nvGraphicFramePr>
        <p:xfrm>
          <a:off x="746976" y="91359"/>
          <a:ext cx="11333409" cy="6657173"/>
        </p:xfrm>
        <a:graphic>
          <a:graphicData uri="http://schemas.openxmlformats.org/drawingml/2006/table">
            <a:tbl>
              <a:tblPr firstRow="1" firstCol="1" bandRow="1"/>
              <a:tblGrid>
                <a:gridCol w="573896"/>
                <a:gridCol w="2040524"/>
                <a:gridCol w="1989107"/>
                <a:gridCol w="1390510"/>
                <a:gridCol w="1683432"/>
                <a:gridCol w="3655940"/>
              </a:tblGrid>
              <a:tr h="150711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«Коломенский аграрный колледж»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140412,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Малинское шоссе, 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8-496-616-66-54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info@agrokol.ru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http://agrokol.ru/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1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«Воскресенский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140200, Московская область,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Воскресенск, ул. Ленинская д.1а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8-496-443-31-71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cmtot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http://восколледж.рф/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1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«Подольский колледж имени А.В. Никулина»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142100,  г.  Подольск, ул. Большая Зеленовская, 82/54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8 496 769 96 28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ppetmo@bk.ru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ppet.3dn.ru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«Дмитровский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141800 г. Дмитров, ул. Инженерная, 2а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993 93 25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ipt-dmitrov@mail.ru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www.dmitrovpu.ru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37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45063"/>
              </p:ext>
            </p:extLst>
          </p:nvPr>
        </p:nvGraphicFramePr>
        <p:xfrm>
          <a:off x="708338" y="82266"/>
          <a:ext cx="11384924" cy="6756416"/>
        </p:xfrm>
        <a:graphic>
          <a:graphicData uri="http://schemas.openxmlformats.org/drawingml/2006/table">
            <a:tbl>
              <a:tblPr firstRow="1" firstCol="1" bandRow="1"/>
              <a:tblGrid>
                <a:gridCol w="518647"/>
                <a:gridCol w="2022730"/>
                <a:gridCol w="1711542"/>
                <a:gridCol w="1504081"/>
                <a:gridCol w="1635473"/>
                <a:gridCol w="3992451"/>
              </a:tblGrid>
              <a:tr h="7216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«Одинцовский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1143000, г. Одинцово, ул.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Глазынинская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593 29 49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pu_18@mail.ru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y18mo.vcoz.ru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9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«Наро-Фоминский техникум»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143300, г. Наро-Фоминск ул. Чехова,1 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8 496 343 77 17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gpu_40@mail.ru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ptu40.ucoz.ru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9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«Электростальский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144008, г. Электросталь, ул. Сталеваров,19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8 496 571 89 81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gbpoy-mo-etot@yandex.ru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www.gpu80.ru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8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«Можайский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143203  Можайский район п. Строитель, д. 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8 496 382 36 03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contact@mmtehnikum.ru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mmtehnikum.ru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781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67835"/>
              </p:ext>
            </p:extLst>
          </p:nvPr>
        </p:nvGraphicFramePr>
        <p:xfrm>
          <a:off x="772731" y="618185"/>
          <a:ext cx="11320531" cy="5550916"/>
        </p:xfrm>
        <a:graphic>
          <a:graphicData uri="http://schemas.openxmlformats.org/drawingml/2006/table">
            <a:tbl>
              <a:tblPr firstRow="1" firstCol="1" bandRow="1"/>
              <a:tblGrid>
                <a:gridCol w="605308"/>
                <a:gridCol w="2279561"/>
                <a:gridCol w="1753531"/>
                <a:gridCol w="1588730"/>
                <a:gridCol w="1912319"/>
                <a:gridCol w="3181082"/>
              </a:tblGrid>
              <a:tr h="23236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«Луховицкий аграрно–промышленный техникум»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140514, Луховицкий район, ПНО  «Пойма, ГПЛ-100»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8496 63 5 71 40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apt-mo@mail.ru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apt.moedu.ru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70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«Жуковский 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140180, г. Жуковский, ул. Жуковского,7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556 92 11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info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zhiet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34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МО «Губернский колледж»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142214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Серпухов, ул. Фирсова, д. 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8-496-73-9-63-46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губернский-колледж.рф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396346@mail.ru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99" marR="37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7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39091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Уровень средней зарплаты за последние 12 месяцев: </a:t>
            </a:r>
            <a:r>
              <a:rPr lang="ru-RU" sz="3200" dirty="0"/>
              <a:t>СПЕЦИАЛИСТ ПО ОБСЛУЖИВАНИЮ И РЕМОНТУ АВТОМОБИЛЬНЫХ </a:t>
            </a:r>
            <a:r>
              <a:rPr lang="ru-RU" sz="3200" dirty="0" smtClean="0"/>
              <a:t>ДВИГАТЕЛЕЙ в </a:t>
            </a:r>
            <a:r>
              <a:rPr lang="ru-RU" sz="32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414" t="24428" r="27069" b="13600"/>
          <a:stretch/>
        </p:blipFill>
        <p:spPr>
          <a:xfrm>
            <a:off x="2134967" y="2047741"/>
            <a:ext cx="8654603" cy="453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0"/>
            <a:ext cx="11432146" cy="1803042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Распределение вакансии </a:t>
            </a:r>
            <a:r>
              <a:rPr lang="ru-RU" sz="3200" dirty="0"/>
              <a:t>СПЕЦИАЛИСТ ПО ОБСЛУЖИВАНИЮ И РЕМОНТУ АВТОМОБИЛЬНЫХ </a:t>
            </a:r>
            <a:r>
              <a:rPr lang="ru-RU" sz="3200" dirty="0" smtClean="0"/>
              <a:t>ДВИГАТЕЛЕЙ по </a:t>
            </a:r>
            <a:r>
              <a:rPr lang="ru-RU" sz="3200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098" t="30062" r="37165" b="9727"/>
          <a:stretch/>
        </p:blipFill>
        <p:spPr>
          <a:xfrm>
            <a:off x="2515673" y="1687132"/>
            <a:ext cx="7920508" cy="489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39" y="-1"/>
            <a:ext cx="11483662" cy="163561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ОБСЛУЖИВАНИЮ И РЕМОНТУ АВТОМОБИЛЬНЫХ ДВИГАТЕЛЕЙ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6649" y="1867438"/>
            <a:ext cx="10947042" cy="4520484"/>
          </a:xfrm>
        </p:spPr>
        <p:txBody>
          <a:bodyPr>
            <a:normAutofit/>
          </a:bodyPr>
          <a:lstStyle/>
          <a:p>
            <a:r>
              <a:rPr lang="ru-RU" dirty="0"/>
              <a:t>Чтобы подготовить автотранспортное средство к перевозкам, </a:t>
            </a:r>
            <a:r>
              <a:rPr lang="ru-RU" dirty="0" smtClean="0"/>
              <a:t>специалист организует </a:t>
            </a:r>
            <a:r>
              <a:rPr lang="ru-RU" dirty="0"/>
              <a:t>плановую работу по техническому обслуживанию и ремонту автотранспортных средств. Он отслеживает, чтобы автотранспорт всегда был в исправном состоянии. Если вышедшие из строя механизмы нуждаются в замене, то механик составляет заявки на приобретение запасных частей, инструмента и материала для ремонта. Он заботиться о том, чтобы эти затраты были финансово </a:t>
            </a:r>
            <a:r>
              <a:rPr lang="ru-RU" dirty="0" smtClean="0"/>
              <a:t>обоснованы</a:t>
            </a:r>
            <a:r>
              <a:rPr lang="ru-RU" dirty="0"/>
              <a:t>. В итоге выпускает в рейс технически исправные автомобили с заблаговременно представленными сведениями о них. Чтобы работники соблюдали правила и нормы охраны труда и пожарной безопасности, механик проводит с ними инструктаж об эксплуатации автотранспортных средств</a:t>
            </a:r>
            <a:r>
              <a:rPr lang="ru-RU" dirty="0" smtClean="0"/>
              <a:t>.</a:t>
            </a:r>
          </a:p>
          <a:p>
            <a:r>
              <a:rPr lang="ru-RU" dirty="0"/>
              <a:t>Коммуникабельность в работе механика не назовёшь главным личным качеством специалиста. Контакт здесь целый день приходится устанавливать с машинами и механизмами. Необходимее будет физическая выносливость, внимательность, ответственность и трудолюбие.</a:t>
            </a:r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746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ОБСЛУЖИВАНИЮ И РЕМОНТУ АВТОМОБИЛЬНЫХ ДВИГАТЕЛЕЙ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80" y="874643"/>
            <a:ext cx="11437087" cy="57307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28367"/>
              </p:ext>
            </p:extLst>
          </p:nvPr>
        </p:nvGraphicFramePr>
        <p:xfrm>
          <a:off x="709448" y="1442720"/>
          <a:ext cx="11471186" cy="5415280"/>
        </p:xfrm>
        <a:graphic>
          <a:graphicData uri="http://schemas.openxmlformats.org/drawingml/2006/table">
            <a:tbl>
              <a:tblPr firstRow="1" firstCol="1" bandRow="1"/>
              <a:tblGrid>
                <a:gridCol w="402846"/>
                <a:gridCol w="2444450"/>
                <a:gridCol w="1809867"/>
                <a:gridCol w="1595157"/>
                <a:gridCol w="2229729"/>
                <a:gridCol w="2989137"/>
              </a:tblGrid>
              <a:tr h="9864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бюджетное образовательное учреждение высшего образования Московской области «Университет «Дубна»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141980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Дубна, ул. Университетская, д. 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8-496-21-6-60-01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uni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dubna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rector@uni-dubna.ru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5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 «Автомобильно-дорожный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140170, МО, г. Бронницы,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Л. Толстого, д. 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8-496-466-53-70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direktor@mogadk.ru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.mogadk11.narod.ru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5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94256"/>
              </p:ext>
            </p:extLst>
          </p:nvPr>
        </p:nvGraphicFramePr>
        <p:xfrm>
          <a:off x="794199" y="364295"/>
          <a:ext cx="11273305" cy="5495591"/>
        </p:xfrm>
        <a:graphic>
          <a:graphicData uri="http://schemas.openxmlformats.org/drawingml/2006/table">
            <a:tbl>
              <a:tblPr firstRow="1" firstCol="1" bandRow="1"/>
              <a:tblGrid>
                <a:gridCol w="424126"/>
                <a:gridCol w="1819507"/>
                <a:gridCol w="1972192"/>
                <a:gridCol w="1437792"/>
                <a:gridCol w="1794059"/>
                <a:gridCol w="3825629"/>
              </a:tblGrid>
              <a:tr h="16082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11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 «Щелковский колледжа»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141143, МО, Щелковский район, д. Долгое-Ледово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8-496-569-32-39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koledg@bk.ru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.mopkit.ru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2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«Сергиево-Посадский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141300,МО, г. Сергиев Посад, ул. 40 лет Октября, д.5а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8-496-542-06-91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8-496-542-04-26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spnet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http://www.mopk.ru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99" marR="18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74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07503"/>
              </p:ext>
            </p:extLst>
          </p:nvPr>
        </p:nvGraphicFramePr>
        <p:xfrm>
          <a:off x="759853" y="91359"/>
          <a:ext cx="11432147" cy="6659372"/>
        </p:xfrm>
        <a:graphic>
          <a:graphicData uri="http://schemas.openxmlformats.org/drawingml/2006/table">
            <a:tbl>
              <a:tblPr firstRow="1" firstCol="1" bandRow="1"/>
              <a:tblGrid>
                <a:gridCol w="529249"/>
                <a:gridCol w="2265467"/>
                <a:gridCol w="1764406"/>
                <a:gridCol w="1300766"/>
                <a:gridCol w="1689654"/>
                <a:gridCol w="3882605"/>
              </a:tblGrid>
              <a:tr h="11347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«Сергиево-Посадский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141300,МО, г. Сергиев Посад, ул. 40 лет Октября, д.5а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8-496-542-06-91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8-496-542-04-26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mopk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spnet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http://www.mopk.ru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7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«Люберецкий техникум имени Героя Советского Союза, лётчика-космонавта Ю.А. Гагарина»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140002,МО, г. Люберцы, Октябрьский пр., д.114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8-495-503-45-77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luberteh@mail.ru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http://luberteh.ru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«Павлово-Посадский техникум»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142500, МО, г. Павловский-Посад, ул. Кузьмина, д. 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8-496-435-24-79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pppet2013@mail.ru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http://www.pppet.ru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54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«Серпуховский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142200,МО, г. Серпухов,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Володарского, д. 12/8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8-496-772-17-65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smtmo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yandex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http://www.smtmo.ru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2" marR="28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3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30727"/>
              </p:ext>
            </p:extLst>
          </p:nvPr>
        </p:nvGraphicFramePr>
        <p:xfrm>
          <a:off x="734096" y="38636"/>
          <a:ext cx="11397803" cy="6787167"/>
        </p:xfrm>
        <a:graphic>
          <a:graphicData uri="http://schemas.openxmlformats.org/drawingml/2006/table">
            <a:tbl>
              <a:tblPr firstRow="1" firstCol="1" bandRow="1"/>
              <a:tblGrid>
                <a:gridCol w="412124"/>
                <a:gridCol w="1771635"/>
                <a:gridCol w="2004460"/>
                <a:gridCol w="1391631"/>
                <a:gridCol w="1773986"/>
                <a:gridCol w="4043967"/>
              </a:tblGrid>
              <a:tr h="149151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«Ногинский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142403,МО, г. Ногинск,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Зенитчиков,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8-496-519-38-11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nptehnikum@mail.ru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www.nptehnikum.org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15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ГАОУ СПО МО «Профессиональный колледж «Московия»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142002, Московская область г.Домодедово, ул. Текстильщиков, д. 41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8-496-794-30-74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moskoviaprof@yandex.ru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www.колледжмосковия.рф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8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ГАОУ СПО МО «Профессиональный колледж «Московия»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142002, Московская область г.Домодедово, ул. Текстильщиков, д. 41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8-496-794-30-74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moskoviaprof@yandex.ru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www.колледжмосковия.рф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5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«Аграрно-технологический техникум «Дубна»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141980, г. Дубна-3, ул. Тверская, д. 12а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8-496-212-31-49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moatt.moatt@mail.ru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http://mosagroteh.ru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519" marR="26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99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70397"/>
              </p:ext>
            </p:extLst>
          </p:nvPr>
        </p:nvGraphicFramePr>
        <p:xfrm>
          <a:off x="695459" y="-11860"/>
          <a:ext cx="11496541" cy="6889179"/>
        </p:xfrm>
        <a:graphic>
          <a:graphicData uri="http://schemas.openxmlformats.org/drawingml/2006/table">
            <a:tbl>
              <a:tblPr firstRow="1" firstCol="1" bandRow="1"/>
              <a:tblGrid>
                <a:gridCol w="437882"/>
                <a:gridCol w="1875473"/>
                <a:gridCol w="2092207"/>
                <a:gridCol w="1455449"/>
                <a:gridCol w="1819310"/>
                <a:gridCol w="3816220"/>
              </a:tblGrid>
              <a:tr h="9346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дорожно-строительный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140102, Московская область, Раменский р-н, г. Раменское-2,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 Заболотье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8-496-463-36-78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Radost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yandex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rdst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ucoz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45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«Орехово-Зуевский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142671, Московская область, Орехово-Зуевский р-н,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Ликино-Дулёво,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Центральная,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8-496-414-63-62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8-496-414-53-89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liditmo@mail.ru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http://ldit.r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8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«Долгопрудненский техникум»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141700,  Московская область, г. Долгопрудный, пл. Собина,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408-45-93,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8(495)408-48-14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at_spo@mail.ru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http://gosdat.ru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«Коломна»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140402,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ул. Октябрьской Революции, д. 408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8(496)-618-84-06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kolpolytech@yandex.ru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college.kolomna@yandex.ru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http://www.kolpolytech.narod.ru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03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«Красногорский колледж»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143400,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Красногорск, ул. Речная, д.7а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562-30-96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demin@krstc.r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http://www.krstc.ru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71" marR="29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77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92657"/>
              </p:ext>
            </p:extLst>
          </p:nvPr>
        </p:nvGraphicFramePr>
        <p:xfrm>
          <a:off x="734095" y="51515"/>
          <a:ext cx="11359167" cy="6624216"/>
        </p:xfrm>
        <a:graphic>
          <a:graphicData uri="http://schemas.openxmlformats.org/drawingml/2006/table">
            <a:tbl>
              <a:tblPr firstRow="1" firstCol="1" bandRow="1"/>
              <a:tblGrid>
                <a:gridCol w="539078"/>
                <a:gridCol w="1694249"/>
                <a:gridCol w="2404989"/>
                <a:gridCol w="1588701"/>
                <a:gridCol w="1615300"/>
                <a:gridCol w="3516850"/>
              </a:tblGrid>
              <a:tr h="146078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«Краснозаводский колледж»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141321,  Московская область, г.Краснозаводск, Сергиево-Посадский р-н,   ул. Строителей, д. 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8(496)545-16-48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8(496)545-25-54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khmk@mail.ru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himmeh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3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«Мытищинский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141006,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Мытищи, пр-т Олимпийский, д.17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583-46-20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583-62-21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goummt@mail.ru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http://www.gbou-mmk.ru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6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«Рошальский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140730,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Рошаль, ул. Октябрьской революции, д. 11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8-496- 455-90-93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rpet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http://rpet-mo.ru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48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«Ступинский авиационно-металлургический техникум им. А.Т.Туманова»                                         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142800,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Ступино, ул. Куйбышева, д. 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8-496-642-08-63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vektor_55@inbox.ru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.samt.moedu.ru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266" marR="272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57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72671"/>
              </p:ext>
            </p:extLst>
          </p:nvPr>
        </p:nvGraphicFramePr>
        <p:xfrm>
          <a:off x="850004" y="289362"/>
          <a:ext cx="11230379" cy="6291741"/>
        </p:xfrm>
        <a:graphic>
          <a:graphicData uri="http://schemas.openxmlformats.org/drawingml/2006/table">
            <a:tbl>
              <a:tblPr firstRow="1" firstCol="1" bandRow="1"/>
              <a:tblGrid>
                <a:gridCol w="493969"/>
                <a:gridCol w="2400163"/>
                <a:gridCol w="1667544"/>
                <a:gridCol w="1562449"/>
                <a:gridCol w="2247997"/>
                <a:gridCol w="2858257"/>
              </a:tblGrid>
              <a:tr h="11873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«Шатурский энергетический техникум»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Шатура, пр-т Ильича,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8(496)452-57-13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8(496)452-23-85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goushet@mail.ru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www.goushet.ru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1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«Пушкинский лесо-технический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141260,  Московская область, Пушкинский р-н,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пос. Правдинский,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Студенческая, д.6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8-496-531-11-50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pravtech1@mail.ru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http://пуштех.рф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91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МО«Подмосковный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колледж «Энергия»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143335,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Реутов, Юбилейный пр-т, 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8-495-791-23-43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energy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http://www.energypk.ru/about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3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«Межрегиональный центр компетенций – Техникум имени С.П. Королёва»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141068, Московская область, г.Королёв, мкр.Текстильщики,  ул.Молодёжная, д.7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(495) 515-41-43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72pu@mail.ru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http://www.tspk-mo.com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по обслуживанию и ремонту автомобилей (Автомеханик);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0185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165</TotalTime>
  <Words>2320</Words>
  <Application>Microsoft Office PowerPoint</Application>
  <PresentationFormat>Широкоэкранный</PresentationFormat>
  <Paragraphs>450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СПЕЦИАЛИСТ ПО ОБСЛУЖИВАНИЮ И РЕМОНТУ АВТОМОБИЛЬНЫХ ДВИГАТЕЛЕЙ</vt:lpstr>
      <vt:lpstr>Особенности профессии СПЕЦИАЛИСТ ПО ОБСЛУЖИВАНИЮ И РЕМОНТУ АВТОМОБИЛЬНЫХ ДВИГАТЕЛЕЙ</vt:lpstr>
      <vt:lpstr>Образовательные учреждения осуществляющие подготовку по профессии СПЕЦИАЛИСТ ПО ОБСЛУЖИВАНИЮ И РЕМОНТУ АВТОМОБИЛЬНЫХ ДВИГАТЕЛЕЙ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средней зарплаты за последние 12 месяцев: СПЕЦИАЛИСТ ПО ОБСЛУЖИВАНИЮ И РЕМОНТУ АВТОМОБИЛЬНЫХ ДВИГАТЕЛЕЙ в Московской области</vt:lpstr>
      <vt:lpstr>Распределение вакансии СПЕЦИАЛИСТ ПО ОБСЛУЖИВАНИЮ И РЕМОНТУ АВТОМОБИЛЬНЫХ ДВИГАТЕЛЕЙ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21</cp:revision>
  <dcterms:created xsi:type="dcterms:W3CDTF">2017-11-07T12:48:24Z</dcterms:created>
  <dcterms:modified xsi:type="dcterms:W3CDTF">2017-11-24T20:51:15Z</dcterms:modified>
</cp:coreProperties>
</file>