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9647" autoAdjust="0"/>
  </p:normalViewPr>
  <p:slideViewPr>
    <p:cSldViewPr>
      <p:cViewPr>
        <p:scale>
          <a:sx n="87" d="100"/>
          <a:sy n="87" d="100"/>
        </p:scale>
        <p:origin x="-7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9D299A-8DE8-4530-AD58-7A46F14C687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1EC85-8B8B-4444-9E8C-836F53569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71612"/>
            <a:ext cx="8686800" cy="31432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автоматизация звука  Ш  в словах</a:t>
            </a:r>
            <a:b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85984" y="171448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Угадай, как зовут девочку?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7207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14351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214950"/>
            <a:ext cx="12096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 l="5556" r="22222"/>
          <a:stretch>
            <a:fillRect/>
          </a:stretch>
        </p:blipFill>
        <p:spPr bwMode="auto">
          <a:xfrm>
            <a:off x="5572132" y="5214950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14422"/>
            <a:ext cx="8686800" cy="5143536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latin typeface="Arial Narrow" pitchFamily="34" charset="0"/>
              </a:rPr>
              <a:t>8. </a:t>
            </a:r>
            <a:r>
              <a:rPr lang="ru-RU" sz="1600" u="sng" cap="none" dirty="0" smtClean="0">
                <a:latin typeface="Arial Narrow" pitchFamily="34" charset="0"/>
              </a:rPr>
              <a:t>Игра «угадай, чье».</a:t>
            </a:r>
            <a:r>
              <a:rPr lang="ru-RU" sz="1600" cap="none" dirty="0" smtClean="0">
                <a:latin typeface="Arial Narrow" pitchFamily="34" charset="0"/>
              </a:rPr>
              <a:t> Ребята, нашей Аните прислали фотографии её друзья. но на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фотографиях только мордочки и хвосты. давайте скажем, чьи они!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назовите, чьи мордочки (слайд 12), назовите,  чьи хвосты (слайд 13).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9. </a:t>
            </a:r>
            <a:r>
              <a:rPr lang="ru-RU" sz="1600" u="sng" cap="none" dirty="0" smtClean="0">
                <a:latin typeface="Arial Narrow" pitchFamily="34" charset="0"/>
              </a:rPr>
              <a:t>Отгадывание загадок.</a:t>
            </a:r>
            <a:r>
              <a:rPr lang="ru-RU" sz="1600" cap="none" dirty="0" smtClean="0">
                <a:latin typeface="Arial Narrow" pitchFamily="34" charset="0"/>
              </a:rPr>
              <a:t> Молодцы, ребята! и напоследок Анита приготовила для вас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загадки. послушайте внимательно и найдите отгадки среди  картинок (слайд 14)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1)молоко пьет, песенки поет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часто умывается,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а с водой не знается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2) кто такая?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каши зачерпнет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и отправит в рот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3) щит от снега и дождя-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 без него в избе нельзя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4) кто на ёлке, на суку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     счет ведёт: «ку-ку, ку-ку»?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10. </a:t>
            </a:r>
            <a:r>
              <a:rPr lang="ru-RU" sz="1600" u="sng" cap="none" dirty="0" smtClean="0">
                <a:latin typeface="Arial Narrow" pitchFamily="34" charset="0"/>
              </a:rPr>
              <a:t>Подведение итога.     </a:t>
            </a:r>
            <a:r>
              <a:rPr lang="ru-RU" sz="1600" cap="none" dirty="0" smtClean="0">
                <a:latin typeface="Arial Narrow" pitchFamily="34" charset="0"/>
              </a:rPr>
              <a:t>молодцы, ребята! вы справились со всеми заданиями, которые 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приготовила для вас Анита! давайте вспомним, чем мы сегодня занимались. какие игры вам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понравились больше всего? а что показалось вам сложным</a:t>
            </a:r>
            <a:r>
              <a:rPr lang="ru-RU" sz="1600" cap="none" dirty="0" smtClean="0"/>
              <a:t>? </a:t>
            </a:r>
            <a:endParaRPr lang="ru-RU" sz="1600" cap="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ocuments and Settings\Администратор\Мои документы\15700004.jpg"/>
          <p:cNvPicPr/>
          <p:nvPr/>
        </p:nvPicPr>
        <p:blipFill>
          <a:blip r:embed="rId2" cstate="print"/>
          <a:srcRect l="38464" t="29183" r="32894" b="38535"/>
          <a:stretch>
            <a:fillRect/>
          </a:stretch>
        </p:blipFill>
        <p:spPr bwMode="auto">
          <a:xfrm>
            <a:off x="1214414" y="4357694"/>
            <a:ext cx="228601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smtClean="0"/>
              <a:t>Назови чья </a:t>
            </a:r>
            <a:r>
              <a:rPr lang="ru-RU" dirty="0" smtClean="0"/>
              <a:t>мордочка?</a:t>
            </a:r>
            <a:endParaRPr lang="ru-RU" dirty="0"/>
          </a:p>
        </p:txBody>
      </p:sp>
      <p:pic>
        <p:nvPicPr>
          <p:cNvPr id="7" name="Рисунок 6" descr="D:\Documents and Settings\Администратор\Мои документы\Dogs-dogs-16762076-800-600.jpg"/>
          <p:cNvPicPr/>
          <p:nvPr/>
        </p:nvPicPr>
        <p:blipFill>
          <a:blip r:embed="rId3" cstate="print"/>
          <a:srcRect l="61542" t="2462" r="6902" b="53567"/>
          <a:stretch>
            <a:fillRect/>
          </a:stretch>
        </p:blipFill>
        <p:spPr bwMode="auto">
          <a:xfrm>
            <a:off x="5214942" y="4429132"/>
            <a:ext cx="2357454" cy="20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Администратор\Мои документы\016.jpg"/>
          <p:cNvPicPr/>
          <p:nvPr/>
        </p:nvPicPr>
        <p:blipFill>
          <a:blip r:embed="rId4" cstate="print"/>
          <a:srcRect l="9422" t="5976" r="18870" b="45919"/>
          <a:stretch>
            <a:fillRect/>
          </a:stretch>
        </p:blipFill>
        <p:spPr bwMode="auto">
          <a:xfrm>
            <a:off x="5143504" y="1643050"/>
            <a:ext cx="23190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ocuments and Settings\Администратор\Мои документы\9339415_1.jpg"/>
          <p:cNvPicPr/>
          <p:nvPr/>
        </p:nvPicPr>
        <p:blipFill>
          <a:blip r:embed="rId5" cstate="print"/>
          <a:srcRect l="29807" t="15017" r="39784" b="38279"/>
          <a:stretch>
            <a:fillRect/>
          </a:stretch>
        </p:blipFill>
        <p:spPr bwMode="auto">
          <a:xfrm>
            <a:off x="1071538" y="1643050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 чей  хвост?</a:t>
            </a:r>
            <a:endParaRPr lang="ru-RU" dirty="0"/>
          </a:p>
        </p:txBody>
      </p:sp>
      <p:pic>
        <p:nvPicPr>
          <p:cNvPr id="5" name="Рисунок 4" descr="D:\Documents and Settings\Администратор\Мои документы\lisa.jpg"/>
          <p:cNvPicPr/>
          <p:nvPr/>
        </p:nvPicPr>
        <p:blipFill>
          <a:blip r:embed="rId2" cstate="print"/>
          <a:srcRect l="54439" t="34297" r="11302" b="8678"/>
          <a:stretch>
            <a:fillRect/>
          </a:stretch>
        </p:blipFill>
        <p:spPr bwMode="auto">
          <a:xfrm>
            <a:off x="4857752" y="414338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cuments and Settings\Администратор\Мои документы\mattiparkkonen_orava.jpg"/>
          <p:cNvPicPr/>
          <p:nvPr/>
        </p:nvPicPr>
        <p:blipFill>
          <a:blip r:embed="rId3" cstate="print"/>
          <a:srcRect l="32744" t="1130" r="17345" b="9792"/>
          <a:stretch>
            <a:fillRect/>
          </a:stretch>
        </p:blipFill>
        <p:spPr bwMode="auto">
          <a:xfrm>
            <a:off x="5214942" y="1500174"/>
            <a:ext cx="23905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cuments and Settings\Администратор\Мои документы\Dogs-dogs-16762076-800-600.jpg"/>
          <p:cNvPicPr/>
          <p:nvPr/>
        </p:nvPicPr>
        <p:blipFill>
          <a:blip r:embed="rId4" cstate="print"/>
          <a:srcRect l="832" t="63459" r="75150" b="2490"/>
          <a:stretch>
            <a:fillRect/>
          </a:stretch>
        </p:blipFill>
        <p:spPr bwMode="auto">
          <a:xfrm>
            <a:off x="642910" y="4000504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Администратор\Мои документы\121454157054.jpg"/>
          <p:cNvPicPr/>
          <p:nvPr/>
        </p:nvPicPr>
        <p:blipFill>
          <a:blip r:embed="rId5" cstate="print"/>
          <a:srcRect l="2220" t="63430" r="51534" b="9761"/>
          <a:stretch>
            <a:fillRect/>
          </a:stretch>
        </p:blipFill>
        <p:spPr bwMode="auto">
          <a:xfrm>
            <a:off x="785786" y="150017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Найди слова-отгадки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1714488"/>
            <a:ext cx="1795099" cy="14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16824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1571636" cy="17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039338"/>
            <a:ext cx="1333502" cy="18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929198"/>
            <a:ext cx="1714503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929198"/>
            <a:ext cx="21021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857760"/>
            <a:ext cx="18240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3643338" cy="20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85860"/>
            <a:ext cx="8988552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Цели занятия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: закрепления умения произносить звук Ш в словах, развитие мелкой моторики, 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развитие памяти, мышления, закрепление обобщающих понятий, закрепление умения  определять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 позицию звука в слове, развитие умения образовывать притяжательные прилагательные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                                                                Ход занятия: </a:t>
            </a:r>
          </a:p>
          <a:p>
            <a:r>
              <a:rPr lang="ru-RU" u="sng" dirty="0" smtClean="0">
                <a:latin typeface="Arial Narrow" pitchFamily="34" charset="0"/>
              </a:rPr>
              <a:t>Организационный момент</a:t>
            </a:r>
            <a:r>
              <a:rPr lang="ru-RU" dirty="0" smtClean="0">
                <a:latin typeface="Arial Narrow" pitchFamily="34" charset="0"/>
              </a:rPr>
              <a:t>: Добрый день, ребята! Сегодня на занятии мы с вами будем </a:t>
            </a:r>
          </a:p>
          <a:p>
            <a:r>
              <a:rPr lang="ru-RU" dirty="0" smtClean="0">
                <a:latin typeface="Arial Narrow" pitchFamily="34" charset="0"/>
              </a:rPr>
              <a:t>учиться правильно   произносить звук Ш в словах, учиться размышлять, запоминать, </a:t>
            </a:r>
          </a:p>
          <a:p>
            <a:r>
              <a:rPr lang="ru-RU" dirty="0" smtClean="0">
                <a:latin typeface="Arial Narrow" pitchFamily="34" charset="0"/>
              </a:rPr>
              <a:t>объединять слова в группы, образовывать новые слова, играть с пальчиками.</a:t>
            </a:r>
          </a:p>
          <a:p>
            <a:r>
              <a:rPr lang="ru-RU" dirty="0" smtClean="0">
                <a:latin typeface="Arial Narrow" pitchFamily="34" charset="0"/>
              </a:rPr>
              <a:t>1.</a:t>
            </a:r>
            <a:r>
              <a:rPr lang="ru-RU" u="sng" dirty="0" smtClean="0">
                <a:latin typeface="Arial Narrow" pitchFamily="34" charset="0"/>
              </a:rPr>
              <a:t>Уточнение произнесения  звука</a:t>
            </a:r>
            <a:r>
              <a:rPr lang="ru-RU" dirty="0" smtClean="0">
                <a:latin typeface="Arial Narrow" pitchFamily="34" charset="0"/>
              </a:rPr>
              <a:t>. Давайте посмотрим на картинку и вспомним как шипит </a:t>
            </a:r>
          </a:p>
          <a:p>
            <a:r>
              <a:rPr lang="ru-RU" dirty="0" smtClean="0">
                <a:latin typeface="Arial Narrow" pitchFamily="34" charset="0"/>
              </a:rPr>
              <a:t>змея (слайд 3 )Ш-Ш-Ш. Наша змейка Анита приготовила для Вас чистоговорки, повторим их</a:t>
            </a:r>
          </a:p>
          <a:p>
            <a:r>
              <a:rPr lang="ru-RU" dirty="0" smtClean="0">
                <a:latin typeface="Arial Narrow" pitchFamily="34" charset="0"/>
              </a:rPr>
              <a:t>2. </a:t>
            </a:r>
            <a:r>
              <a:rPr lang="ru-RU" u="sng" dirty="0" smtClean="0">
                <a:latin typeface="Arial Narrow" pitchFamily="34" charset="0"/>
              </a:rPr>
              <a:t>Отраженное произнесение чистоговорок</a:t>
            </a:r>
            <a:r>
              <a:rPr lang="ru-RU" dirty="0" smtClean="0">
                <a:latin typeface="Arial Narrow" pitchFamily="34" charset="0"/>
              </a:rPr>
              <a:t>.  Повторяем за мной:</a:t>
            </a:r>
          </a:p>
          <a:p>
            <a:r>
              <a:rPr lang="ru-RU" dirty="0" smtClean="0">
                <a:latin typeface="Arial Narrow" pitchFamily="34" charset="0"/>
              </a:rPr>
              <a:t>ша-ша-ша - наша Маша хороша</a:t>
            </a:r>
          </a:p>
          <a:p>
            <a:r>
              <a:rPr lang="ru-RU" dirty="0" err="1" smtClean="0">
                <a:latin typeface="Arial Narrow" pitchFamily="34" charset="0"/>
              </a:rPr>
              <a:t>шо-шо-шо</a:t>
            </a:r>
            <a:r>
              <a:rPr lang="ru-RU" dirty="0" smtClean="0">
                <a:latin typeface="Arial Narrow" pitchFamily="34" charset="0"/>
              </a:rPr>
              <a:t>- пишет Таня хорошо</a:t>
            </a:r>
          </a:p>
          <a:p>
            <a:r>
              <a:rPr lang="ru-RU" dirty="0" err="1" smtClean="0">
                <a:latin typeface="Arial Narrow" pitchFamily="34" charset="0"/>
              </a:rPr>
              <a:t>ши-ши-ши</a:t>
            </a:r>
            <a:r>
              <a:rPr lang="ru-RU" dirty="0" smtClean="0">
                <a:latin typeface="Arial Narrow" pitchFamily="34" charset="0"/>
              </a:rPr>
              <a:t> – что-то шепчут камыши</a:t>
            </a:r>
          </a:p>
          <a:p>
            <a:r>
              <a:rPr lang="ru-RU" dirty="0" err="1" smtClean="0">
                <a:latin typeface="Arial Narrow" pitchFamily="34" charset="0"/>
              </a:rPr>
              <a:t>шу-шу-шу</a:t>
            </a:r>
            <a:r>
              <a:rPr lang="ru-RU" dirty="0" smtClean="0">
                <a:latin typeface="Arial Narrow" pitchFamily="34" charset="0"/>
              </a:rPr>
              <a:t> – на листочке я пишу</a:t>
            </a:r>
          </a:p>
          <a:p>
            <a:r>
              <a:rPr lang="ru-RU" dirty="0" err="1" smtClean="0">
                <a:latin typeface="Arial Narrow" pitchFamily="34" charset="0"/>
              </a:rPr>
              <a:t>аш-аш-аш</a:t>
            </a:r>
            <a:r>
              <a:rPr lang="ru-RU" dirty="0" smtClean="0">
                <a:latin typeface="Arial Narrow" pitchFamily="34" charset="0"/>
              </a:rPr>
              <a:t> - вот красивый карандаш</a:t>
            </a:r>
          </a:p>
          <a:p>
            <a:r>
              <a:rPr lang="ru-RU" dirty="0" smtClean="0">
                <a:latin typeface="Arial Narrow" pitchFamily="34" charset="0"/>
              </a:rPr>
              <a:t>ишь-ишь-ишь – за стеной шуршала мышь</a:t>
            </a:r>
          </a:p>
          <a:p>
            <a:r>
              <a:rPr lang="ru-RU" dirty="0" smtClean="0">
                <a:latin typeface="Arial Narrow" pitchFamily="34" charset="0"/>
              </a:rPr>
              <a:t>3. </a:t>
            </a:r>
            <a:r>
              <a:rPr lang="ru-RU" u="sng" dirty="0" smtClean="0">
                <a:latin typeface="Arial Narrow" pitchFamily="34" charset="0"/>
              </a:rPr>
              <a:t>Игра «Запомни и найди среди других». </a:t>
            </a:r>
            <a:r>
              <a:rPr lang="ru-RU" dirty="0" smtClean="0">
                <a:latin typeface="Arial Narrow" pitchFamily="34" charset="0"/>
              </a:rPr>
              <a:t>  Следующее задание Анита  приготовила для </a:t>
            </a:r>
          </a:p>
          <a:p>
            <a:r>
              <a:rPr lang="ru-RU" dirty="0" smtClean="0">
                <a:latin typeface="Arial Narrow" pitchFamily="34" charset="0"/>
              </a:rPr>
              <a:t>самых внимательных! Посмотрите, внимательно на картинки и постарайтесь  их всех </a:t>
            </a:r>
          </a:p>
          <a:p>
            <a:r>
              <a:rPr lang="ru-RU" dirty="0" smtClean="0">
                <a:latin typeface="Arial Narrow" pitchFamily="34" charset="0"/>
              </a:rPr>
              <a:t>запомнить (дается 10 секунд) (слайд 4). А теперь посмотрите внимательно  и попробуйте</a:t>
            </a:r>
          </a:p>
          <a:p>
            <a:r>
              <a:rPr lang="ru-RU" dirty="0" smtClean="0">
                <a:latin typeface="Arial Narrow" pitchFamily="34" charset="0"/>
              </a:rPr>
              <a:t> отыскать здесь  картинки, которые вы только что запоминали, и не спеша, правильно  </a:t>
            </a:r>
          </a:p>
          <a:p>
            <a:r>
              <a:rPr lang="ru-RU" dirty="0" smtClean="0">
                <a:latin typeface="Arial Narrow" pitchFamily="34" charset="0"/>
              </a:rPr>
              <a:t>назвать их всех (слайд </a:t>
            </a:r>
            <a:r>
              <a:rPr lang="ru-RU" dirty="0">
                <a:latin typeface="Arial Narrow" pitchFamily="34" charset="0"/>
              </a:rPr>
              <a:t>5</a:t>
            </a:r>
            <a:r>
              <a:rPr lang="ru-RU" dirty="0" smtClean="0">
                <a:latin typeface="Arial Narrow" pitchFamily="34" charset="0"/>
              </a:rPr>
              <a:t>).</a:t>
            </a:r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786050" y="2714620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59956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Пошипи как змея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500306"/>
          <a:ext cx="8358244" cy="3214710"/>
        </p:xfrm>
        <a:graphic>
          <a:graphicData uri="http://schemas.openxmlformats.org/drawingml/2006/table">
            <a:tbl>
              <a:tblPr/>
              <a:tblGrid>
                <a:gridCol w="1671474"/>
                <a:gridCol w="1671474"/>
                <a:gridCol w="1671474"/>
                <a:gridCol w="1671474"/>
                <a:gridCol w="1672348"/>
              </a:tblGrid>
              <a:tr h="155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150019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4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4" y="2643182"/>
            <a:ext cx="1500193" cy="13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64318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571744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143380"/>
            <a:ext cx="1500198" cy="15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143380"/>
            <a:ext cx="13573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214818"/>
            <a:ext cx="15001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4143380"/>
            <a:ext cx="135732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414338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Запомни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1357299"/>
          <a:ext cx="8286805" cy="5219940"/>
        </p:xfrm>
        <a:graphic>
          <a:graphicData uri="http://schemas.openxmlformats.org/drawingml/2006/table">
            <a:tbl>
              <a:tblPr/>
              <a:tblGrid>
                <a:gridCol w="1380990"/>
                <a:gridCol w="1380990"/>
                <a:gridCol w="1380990"/>
                <a:gridCol w="1380990"/>
                <a:gridCol w="1380990"/>
                <a:gridCol w="1381855"/>
              </a:tblGrid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Найди картинки которые запоминал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1214446" cy="11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1428737"/>
            <a:ext cx="12951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500702"/>
            <a:ext cx="1143008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49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1" y="5500701"/>
            <a:ext cx="1214445" cy="10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5500702"/>
            <a:ext cx="1143008" cy="10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428736"/>
            <a:ext cx="1285884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2786058"/>
            <a:ext cx="1153722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414338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85749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2857496"/>
            <a:ext cx="1204911" cy="10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2786058"/>
            <a:ext cx="1071562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414338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8082" y="1500174"/>
            <a:ext cx="1143007" cy="10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85918" y="5500702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150017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43240" y="5500702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85918" y="1428736"/>
            <a:ext cx="1204911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929322" y="285749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/>
          <p:cNvPicPr/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8596" y="4214818"/>
            <a:ext cx="1252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72000" y="4143380"/>
            <a:ext cx="128588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58082" y="4143380"/>
            <a:ext cx="12858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929322" y="550070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15304" cy="5857916"/>
          </a:xfrm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ru-RU" sz="1600" cap="none" dirty="0" smtClean="0">
                <a:latin typeface="Arial Narrow" pitchFamily="34" charset="0"/>
              </a:rPr>
              <a:t>4. </a:t>
            </a:r>
            <a:r>
              <a:rPr lang="ru-RU" sz="1600" u="sng" cap="none" dirty="0" smtClean="0">
                <a:latin typeface="Arial Narrow" pitchFamily="34" charset="0"/>
              </a:rPr>
              <a:t>Игра «найди глазками и назови» </a:t>
            </a:r>
            <a:r>
              <a:rPr lang="ru-RU" sz="1600" cap="none" dirty="0" smtClean="0">
                <a:latin typeface="Arial Narrow" pitchFamily="34" charset="0"/>
              </a:rPr>
              <a:t> посмотрите  внимательно на картинки и назови всех животных  (одежду, посуду, продукты питания) (слайд 5)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5. </a:t>
            </a:r>
            <a:r>
              <a:rPr lang="ru-RU" sz="1600" u="sng" cap="none" dirty="0" smtClean="0">
                <a:latin typeface="Arial Narrow" pitchFamily="34" charset="0"/>
              </a:rPr>
              <a:t>Игры с пальчиками «дом-ёжик-замок»</a:t>
            </a:r>
            <a:r>
              <a:rPr lang="ru-RU" sz="1600" cap="none" dirty="0" smtClean="0">
                <a:latin typeface="Arial Narrow" pitchFamily="34" charset="0"/>
              </a:rPr>
              <a:t>   молодцы, ребята! а сейчас мы с вами немного  отдохнём  и поиграем с пальчиками. попробуем сначала медленно, а потом   быстро   выполнить упражнения «дом-ёжик-замок» (слайд 7).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6.</a:t>
            </a:r>
            <a:r>
              <a:rPr lang="ru-RU" sz="1600" u="sng" cap="none" dirty="0" smtClean="0">
                <a:latin typeface="Arial Narrow" pitchFamily="34" charset="0"/>
              </a:rPr>
              <a:t>Игра «назови картинки со звуком </a:t>
            </a:r>
            <a:r>
              <a:rPr lang="ru-RU" sz="1600" u="sng" cap="none" dirty="0" err="1" smtClean="0">
                <a:latin typeface="Arial Narrow" pitchFamily="34" charset="0"/>
              </a:rPr>
              <a:t>ш</a:t>
            </a:r>
            <a:r>
              <a:rPr lang="ru-RU" sz="1600" u="sng" cap="none" dirty="0" smtClean="0">
                <a:latin typeface="Arial Narrow" pitchFamily="34" charset="0"/>
              </a:rPr>
              <a:t> в начале (середине, конце)».</a:t>
            </a:r>
            <a:r>
              <a:rPr lang="ru-RU" sz="1600" cap="none" dirty="0" smtClean="0">
                <a:latin typeface="Arial Narrow" pitchFamily="34" charset="0"/>
              </a:rPr>
              <a:t> 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ребята, скажите, где находится  звук ш в слове «шарик»…правильно в начале, в слове «вишня» …верно в середине, а в слове «душ» … верно в конце» (слайд 8).  а теперь посмотрите  и</a:t>
            </a:r>
            <a:r>
              <a:rPr lang="ru-RU" sz="1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Narrow" pitchFamily="34" charset="0"/>
              </a:rPr>
              <a:t> </a:t>
            </a:r>
            <a:r>
              <a:rPr lang="ru-RU" sz="1600" cap="none" dirty="0" smtClean="0">
                <a:latin typeface="Arial Narrow" pitchFamily="34" charset="0"/>
              </a:rPr>
              <a:t>назовите   картинки со звуком ш в начале (середине, конце)  (слайд </a:t>
            </a:r>
            <a:r>
              <a:rPr lang="ru-RU" sz="1600" cap="none" dirty="0">
                <a:latin typeface="Arial Narrow" pitchFamily="34" charset="0"/>
              </a:rPr>
              <a:t>9</a:t>
            </a:r>
            <a:r>
              <a:rPr lang="ru-RU" sz="1600" cap="none" dirty="0" smtClean="0">
                <a:latin typeface="Arial Narrow" pitchFamily="34" charset="0"/>
              </a:rPr>
              <a:t>).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/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7.</a:t>
            </a:r>
            <a:r>
              <a:rPr lang="ru-RU" sz="1600" u="sng" cap="none" dirty="0" smtClean="0">
                <a:latin typeface="Arial Narrow" pitchFamily="34" charset="0"/>
              </a:rPr>
              <a:t>Игра «угадай, как зовут девочку».</a:t>
            </a:r>
            <a:r>
              <a:rPr lang="ru-RU" sz="1600" cap="none" dirty="0" smtClean="0">
                <a:latin typeface="Arial Narrow" pitchFamily="34" charset="0"/>
              </a:rPr>
              <a:t>  ребята к нам пришла девочка, которая очень хочет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посмотреть на Аниту. давайте узнаем, как её зовут ! нужно определить  первый звук в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картинках. а затем соединить первые звуки картинок вместе и мы узнаем, как зовут девочку </a:t>
            </a:r>
            <a:br>
              <a:rPr lang="ru-RU" sz="1600" cap="none" dirty="0" smtClean="0">
                <a:latin typeface="Arial Narrow" pitchFamily="34" charset="0"/>
              </a:rPr>
            </a:br>
            <a:r>
              <a:rPr lang="ru-RU" sz="1600" cap="none" dirty="0" smtClean="0">
                <a:latin typeface="Arial Narrow" pitchFamily="34" charset="0"/>
              </a:rPr>
              <a:t>(слайд 10</a:t>
            </a:r>
            <a:r>
              <a:rPr lang="ru-RU" sz="1600" dirty="0" smtClean="0">
                <a:latin typeface="Arial Narrow" pitchFamily="34" charset="0"/>
              </a:rPr>
              <a:t>).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8000" contrast="32000"/>
          </a:blip>
          <a:srcRect t="9911"/>
          <a:stretch>
            <a:fillRect/>
          </a:stretch>
        </p:blipFill>
        <p:spPr bwMode="auto">
          <a:xfrm>
            <a:off x="1500166" y="1214398"/>
            <a:ext cx="6286544" cy="521499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Поиграем с пальчиками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1952626" cy="7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143380"/>
            <a:ext cx="201930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071942"/>
            <a:ext cx="2105025" cy="69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000240"/>
            <a:ext cx="1781179" cy="18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071678"/>
            <a:ext cx="1714502" cy="19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000240"/>
            <a:ext cx="1828805" cy="18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находятся звук </a:t>
            </a:r>
            <a:r>
              <a:rPr lang="ru-RU" dirty="0" err="1" smtClean="0"/>
              <a:t>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1219199" cy="10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29000"/>
            <a:ext cx="12858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929198"/>
            <a:ext cx="121443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857364"/>
            <a:ext cx="1219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500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357562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500042"/>
            <a:ext cx="1357313" cy="10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5143512"/>
            <a:ext cx="1343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285728"/>
            <a:ext cx="1476376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1785926"/>
            <a:ext cx="1281114" cy="122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5214950"/>
            <a:ext cx="15001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48" y="571480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285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автоматизация звука  Ш  в словах    </vt:lpstr>
      <vt:lpstr>Цели занятия: закрепления умения произносить звук Ш в словах, развитие мелкой моторики,  развитие памяти, мышления, закрепление обобщающих понятий, закрепление умения  определять  позицию звука в слове, развитие умения образовывать притяжательные прилагательные</vt:lpstr>
      <vt:lpstr>Пошипи как змея</vt:lpstr>
      <vt:lpstr>      Запомни картинки</vt:lpstr>
      <vt:lpstr>Найди картинки которые запоминал</vt:lpstr>
      <vt:lpstr>4. Игра «найди глазками и назови»  посмотрите  внимательно на картинки и назови всех животных  (одежду, посуду, продукты питания) (слайд 5)  5. Игры с пальчиками «дом-ёжик-замок»   молодцы, ребята! а сейчас мы с вами немного  отдохнём  и поиграем с пальчиками. попробуем сначала медленно, а потом   быстро   выполнить упражнения «дом-ёжик-замок» (слайд 7).  6.Игра «назови картинки со звуком ш в начале (середине, конце)».   ребята, скажите, где находится  звук ш в слове «шарик»…правильно в начале, в слове «вишня» …верно в середине, а в слове «душ» … верно в конце» (слайд 8).  а теперь посмотрите  и назовите   картинки со звуком ш в начале (середине, конце)  (слайд 9).   7.Игра «угадай, как зовут девочку».  ребята к нам пришла девочка, которая очень хочет  посмотреть на Аниту. давайте узнаем, как её зовут ! нужно определить  первый звук в  картинках. а затем соединить первые звуки картинок вместе и мы узнаем, как зовут девочку  (слайд 10).</vt:lpstr>
      <vt:lpstr>Поиграем с пальчиками</vt:lpstr>
      <vt:lpstr>Где находятся звук ш</vt:lpstr>
      <vt:lpstr>Презентация PowerPoint</vt:lpstr>
      <vt:lpstr>Угадай, как зовут девочку?</vt:lpstr>
      <vt:lpstr>8. Игра «угадай, чье». Ребята, нашей Аните прислали фотографии её друзья. но на  фотографиях только мордочки и хвосты. давайте скажем, чьи они! назовите, чьи мордочки (слайд 12), назовите,  чьи хвосты (слайд 13). 9. Отгадывание загадок. Молодцы, ребята! и напоследок Анита приготовила для вас  загадки. послушайте внимательно и найдите отгадки среди  картинок (слайд 14) 1)молоко пьет, песенки поет   часто умывается,   а с водой не знается 2) кто такая?    каши зачерпнет     и отправит в рот 3) щит от снега и дождя-     без него в избе нельзя  4) кто на ёлке, на суку       счет ведёт: «ку-ку, ку-ку»? 10. Подведение итога.     молодцы, ребята! вы справились со всеми заданиями, которые   приготовила для вас Анита! давайте вспомним, чем мы сегодня занимались. какие игры вам  понравились больше всего? а что показалось вам сложным? </vt:lpstr>
      <vt:lpstr>Назови чья мордочка?</vt:lpstr>
      <vt:lpstr>Назови  чей  хвост?</vt:lpstr>
      <vt:lpstr>Найди слова-отгадки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Пошипи как змея</dc:title>
  <dc:creator>Admin</dc:creator>
  <cp:lastModifiedBy>user</cp:lastModifiedBy>
  <cp:revision>9</cp:revision>
  <dcterms:created xsi:type="dcterms:W3CDTF">2014-10-01T02:17:31Z</dcterms:created>
  <dcterms:modified xsi:type="dcterms:W3CDTF">2020-04-10T19:05:54Z</dcterms:modified>
</cp:coreProperties>
</file>