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92" r:id="rId2"/>
    <p:sldId id="258" r:id="rId3"/>
    <p:sldId id="324" r:id="rId4"/>
    <p:sldId id="325" r:id="rId5"/>
    <p:sldId id="326" r:id="rId6"/>
    <p:sldId id="327" r:id="rId7"/>
    <p:sldId id="297" r:id="rId8"/>
    <p:sldId id="285" r:id="rId9"/>
    <p:sldId id="300" r:id="rId10"/>
    <p:sldId id="301" r:id="rId11"/>
    <p:sldId id="302" r:id="rId12"/>
    <p:sldId id="303" r:id="rId13"/>
    <p:sldId id="288" r:id="rId14"/>
    <p:sldId id="305" r:id="rId15"/>
    <p:sldId id="290" r:id="rId16"/>
    <p:sldId id="329" r:id="rId17"/>
    <p:sldId id="313" r:id="rId18"/>
    <p:sldId id="314" r:id="rId19"/>
    <p:sldId id="315" r:id="rId20"/>
    <p:sldId id="316" r:id="rId21"/>
    <p:sldId id="318" r:id="rId22"/>
    <p:sldId id="311" r:id="rId23"/>
    <p:sldId id="319" r:id="rId24"/>
    <p:sldId id="306" r:id="rId25"/>
    <p:sldId id="309" r:id="rId26"/>
    <p:sldId id="310" r:id="rId27"/>
    <p:sldId id="268" r:id="rId28"/>
    <p:sldId id="330" r:id="rId29"/>
    <p:sldId id="335" r:id="rId30"/>
    <p:sldId id="332" r:id="rId31"/>
    <p:sldId id="272" r:id="rId32"/>
    <p:sldId id="320" r:id="rId33"/>
    <p:sldId id="333" r:id="rId34"/>
    <p:sldId id="334" r:id="rId35"/>
    <p:sldId id="322" r:id="rId36"/>
    <p:sldId id="32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04" autoAdjust="0"/>
  </p:normalViewPr>
  <p:slideViewPr>
    <p:cSldViewPr>
      <p:cViewPr varScale="1">
        <p:scale>
          <a:sx n="87" d="100"/>
          <a:sy n="87" d="100"/>
        </p:scale>
        <p:origin x="576" y="66"/>
      </p:cViewPr>
      <p:guideLst>
        <p:guide orient="horz" pos="216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1C868-DA02-4C1A-8399-8863D82856C6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012FD-433A-4FA8-81A9-A7675155EF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88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12FD-433A-4FA8-81A9-A7675155EF7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67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12FD-433A-4FA8-81A9-A7675155EF7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8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12FD-433A-4FA8-81A9-A7675155EF79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36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012FD-433A-4FA8-81A9-A7675155EF79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0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10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6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589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074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6412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35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27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55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4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8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84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2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6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2B07-FF58-4E60-85CE-29E179168711}" type="datetimeFigureOut">
              <a:rPr lang="ru-RU" smtClean="0"/>
              <a:pPr/>
              <a:t>10.08.2023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A4C19B-B64D-498F-826C-36DD4ED73D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3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86"/>
            <a:ext cx="9167507" cy="68618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3"/>
            <a:ext cx="7759137" cy="1224136"/>
          </a:xfrm>
        </p:spPr>
        <p:txBody>
          <a:bodyPr>
            <a:noAutofit/>
          </a:bodyPr>
          <a:lstStyle/>
          <a:p>
            <a:pPr marL="182880" algn="ctr"/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759138" cy="208823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Проект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кружковая театрализованная деятельность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«Золотой ключик»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14902" y="4156057"/>
            <a:ext cx="4163458" cy="13234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МДОУ «Детский сад №52           «Чебурашка»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Филатова Галина Александровна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05290"/>
            <a:ext cx="158417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44877"/>
            <a:ext cx="8064896" cy="517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результаты:</a:t>
            </a:r>
            <a:endParaRPr lang="ru-RU" sz="14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Дети умеют действовать согласованно, включаясь в действие одновременно или последовательно;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сочинять этюды по сказкам;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Умеют строить простейший диалог;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Дети проявляют находчивость, фантазию, воображение;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Умеют двигаться в соответствии с образом, используют жесты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артикуляцию;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Знают и выполняют элементарные правила поведения в театре.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19150" cy="2809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399" y="4048125"/>
            <a:ext cx="971599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8177" y="56484"/>
            <a:ext cx="7348239" cy="489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кружка</a:t>
            </a:r>
            <a:endParaRPr lang="ru-RU" sz="28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раза в неделю, во второй половине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родолжительность 25 минут.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построена с учетом следующих принципов:</a:t>
            </a:r>
            <a:endParaRPr lang="ru-RU" sz="2800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принцип систематичности и последовательности;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принцип наглядности;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интеграции.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079" y="3159962"/>
            <a:ext cx="857250" cy="2933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47" y="56483"/>
            <a:ext cx="857250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1" y="3284984"/>
            <a:ext cx="857250" cy="28803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" y="37489"/>
            <a:ext cx="85725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836712"/>
            <a:ext cx="7776864" cy="6104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программе выделены 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направления: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1.Игровое творчество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2.Песенное творчество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3.Танцевальное творчество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4.Основные принципы драматизации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5.Основы кукольного театра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6.Основы актёрского мастерства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7.Проведение праздников с показом театра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8.Самостоятельная театрализованная деятельность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56" y="3665933"/>
            <a:ext cx="762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56" y="740110"/>
            <a:ext cx="762000" cy="29049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2" y="3605152"/>
            <a:ext cx="762000" cy="2857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2" y="692696"/>
            <a:ext cx="762000" cy="29523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10625" y="4742881"/>
            <a:ext cx="762000" cy="3170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0960" y="4458694"/>
            <a:ext cx="76200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9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методы организации </a:t>
            </a:r>
            <a:r>
              <a:rPr lang="ru-RU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</a:t>
            </a:r>
            <a:r>
              <a:rPr lang="ru-RU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57366" y="2365691"/>
            <a:ext cx="4286250" cy="76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2125" y="2365691"/>
            <a:ext cx="4286250" cy="76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63" y="5830655"/>
            <a:ext cx="4136341" cy="76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0" y="5885989"/>
            <a:ext cx="4199175" cy="762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8188" y="1484784"/>
            <a:ext cx="77942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</a:rPr>
              <a:t>Просмотр кукольных </a:t>
            </a:r>
            <a:r>
              <a:rPr lang="ru-RU" dirty="0" smtClean="0">
                <a:solidFill>
                  <a:srgbClr val="002060"/>
                </a:solidFill>
              </a:rPr>
              <a:t>спектаклей в ДОУ </a:t>
            </a:r>
            <a:r>
              <a:rPr lang="ru-RU" dirty="0">
                <a:solidFill>
                  <a:srgbClr val="002060"/>
                </a:solidFill>
              </a:rPr>
              <a:t>и беседы по ним;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Игры - </a:t>
            </a:r>
            <a:r>
              <a:rPr lang="ru-RU" dirty="0" smtClean="0">
                <a:solidFill>
                  <a:srgbClr val="002060"/>
                </a:solidFill>
              </a:rPr>
              <a:t>драматизации; словесные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настольные;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Подготовка </a:t>
            </a:r>
            <a:r>
              <a:rPr lang="ru-RU" dirty="0">
                <a:solidFill>
                  <a:srgbClr val="002060"/>
                </a:solidFill>
              </a:rPr>
              <a:t>и разыгрывание разнообразных сказок и инсценировок;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Упражнения по формированию выразительности исполнения;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Отдельные упражнения по этике и разнообразные творческие задания;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Упражнения в целях социально - эмоционального развития детей;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Разучивание произведений устного народного творчества;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Пантомимические этюды и упражнения; импровизация;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Участие в праздниках и развлечениях;</a:t>
            </a:r>
          </a:p>
          <a:p>
            <a:r>
              <a:rPr lang="ru-RU" dirty="0">
                <a:solidFill>
                  <a:srgbClr val="002060"/>
                </a:solidFill>
              </a:rPr>
              <a:t>Постановка спектаклей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Заюшкина</a:t>
            </a:r>
            <a:r>
              <a:rPr lang="ru-RU" dirty="0" smtClean="0">
                <a:solidFill>
                  <a:srgbClr val="002060"/>
                </a:solidFill>
              </a:rPr>
              <a:t> избушка», «Рукавичка», «Путешествие </a:t>
            </a:r>
            <a:r>
              <a:rPr lang="ru-RU" dirty="0">
                <a:solidFill>
                  <a:srgbClr val="002060"/>
                </a:solidFill>
              </a:rPr>
              <a:t>в лес» </a:t>
            </a:r>
            <a:r>
              <a:rPr lang="ru-RU" dirty="0">
                <a:solidFill>
                  <a:srgbClr val="002060"/>
                </a:solidFill>
              </a:rPr>
              <a:t>по ПДД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Показ </a:t>
            </a:r>
            <a:r>
              <a:rPr lang="ru-RU" dirty="0">
                <a:solidFill>
                  <a:srgbClr val="002060"/>
                </a:solidFill>
              </a:rPr>
              <a:t>спектаклей для детей дошкольного возраста, родителей в ДОУ;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Проект </a:t>
            </a:r>
            <a:r>
              <a:rPr lang="ru-RU" dirty="0" smtClean="0">
                <a:solidFill>
                  <a:srgbClr val="002060"/>
                </a:solidFill>
              </a:rPr>
              <a:t>кружка по </a:t>
            </a:r>
            <a:r>
              <a:rPr lang="ru-RU" dirty="0">
                <a:solidFill>
                  <a:srgbClr val="002060"/>
                </a:solidFill>
              </a:rPr>
              <a:t>театрализованной деятельности в форме презентации на педагогическом совете.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alt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63170"/>
            <a:ext cx="8640960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76672"/>
            <a:ext cx="8640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/>
                <a:cs typeface="Arial"/>
              </a:rPr>
              <a:t>Формы работы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330685"/>
            <a:ext cx="66247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2060"/>
                </a:solidFill>
              </a:rPr>
              <a:t>Театрализованные игры;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Игры драматизации, инсценировки;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Игры и упражнения на формирование умения выражать эмоции;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Игры и упражнения на формирование знаний об эмоциях;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Этюды на выражение основных эмоций, характера, образа персонажей;</a:t>
            </a:r>
          </a:p>
          <a:p>
            <a:pPr lvl="0"/>
            <a:r>
              <a:rPr lang="ru-RU" dirty="0">
                <a:solidFill>
                  <a:srgbClr val="002060"/>
                </a:solidFill>
              </a:rPr>
              <a:t>Игры и упражнения на развитие навыков общения; </a:t>
            </a:r>
            <a:r>
              <a:rPr lang="ru-RU" dirty="0" smtClean="0">
                <a:solidFill>
                  <a:srgbClr val="002060"/>
                </a:solidFill>
              </a:rPr>
              <a:t>Формирование </a:t>
            </a:r>
            <a:r>
              <a:rPr lang="ru-RU" dirty="0">
                <a:solidFill>
                  <a:srgbClr val="002060"/>
                </a:solidFill>
              </a:rPr>
              <a:t>доброжелательных отношений к окружающим в коллективе;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Использование ИКТ;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Посещение театров в ДОУ, ДК нашего города;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Взаимодействие с родителями.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5823">
            <a:off x="307290" y="251970"/>
            <a:ext cx="1300192" cy="11352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7872">
            <a:off x="234042" y="5115184"/>
            <a:ext cx="1432134" cy="1563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2130">
            <a:off x="7464399" y="417666"/>
            <a:ext cx="1498147" cy="1195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65" y="5085184"/>
            <a:ext cx="1358013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театра в детском саду 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масок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настольный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пальчиковый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конусный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игрушек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театр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теней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эмоций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вязаный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на ложках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магнитный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кукольный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театр би-ба-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57" y="1700808"/>
            <a:ext cx="3672847" cy="5471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6" y="3789040"/>
            <a:ext cx="762000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724"/>
            <a:ext cx="93610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уголка театрализованной деятельности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«Бабочки» организован уголок для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театрализованных представлений, спектаклей.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отводится место для режиссёрских игр с пальчиковым,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настольным театром, теневым театром.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уголке </a:t>
            </a:r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располагаются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театров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театр, театр масок, пальчиковый, конусный,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варежковый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др.;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декорации для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разыгрывания сценок и спектаклей: набор кукол, ширмы для кукольного театра, костюмы, элементы костюмов,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маски; атрибуты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различных игровых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театрализованных представлений, сценарии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книги, образцы музыкальных произведений, афиши, касса, билеты, карандаши, краски, клей, виды бумаги, природный материал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8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-63190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388"/>
            <a:ext cx="612068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театрального уголка</a:t>
            </a:r>
            <a:endParaRPr lang="ru-RU" sz="32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H:\DCIM\100PHOTO\SAM_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0" y="1178562"/>
            <a:ext cx="300533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:\DCIM\100PHOTO\SAM_4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36" y="1254345"/>
            <a:ext cx="3384376" cy="236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:\DCIM\100PHOTO\SAM_42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4" y="3994800"/>
            <a:ext cx="307734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:\DCIM\100PHOTO\SAM_4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94016"/>
            <a:ext cx="324036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0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3" name="WordArt 11"/>
          <p:cNvSpPr>
            <a:spLocks noChangeArrowheads="1" noChangeShapeType="1" noTextEdit="1"/>
          </p:cNvSpPr>
          <p:nvPr/>
        </p:nvSpPr>
        <p:spPr bwMode="auto">
          <a:xfrm rot="10800000" flipH="1" flipV="1">
            <a:off x="-302780" y="548681"/>
            <a:ext cx="8547188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396"/>
              </a:avLst>
            </a:prstTxWarp>
          </a:bodyPr>
          <a:lstStyle/>
          <a:p>
            <a:pPr algn="ctr"/>
            <a:endParaRPr lang="ru-RU" sz="32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5" y="-671841"/>
            <a:ext cx="1810100" cy="2823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64" y="24277"/>
            <a:ext cx="576064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   </a:t>
            </a:r>
            <a:r>
              <a:rPr lang="ru-RU" sz="2000" b="1" dirty="0" smtClean="0">
                <a:solidFill>
                  <a:schemeClr val="accent5"/>
                </a:solidFill>
                <a:cs typeface="AngsanaUPC" panose="02020603050405020304" pitchFamily="18" charset="-34"/>
              </a:rPr>
              <a:t>Настольно </a:t>
            </a:r>
            <a:r>
              <a:rPr lang="ru-RU" sz="2000" b="1" dirty="0">
                <a:solidFill>
                  <a:schemeClr val="accent5"/>
                </a:solidFill>
                <a:cs typeface="AngsanaUPC" panose="02020603050405020304" pitchFamily="18" charset="-34"/>
              </a:rPr>
              <a:t>– печатные игры </a:t>
            </a:r>
            <a:br>
              <a:rPr lang="ru-RU" sz="2000" b="1" dirty="0">
                <a:solidFill>
                  <a:schemeClr val="accent5"/>
                </a:solidFill>
                <a:cs typeface="AngsanaUPC" panose="02020603050405020304" pitchFamily="18" charset="-34"/>
              </a:rPr>
            </a:br>
            <a:r>
              <a:rPr lang="ru-RU" sz="2000" b="1" dirty="0" smtClean="0">
                <a:solidFill>
                  <a:schemeClr val="accent5"/>
                </a:solidFill>
                <a:cs typeface="AngsanaUPC" panose="02020603050405020304" pitchFamily="18" charset="-34"/>
              </a:rPr>
              <a:t>                         по </a:t>
            </a:r>
            <a:r>
              <a:rPr lang="ru-RU" sz="2000" b="1" dirty="0">
                <a:solidFill>
                  <a:schemeClr val="accent5"/>
                </a:solidFill>
                <a:cs typeface="AngsanaUPC" panose="02020603050405020304" pitchFamily="18" charset="-34"/>
              </a:rPr>
              <a:t>театру</a:t>
            </a:r>
            <a:endParaRPr lang="ru-RU" sz="2000" dirty="0">
              <a:solidFill>
                <a:schemeClr val="accent5"/>
              </a:solidFill>
              <a:cs typeface="AngsanaUPC" panose="02020603050405020304" pitchFamily="18" charset="-34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55700"/>
            <a:ext cx="2560712" cy="19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60" y="4481132"/>
            <a:ext cx="6459041" cy="5226021"/>
          </a:xfrm>
          <a:prstGeom prst="rect">
            <a:avLst/>
          </a:prstGeom>
        </p:spPr>
      </p:pic>
      <p:pic>
        <p:nvPicPr>
          <p:cNvPr id="11" name="Picture 5" descr="C:\Users\ДОМ\Desktop\фотки театр\SAM_3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5" y="3280157"/>
            <a:ext cx="2895630" cy="24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:\DCIM\100PHOTO\SAM_4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06" y="1155700"/>
            <a:ext cx="2961597" cy="19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H:\DCIM\100PHOTO\SAM_42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08" y="3356992"/>
            <a:ext cx="2961596" cy="242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56733"/>
            <a:ext cx="6161112" cy="113877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dirty="0">
                <a:solidFill>
                  <a:schemeClr val="accent5"/>
                </a:solidFill>
                <a:latin typeface="Arial Narrow" pitchFamily="34" charset="0"/>
              </a:rPr>
              <a:t>Выставка детских рисунков </a:t>
            </a:r>
            <a:r>
              <a:rPr lang="ru-RU" altLang="ru-RU" sz="3200" dirty="0">
                <a:solidFill>
                  <a:schemeClr val="accent5"/>
                </a:solidFill>
                <a:latin typeface="Arial Narrow" pitchFamily="34" charset="0"/>
              </a:rPr>
              <a:t/>
            </a:r>
            <a:br>
              <a:rPr lang="ru-RU" altLang="ru-RU" sz="3200" dirty="0">
                <a:solidFill>
                  <a:schemeClr val="accent5"/>
                </a:solidFill>
                <a:latin typeface="Arial Narrow" pitchFamily="34" charset="0"/>
              </a:rPr>
            </a:br>
            <a:r>
              <a:rPr lang="ru-RU" altLang="ru-RU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«По страницам любимых сказок» </a:t>
            </a:r>
            <a:endParaRPr lang="ru-RU" sz="3200" b="1" i="1" dirty="0">
              <a:solidFill>
                <a:schemeClr val="accent5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26" name="Picture 2" descr="https://www.maam.ru/images/users/photos/medium/3af43660f8e7fdd901c2f5255b833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12776"/>
            <a:ext cx="35523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s04.infourok.ru/uploads/ex/1106/000a9855-30b5a056/hello_html_m46f95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367240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xn--80abans8c7d.xn--p1ai/admin/uploads/1492589996.42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33056"/>
            <a:ext cx="355232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maam.ru/images/users/photos/medium/2621ad2c88b29905fa6d2a9a5ea97df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933057"/>
            <a:ext cx="36724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6" y="3880572"/>
            <a:ext cx="2977428" cy="297742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21" y="2204864"/>
            <a:ext cx="7344816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03" y="260648"/>
            <a:ext cx="282168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7937"/>
            <a:ext cx="8064896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200" b="1" dirty="0">
                <a:solidFill>
                  <a:schemeClr val="accent5"/>
                </a:solidFill>
              </a:rPr>
              <a:t>Сюжетно - ролевая игра «</a:t>
            </a:r>
            <a:r>
              <a:rPr lang="ru-RU" sz="3200" b="1" dirty="0" smtClean="0">
                <a:solidFill>
                  <a:schemeClr val="accent5"/>
                </a:solidFill>
              </a:rPr>
              <a:t>Театр»</a:t>
            </a:r>
            <a:endParaRPr lang="ru-RU" sz="3200" b="1" i="1" dirty="0">
              <a:solidFill>
                <a:schemeClr val="accent5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557" name="AutoShape 9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58" name="AutoShape 11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59" name="AutoShape 13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560" name="AutoShape 15" descr="http://im0-tub-ru.yandex.net/i?id=105690119-70-72&amp;n=21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5" descr="C:\Users\ДОМ\Desktop\фотки театр\SAM_3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29375"/>
            <a:ext cx="4183256" cy="2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r="4841" b="17141"/>
          <a:stretch/>
        </p:blipFill>
        <p:spPr>
          <a:xfrm>
            <a:off x="320675" y="836713"/>
            <a:ext cx="2952328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-400" r="11412" b="11151"/>
          <a:stretch/>
        </p:blipFill>
        <p:spPr>
          <a:xfrm>
            <a:off x="295171" y="3385322"/>
            <a:ext cx="3445466" cy="3183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5250" r="11014" b="31751"/>
          <a:stretch/>
        </p:blipFill>
        <p:spPr>
          <a:xfrm>
            <a:off x="3903408" y="836713"/>
            <a:ext cx="417406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165304"/>
            <a:ext cx="3096344" cy="582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056" y="12620"/>
            <a:ext cx="781541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altLang="ru-RU" sz="24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Картотеки </a:t>
            </a:r>
            <a:r>
              <a:rPr lang="ru-RU" altLang="ru-RU" sz="24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театрализованных игр и упражнений</a:t>
            </a:r>
            <a:endParaRPr lang="ru-RU" sz="2400" dirty="0">
              <a:solidFill>
                <a:schemeClr val="accent5"/>
              </a:solidFill>
            </a:endParaRPr>
          </a:p>
        </p:txBody>
      </p:sp>
      <p:pic>
        <p:nvPicPr>
          <p:cNvPr id="11" name="Объект 3" descr="F:\Фото театр\загадки о сказ героях\NJ6zrkhqEJk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1063"/>
            <a:ext cx="238660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ДОМ\Desktop\фотки театр\SAM_3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458616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 descr="F:\Фото театр\дых ги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84275"/>
            <a:ext cx="2736304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ДОМ\Desktop\фотки театр\SAM_3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3505200"/>
            <a:ext cx="26041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81063"/>
            <a:ext cx="2623369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C:\Users\ДОМ\Desktop\фотки театр\SAM_33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16312"/>
            <a:ext cx="2891681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4345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ru-RU" b="1" dirty="0">
              <a:ln w="1905"/>
              <a:solidFill>
                <a:srgbClr val="FFE48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059120"/>
            <a:ext cx="684076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328" y="-1"/>
            <a:ext cx="678892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/>
                </a:solidFill>
              </a:rPr>
              <a:t>Участие детей в разных видах театра</a:t>
            </a:r>
            <a:endParaRPr lang="ru-RU" sz="2400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059121"/>
            <a:ext cx="648072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</a:rPr>
              <a:t>                  Драматизация </a:t>
            </a:r>
            <a:r>
              <a:rPr lang="ru-RU" altLang="ru-RU" b="1" dirty="0">
                <a:solidFill>
                  <a:srgbClr val="002060"/>
                </a:solidFill>
              </a:rPr>
              <a:t>сказки «</a:t>
            </a:r>
            <a:r>
              <a:rPr lang="ru-RU" altLang="ru-RU" b="1" dirty="0" err="1">
                <a:solidFill>
                  <a:srgbClr val="002060"/>
                </a:solidFill>
              </a:rPr>
              <a:t>Заюшкина</a:t>
            </a:r>
            <a:r>
              <a:rPr lang="ru-RU" altLang="ru-RU" b="1" dirty="0">
                <a:solidFill>
                  <a:srgbClr val="002060"/>
                </a:solidFill>
              </a:rPr>
              <a:t> избушка»</a:t>
            </a:r>
          </a:p>
        </p:txBody>
      </p:sp>
      <p:pic>
        <p:nvPicPr>
          <p:cNvPr id="20" name="Picture 4" descr="C:\Users\ДОМ\Desktop\фотки театр\театр\IMG_3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36688"/>
            <a:ext cx="3511624" cy="172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ДОМ\Desktop\фотки театр\театр\IMG_3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36687"/>
            <a:ext cx="3528392" cy="172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3161235"/>
            <a:ext cx="698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</a:rPr>
              <a:t>                    Настольный театр игрушек «Теремок</a:t>
            </a:r>
            <a:r>
              <a:rPr lang="ru-RU" altLang="ru-RU" b="1" dirty="0">
                <a:solidFill>
                  <a:srgbClr val="002060"/>
                </a:solidFill>
              </a:rPr>
              <a:t>»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22" name="Picture 6" descr="C:\Users\ДОМ\Desktop\фотки театр\SAM_3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6004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C:\Users\ДОМ\Desktop\фотки театр\SAM_3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456384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9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392" y="0"/>
            <a:ext cx="658861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/>
                </a:solidFill>
              </a:rPr>
              <a:t>Участие детей в разных видах театра</a:t>
            </a:r>
            <a:endParaRPr lang="ru-RU" sz="2400" dirty="0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1052737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</a:rPr>
              <a:t>Конусный театр «Журавль и лиса», «Курочка Ряба»</a:t>
            </a:r>
            <a:endParaRPr lang="ru-RU" dirty="0"/>
          </a:p>
        </p:txBody>
      </p:sp>
      <p:pic>
        <p:nvPicPr>
          <p:cNvPr id="11" name="Picture 6" descr="H:\DCIM\100PHOTO\SAM_4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7800"/>
            <a:ext cx="3600400" cy="182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:\DCIM\100PHOTO\SAM_4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47800"/>
            <a:ext cx="3670176" cy="182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91278" y="3272034"/>
            <a:ext cx="305243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err="1" smtClean="0">
                <a:solidFill>
                  <a:srgbClr val="002060"/>
                </a:solidFill>
              </a:rPr>
              <a:t>Варежковый</a:t>
            </a:r>
            <a:r>
              <a:rPr lang="ru-RU" altLang="ru-RU" b="1" dirty="0" smtClean="0">
                <a:solidFill>
                  <a:srgbClr val="002060"/>
                </a:solidFill>
              </a:rPr>
              <a:t> театр </a:t>
            </a:r>
            <a:r>
              <a:rPr lang="ru-RU" altLang="ru-RU" b="1" dirty="0">
                <a:solidFill>
                  <a:srgbClr val="002060"/>
                </a:solidFill>
              </a:rPr>
              <a:t>«Пых»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14" name="Picture 4" descr="C:\Users\ДОМ\Desktop\фотки театр\SAM_3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33800"/>
            <a:ext cx="360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ДОМ\Desktop\фотки театр\SAM_3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33800"/>
            <a:ext cx="381642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67744" y="260648"/>
            <a:ext cx="2736304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0022" flipH="1">
            <a:off x="7206910" y="4449848"/>
            <a:ext cx="1931522" cy="21646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22767"/>
            <a:ext cx="601216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         </a:t>
            </a:r>
            <a:r>
              <a:rPr lang="ru-RU" b="1" dirty="0" smtClean="0">
                <a:solidFill>
                  <a:schemeClr val="accent5"/>
                </a:solidFill>
              </a:rPr>
              <a:t>Участие </a:t>
            </a:r>
            <a:r>
              <a:rPr lang="ru-RU" b="1" dirty="0">
                <a:solidFill>
                  <a:schemeClr val="accent5"/>
                </a:solidFill>
              </a:rPr>
              <a:t>детей в разных видах театра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124744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rgbClr val="002060"/>
                </a:solidFill>
              </a:rPr>
              <a:t> Вязаный пальчиковый театр «Теремок» ««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еремок</a:t>
            </a:r>
            <a:endParaRPr lang="ru-RU" dirty="0"/>
          </a:p>
        </p:txBody>
      </p:sp>
      <p:pic>
        <p:nvPicPr>
          <p:cNvPr id="14" name="Picture 6" descr="H:\DCIM\100PHOTO\SAM_4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200400" cy="18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H:\DCIM\100PHOTO\SAM_4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3657600" cy="18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66807" y="3272034"/>
            <a:ext cx="28103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endParaRPr lang="ru-RU" altLang="ru-RU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</a:rPr>
              <a:t>Теневой </a:t>
            </a:r>
            <a:r>
              <a:rPr lang="ru-RU" altLang="ru-RU" b="1" dirty="0">
                <a:solidFill>
                  <a:srgbClr val="002060"/>
                </a:solidFill>
              </a:rPr>
              <a:t>театр «Репка»</a:t>
            </a:r>
          </a:p>
        </p:txBody>
      </p:sp>
      <p:pic>
        <p:nvPicPr>
          <p:cNvPr id="16" name="Picture 4" descr="H:\DCIM\100PHOTO\SAM_42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05064"/>
            <a:ext cx="3311624" cy="231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H:\DCIM\100PHOTO\SAM_42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367240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2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910" y="1310211"/>
            <a:ext cx="714375" cy="790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20" y="3869192"/>
            <a:ext cx="714375" cy="790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714375" cy="790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5" y="3580929"/>
            <a:ext cx="714375" cy="790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496" y="88830"/>
            <a:ext cx="511256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Участие </a:t>
            </a:r>
            <a:r>
              <a:rPr lang="ru-RU" b="1" dirty="0">
                <a:solidFill>
                  <a:schemeClr val="accent5"/>
                </a:solidFill>
              </a:rPr>
              <a:t>детей в разных видах </a:t>
            </a:r>
            <a:r>
              <a:rPr lang="ru-RU" b="1" dirty="0" smtClean="0">
                <a:solidFill>
                  <a:schemeClr val="accent5"/>
                </a:solidFill>
              </a:rPr>
              <a:t>театра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520" y="906979"/>
            <a:ext cx="682079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</a:rPr>
              <a:t>                     Театр </a:t>
            </a:r>
            <a:r>
              <a:rPr lang="ru-RU" altLang="ru-RU" b="1" dirty="0">
                <a:solidFill>
                  <a:srgbClr val="002060"/>
                </a:solidFill>
              </a:rPr>
              <a:t>на ложках «Красная шапочка»</a:t>
            </a:r>
          </a:p>
        </p:txBody>
      </p:sp>
      <p:pic>
        <p:nvPicPr>
          <p:cNvPr id="15" name="Picture 7" descr="H:\DCIM\100PHOTO\SAM_4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47800"/>
            <a:ext cx="2520280" cy="183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:\DCIM\100PHOTO\SAM_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47800"/>
            <a:ext cx="2232248" cy="183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:\DCIM\100PHOTO\SAM_4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447799"/>
            <a:ext cx="2667000" cy="183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87624" y="3161235"/>
            <a:ext cx="691276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altLang="ru-RU" b="1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b="1" dirty="0" smtClean="0">
                <a:solidFill>
                  <a:srgbClr val="002060"/>
                </a:solidFill>
              </a:rPr>
              <a:t>     Магнитный </a:t>
            </a:r>
            <a:r>
              <a:rPr lang="ru-RU" altLang="ru-RU" b="1" dirty="0">
                <a:solidFill>
                  <a:srgbClr val="002060"/>
                </a:solidFill>
              </a:rPr>
              <a:t>театр «Маша и медведь», «Маша обедает»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19" name="Рисунок 3" descr="SAM_18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t="20386" r="21782"/>
          <a:stretch>
            <a:fillRect/>
          </a:stretch>
        </p:blipFill>
        <p:spPr bwMode="auto">
          <a:xfrm>
            <a:off x="1066800" y="3733800"/>
            <a:ext cx="2438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4" descr="SAM_18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2667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H:\DCIM\100PHOTO\SAM_42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733800"/>
            <a:ext cx="23622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2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02" y="2691634"/>
            <a:ext cx="714375" cy="790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97521"/>
            <a:ext cx="714375" cy="790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95239"/>
            <a:ext cx="714375" cy="790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60648"/>
            <a:ext cx="714375" cy="790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" y="3141808"/>
            <a:ext cx="714375" cy="790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" y="799951"/>
            <a:ext cx="714375" cy="790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334" y="6067425"/>
            <a:ext cx="714375" cy="790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532" y="25532"/>
            <a:ext cx="678471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Участие в массовых мероприятиях, праздниках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 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5" descr="H:\DCIM\100PHOTO\SAM_4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61" y="908266"/>
            <a:ext cx="4004531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ДОМ\Desktop\папка о всех материалах\Фото утренник 2018г\IMG_57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0" y="948790"/>
            <a:ext cx="3645348" cy="23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C:\Documents and Settings\12345\Мои документы\Мои рисунки 2\краса казачка 2018\IMG_5453.jpg"/>
          <p:cNvPicPr/>
          <p:nvPr/>
        </p:nvPicPr>
        <p:blipFill>
          <a:blip r:embed="rId5" cstate="print"/>
          <a:srcRect r="9709" b="5954"/>
          <a:stretch>
            <a:fillRect/>
          </a:stretch>
        </p:blipFill>
        <p:spPr bwMode="auto">
          <a:xfrm>
            <a:off x="922509" y="3537094"/>
            <a:ext cx="3657483" cy="307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16" y="3520771"/>
            <a:ext cx="4126601" cy="30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Работа </a:t>
            </a:r>
            <a:r>
              <a:rPr lang="ru-RU" b="1" dirty="0">
                <a:solidFill>
                  <a:schemeClr val="accent5"/>
                </a:solidFill>
              </a:rPr>
              <a:t>с родителями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66678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Работа </a:t>
            </a:r>
            <a:r>
              <a:rPr lang="ru-RU" sz="1600" dirty="0">
                <a:solidFill>
                  <a:srgbClr val="002060"/>
                </a:solidFill>
              </a:rPr>
              <a:t>по театрализованной деятельности  будет  более эффективной и результативной  при участии родителей. Если родители оказывают помощь в изготовлении атрибутов, костюмов к праздникам. А беседы с родителями, их участие в работе кружка помогают дома закреплять знания и навыки, полученные детьми, тем самым, достичь желаемых нами результатов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Консультации:</a:t>
            </a:r>
            <a:endParaRPr lang="ru-RU" sz="16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«Театр в жизни ребёнка»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«Сказочные герои, глазами детей»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«Роль художественной литературы в развитии речи детей»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«Играйте вместе с детьми»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 smtClean="0">
                <a:solidFill>
                  <a:srgbClr val="002060"/>
                </a:solidFill>
              </a:rPr>
              <a:t>Сказкотерапия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в жизни дошкольников»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Ширма «В гостях у сказки</a:t>
            </a:r>
            <a:r>
              <a:rPr lang="ru-RU" sz="1600" dirty="0" smtClean="0">
                <a:solidFill>
                  <a:srgbClr val="002060"/>
                </a:solidFill>
              </a:rPr>
              <a:t>», «Правило поведения в театре»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Буклет «Как устроить домашний театр для детей»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</a:rPr>
              <a:t>Анкетирование родителей «Театр дома</a:t>
            </a:r>
            <a:r>
              <a:rPr lang="ru-RU" sz="1600" dirty="0" smtClean="0">
                <a:solidFill>
                  <a:srgbClr val="002060"/>
                </a:solidFill>
              </a:rPr>
              <a:t>»</a:t>
            </a:r>
            <a:endParaRPr lang="ru-RU" sz="1600" b="1" u="sng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u="sng" dirty="0" smtClean="0">
                <a:solidFill>
                  <a:srgbClr val="002060"/>
                </a:solidFill>
              </a:rPr>
              <a:t>Предполагаемый </a:t>
            </a:r>
            <a:r>
              <a:rPr lang="ru-RU" sz="1600" b="1" u="sng" dirty="0">
                <a:solidFill>
                  <a:srgbClr val="002060"/>
                </a:solidFill>
              </a:rPr>
              <a:t>результат проекта для родителей</a:t>
            </a:r>
            <a:r>
              <a:rPr lang="ru-RU" sz="1600" b="1" dirty="0">
                <a:solidFill>
                  <a:srgbClr val="002060"/>
                </a:solidFill>
              </a:rPr>
              <a:t>:</a:t>
            </a:r>
            <a:endParaRPr lang="ru-RU" sz="1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1.</a:t>
            </a:r>
            <a:r>
              <a:rPr lang="ru-RU" sz="1600" dirty="0">
                <a:solidFill>
                  <a:srgbClr val="002060"/>
                </a:solidFill>
              </a:rPr>
              <a:t>Получение консультаций по вопросам театрализованной </a:t>
            </a:r>
            <a:r>
              <a:rPr lang="ru-RU" sz="1600" dirty="0" smtClean="0">
                <a:solidFill>
                  <a:srgbClr val="002060"/>
                </a:solidFill>
              </a:rPr>
              <a:t>деятельности.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</a:rPr>
              <a:t>2.</a:t>
            </a:r>
            <a:r>
              <a:rPr lang="ru-RU" sz="1600" dirty="0">
                <a:solidFill>
                  <a:srgbClr val="002060"/>
                </a:solidFill>
              </a:rPr>
              <a:t>Укрепление связей между детским садом и </a:t>
            </a:r>
            <a:r>
              <a:rPr lang="ru-RU" sz="1600" dirty="0" smtClean="0">
                <a:solidFill>
                  <a:srgbClr val="002060"/>
                </a:solidFill>
              </a:rPr>
              <a:t>семьёй.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7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6667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3857"/>
            <a:ext cx="648072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      </a:t>
            </a:r>
            <a:r>
              <a:rPr lang="ru-RU" sz="3200" b="1" dirty="0" smtClean="0">
                <a:solidFill>
                  <a:schemeClr val="accent5"/>
                </a:solidFill>
              </a:rPr>
              <a:t>Работа </a:t>
            </a:r>
            <a:r>
              <a:rPr lang="ru-RU" sz="3200" b="1" dirty="0">
                <a:solidFill>
                  <a:schemeClr val="accent5"/>
                </a:solidFill>
              </a:rPr>
              <a:t>с родителями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760" y="747429"/>
            <a:ext cx="2895600" cy="2590800"/>
          </a:xfrm>
          <a:prstGeom prst="rect">
            <a:avLst/>
          </a:prstGeom>
          <a:noFill/>
        </p:spPr>
      </p:pic>
      <p:pic>
        <p:nvPicPr>
          <p:cNvPr id="1026" name="Picture 2" descr="H:\DCIM\100PHOTO\SAM_4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43" y="3717032"/>
            <a:ext cx="316835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CIM\100PHOTO\SAM_4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68210"/>
            <a:ext cx="2843808" cy="23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:\DCIM\100PHOTO\SAM_30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47429"/>
            <a:ext cx="3312368" cy="253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6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6667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3857"/>
            <a:ext cx="648072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      </a:t>
            </a:r>
            <a:r>
              <a:rPr lang="ru-RU" sz="3200" b="1" dirty="0" smtClean="0">
                <a:solidFill>
                  <a:schemeClr val="accent5"/>
                </a:solidFill>
              </a:rPr>
              <a:t>Работа </a:t>
            </a:r>
            <a:r>
              <a:rPr lang="ru-RU" sz="3200" b="1" dirty="0">
                <a:solidFill>
                  <a:schemeClr val="accent5"/>
                </a:solidFill>
              </a:rPr>
              <a:t>с родителями</a:t>
            </a:r>
            <a:endParaRPr lang="ru-RU" sz="3200" dirty="0">
              <a:solidFill>
                <a:schemeClr val="accent5"/>
              </a:solidFill>
            </a:endParaRPr>
          </a:p>
        </p:txBody>
      </p:sp>
      <p:pic>
        <p:nvPicPr>
          <p:cNvPr id="11" name="Picture 6" descr="H:\DCIM\100PHOTO\SAM_4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9972"/>
            <a:ext cx="302433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:\DCIM\100PHOTO\SAM_4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09634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DCIM\100PHOTO\SAM_4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59639"/>
            <a:ext cx="3672408" cy="25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DCIM\100PHOTO\SAM_45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367240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6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2426" y="764704"/>
            <a:ext cx="8003232" cy="46805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                     </a:t>
            </a:r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Паспорт проекта</a:t>
            </a:r>
          </a:p>
          <a:p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 -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</a:t>
            </a:r>
            <a:endParaRPr lang="ru-RU" alt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долгосрочный</a:t>
            </a:r>
          </a:p>
          <a:p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старшего дошкольного</a:t>
            </a:r>
          </a:p>
          <a:p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возраста, музыкальный руководитель, воспитатель,</a:t>
            </a:r>
          </a:p>
          <a:p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воспитанников ДОУ.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0176" flipH="1">
            <a:off x="7223273" y="4073463"/>
            <a:ext cx="1646083" cy="16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620688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6667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3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      </a:t>
            </a:r>
            <a:endParaRPr lang="ru-RU" sz="2000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3" y="566678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5"/>
                </a:solidFill>
              </a:rPr>
              <a:t>        </a:t>
            </a:r>
            <a:endParaRPr lang="ru-RU" sz="2000" dirty="0">
              <a:solidFill>
                <a:schemeClr val="accent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9932" y="936010"/>
            <a:ext cx="468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476673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5"/>
                </a:solidFill>
              </a:rPr>
              <a:t>                Методическая </a:t>
            </a:r>
            <a:r>
              <a:rPr lang="ru-RU" altLang="ru-RU" b="1" dirty="0">
                <a:solidFill>
                  <a:schemeClr val="accent5"/>
                </a:solidFill>
              </a:rPr>
              <a:t>копилка для воспитателей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151454"/>
            <a:ext cx="77768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002060"/>
                </a:solidFill>
              </a:rPr>
              <a:t>1.</a:t>
            </a:r>
            <a:r>
              <a:rPr lang="ru-RU" altLang="ru-RU" sz="1400" dirty="0">
                <a:solidFill>
                  <a:srgbClr val="002060"/>
                </a:solidFill>
              </a:rPr>
              <a:t>Составить перспективный план работы по театрализованной деятельности.                 </a:t>
            </a:r>
            <a:endParaRPr lang="ru-RU" altLang="ru-RU" sz="1400" dirty="0" smtClean="0">
              <a:solidFill>
                <a:srgbClr val="002060"/>
              </a:solidFill>
            </a:endParaRPr>
          </a:p>
          <a:p>
            <a:r>
              <a:rPr lang="ru-RU" altLang="ru-RU" sz="1400" b="1" dirty="0" smtClean="0">
                <a:solidFill>
                  <a:srgbClr val="002060"/>
                </a:solidFill>
              </a:rPr>
              <a:t>2.</a:t>
            </a:r>
            <a:r>
              <a:rPr lang="ru-RU" altLang="ru-RU" sz="1400" dirty="0" smtClean="0">
                <a:solidFill>
                  <a:srgbClr val="002060"/>
                </a:solidFill>
              </a:rPr>
              <a:t>Разработать показ НОД </a:t>
            </a:r>
            <a:r>
              <a:rPr lang="ru-RU" altLang="ru-RU" sz="1400" dirty="0">
                <a:solidFill>
                  <a:srgbClr val="002060"/>
                </a:solidFill>
              </a:rPr>
              <a:t>с использованием ИКТ, инсценировками, театрализованными играми.</a:t>
            </a:r>
          </a:p>
          <a:p>
            <a:r>
              <a:rPr lang="ru-RU" altLang="ru-RU" sz="1400" dirty="0">
                <a:solidFill>
                  <a:srgbClr val="002060"/>
                </a:solidFill>
              </a:rPr>
              <a:t>3.Организовывать </a:t>
            </a:r>
            <a:r>
              <a:rPr lang="ru-RU" altLang="ru-RU" sz="1400" dirty="0" smtClean="0">
                <a:solidFill>
                  <a:srgbClr val="002060"/>
                </a:solidFill>
              </a:rPr>
              <a:t>«День открытых дверей» для </a:t>
            </a:r>
            <a:r>
              <a:rPr lang="ru-RU" altLang="ru-RU" sz="1400" dirty="0">
                <a:solidFill>
                  <a:srgbClr val="002060"/>
                </a:solidFill>
              </a:rPr>
              <a:t>родителей </a:t>
            </a:r>
            <a:r>
              <a:rPr lang="ru-RU" altLang="ru-RU" sz="1400" dirty="0" smtClean="0">
                <a:solidFill>
                  <a:srgbClr val="002060"/>
                </a:solidFill>
              </a:rPr>
              <a:t>с</a:t>
            </a:r>
          </a:p>
          <a:p>
            <a:r>
              <a:rPr lang="ru-RU" altLang="ru-RU" sz="1400" dirty="0">
                <a:solidFill>
                  <a:srgbClr val="002060"/>
                </a:solidFill>
              </a:rPr>
              <a:t>п</a:t>
            </a:r>
            <a:r>
              <a:rPr lang="ru-RU" altLang="ru-RU" sz="1400" dirty="0" smtClean="0">
                <a:solidFill>
                  <a:srgbClr val="002060"/>
                </a:solidFill>
              </a:rPr>
              <a:t>оказом театрализованных представлений в ДОУ. </a:t>
            </a:r>
            <a:endParaRPr lang="ru-RU" altLang="ru-RU" sz="1400" dirty="0">
              <a:solidFill>
                <a:srgbClr val="002060"/>
              </a:solidFill>
            </a:endParaRPr>
          </a:p>
          <a:p>
            <a:r>
              <a:rPr lang="ru-RU" altLang="ru-RU" sz="1400" b="1" dirty="0">
                <a:solidFill>
                  <a:srgbClr val="002060"/>
                </a:solidFill>
              </a:rPr>
              <a:t>4.</a:t>
            </a:r>
            <a:r>
              <a:rPr lang="ru-RU" altLang="ru-RU" sz="1400" dirty="0">
                <a:solidFill>
                  <a:srgbClr val="002060"/>
                </a:solidFill>
              </a:rPr>
              <a:t>Подобрать и оформить методический материал по театру.</a:t>
            </a:r>
          </a:p>
          <a:p>
            <a:r>
              <a:rPr lang="ru-RU" altLang="ru-RU" sz="1400" b="1" dirty="0">
                <a:solidFill>
                  <a:srgbClr val="002060"/>
                </a:solidFill>
              </a:rPr>
              <a:t>5.</a:t>
            </a:r>
            <a:r>
              <a:rPr lang="ru-RU" altLang="ru-RU" sz="1400" dirty="0">
                <a:solidFill>
                  <a:srgbClr val="002060"/>
                </a:solidFill>
              </a:rPr>
              <a:t>Подготовить совместно с родителями атрибуты и декорации к </a:t>
            </a:r>
            <a:r>
              <a:rPr lang="ru-RU" altLang="ru-RU" sz="1400" dirty="0" smtClean="0">
                <a:solidFill>
                  <a:srgbClr val="002060"/>
                </a:solidFill>
              </a:rPr>
              <a:t>показу театра.</a:t>
            </a:r>
            <a:endParaRPr lang="ru-RU" altLang="ru-RU" sz="1400" b="1" dirty="0">
              <a:solidFill>
                <a:srgbClr val="002060"/>
              </a:solidFill>
            </a:endParaRPr>
          </a:p>
          <a:p>
            <a:r>
              <a:rPr lang="ru-RU" altLang="ru-RU" sz="1400" b="1" dirty="0">
                <a:solidFill>
                  <a:srgbClr val="002060"/>
                </a:solidFill>
              </a:rPr>
              <a:t>               </a:t>
            </a:r>
            <a:r>
              <a:rPr lang="ru-RU" altLang="ru-RU" sz="1400" b="1" u="sng" dirty="0">
                <a:solidFill>
                  <a:srgbClr val="002060"/>
                </a:solidFill>
              </a:rPr>
              <a:t>Возможности проекта для воспитателей</a:t>
            </a:r>
            <a:r>
              <a:rPr lang="ru-RU" altLang="ru-RU" sz="1400" b="1" dirty="0">
                <a:solidFill>
                  <a:srgbClr val="002060"/>
                </a:solidFill>
              </a:rPr>
              <a:t>:</a:t>
            </a:r>
            <a:endParaRPr lang="ru-RU" altLang="ru-RU" sz="1400" dirty="0">
              <a:solidFill>
                <a:srgbClr val="002060"/>
              </a:solidFill>
            </a:endParaRPr>
          </a:p>
          <a:p>
            <a:r>
              <a:rPr lang="ru-RU" altLang="ru-RU" sz="1400" b="1" dirty="0">
                <a:solidFill>
                  <a:srgbClr val="002060"/>
                </a:solidFill>
              </a:rPr>
              <a:t>1.</a:t>
            </a:r>
            <a:r>
              <a:rPr lang="ru-RU" altLang="ru-RU" sz="1400" dirty="0">
                <a:solidFill>
                  <a:srgbClr val="002060"/>
                </a:solidFill>
              </a:rPr>
              <a:t>Повышение знаний в театрализованной деятельности </a:t>
            </a:r>
            <a:r>
              <a:rPr lang="ru-RU" altLang="ru-RU" sz="1400" dirty="0" smtClean="0">
                <a:solidFill>
                  <a:srgbClr val="002060"/>
                </a:solidFill>
              </a:rPr>
              <a:t>через чтение художественной литературы, использование инновационных технологий.</a:t>
            </a:r>
          </a:p>
          <a:p>
            <a:r>
              <a:rPr lang="ru-RU" altLang="ru-RU" sz="1400" b="1" dirty="0" smtClean="0">
                <a:solidFill>
                  <a:srgbClr val="002060"/>
                </a:solidFill>
              </a:rPr>
              <a:t>2.</a:t>
            </a:r>
            <a:r>
              <a:rPr lang="ru-RU" altLang="ru-RU" sz="1400" dirty="0" smtClean="0">
                <a:solidFill>
                  <a:srgbClr val="002060"/>
                </a:solidFill>
              </a:rPr>
              <a:t>Улучшение </a:t>
            </a:r>
            <a:r>
              <a:rPr lang="ru-RU" altLang="ru-RU" sz="1400" dirty="0">
                <a:solidFill>
                  <a:srgbClr val="002060"/>
                </a:solidFill>
              </a:rPr>
              <a:t>отношений между детьми.                                                       </a:t>
            </a:r>
            <a:endParaRPr lang="ru-RU" altLang="ru-RU" sz="1400" dirty="0" smtClean="0">
              <a:solidFill>
                <a:srgbClr val="002060"/>
              </a:solidFill>
            </a:endParaRPr>
          </a:p>
          <a:p>
            <a:r>
              <a:rPr lang="ru-RU" altLang="ru-RU" sz="1400" b="1" dirty="0">
                <a:solidFill>
                  <a:srgbClr val="002060"/>
                </a:solidFill>
              </a:rPr>
              <a:t>3.</a:t>
            </a:r>
            <a:r>
              <a:rPr lang="ru-RU" altLang="ru-RU" sz="1400" dirty="0">
                <a:solidFill>
                  <a:srgbClr val="002060"/>
                </a:solidFill>
              </a:rPr>
              <a:t>Укрепление связи с родителями.</a:t>
            </a:r>
          </a:p>
          <a:p>
            <a:endParaRPr lang="ru-RU" altLang="ru-RU" sz="1400" b="1" dirty="0" smtClean="0">
              <a:solidFill>
                <a:srgbClr val="002060"/>
              </a:solidFill>
            </a:endParaRPr>
          </a:p>
          <a:p>
            <a:endParaRPr lang="ru-RU" altLang="ru-RU" sz="1400" b="1" dirty="0">
              <a:solidFill>
                <a:srgbClr val="002060"/>
              </a:solidFill>
            </a:endParaRPr>
          </a:p>
          <a:p>
            <a:pPr algn="ctr"/>
            <a:endParaRPr lang="ru-RU" alt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театр пдд\SAM_3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532859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7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45624" cy="47525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жизнь детей насыщена игрой. </a:t>
            </a:r>
            <a:b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хочет сыграть свою роль. </a:t>
            </a:r>
            <a:b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задача - научить ребенка играть, брать на себя роль и действовать, </a:t>
            </a:r>
            <a:b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 помогая ему приобретать жизненный опыт, </a:t>
            </a:r>
            <a:b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помогает осуществить театр.</a:t>
            </a:r>
            <a:r>
              <a:rPr lang="ru-RU" altLang="ru-RU" sz="18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  <a:t> </a:t>
            </a:r>
            <a:r>
              <a:rPr lang="ru-RU" altLang="ru-RU" sz="18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  <a:t/>
            </a:r>
            <a:br>
              <a:rPr lang="ru-RU" altLang="ru-RU" sz="18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</a:br>
            <a:r>
              <a:rPr lang="ru-RU" altLang="ru-RU" sz="2400" u="sng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  <a:t>Перспективы  </a:t>
            </a:r>
            <a:r>
              <a:rPr lang="ru-RU" altLang="ru-RU" sz="24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  <a:t> </a:t>
            </a:r>
            <a:r>
              <a:rPr lang="ru-RU" altLang="ru-RU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  <a:t/>
            </a:r>
            <a:br>
              <a:rPr lang="ru-RU" altLang="ru-RU" sz="24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ndalus" panose="02020603050405020304" pitchFamily="18" charset="-78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Продолжать работу театрального кружка «Золотой ключик».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Изучать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обобщать и применять на практике новые методики, технологии, знакомиться с опытом работы других педагогов – практиков.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Продолжать работу с детьми, ставить новые спектакли с показом.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Осуществлять выход детей со спектаклями в другие детские сады.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C:\Users\ДОМ\Desktop\фото\SAM_27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92308"/>
            <a:ext cx="3024336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:\DCIM\100PHOTO\SAM_2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92309"/>
            <a:ext cx="3240360" cy="234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8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619250" y="981075"/>
            <a:ext cx="5832475" cy="13684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2400" b="1" kern="0" dirty="0">
              <a:solidFill>
                <a:schemeClr val="tx2"/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Grp="1" noChangeArrowheads="1"/>
          </p:cNvSpPr>
          <p:nvPr>
            <p:ph type="ctrTitle"/>
          </p:nvPr>
        </p:nvSpPr>
        <p:spPr>
          <a:xfrm>
            <a:off x="395536" y="404664"/>
            <a:ext cx="7776864" cy="1800200"/>
          </a:xfrm>
          <a:prstGeom prst="rect">
            <a:avLst/>
          </a:prstGeom>
        </p:spPr>
        <p:txBody>
          <a:bodyPr/>
          <a:lstStyle/>
          <a:p>
            <a:pPr marL="342900" lvl="0" indent="-342900" algn="l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800" b="1" i="1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- образовательный </a:t>
            </a:r>
            <a:r>
              <a:rPr lang="ru-RU" sz="18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процесс выстраиваю с учетом </a:t>
            </a:r>
            <a:r>
              <a:rPr lang="ru-RU" sz="1800" b="1" i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рекомендаций:  </a:t>
            </a:r>
            <a:r>
              <a:rPr lang="ru-RU" sz="1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solidFill>
                  <a:srgbClr val="002060"/>
                </a:solidFill>
              </a:rPr>
              <a:t>Ф.Сорокина</a:t>
            </a:r>
            <a:r>
              <a:rPr lang="ru-RU" sz="1600" dirty="0">
                <a:solidFill>
                  <a:srgbClr val="002060"/>
                </a:solidFill>
              </a:rPr>
              <a:t>, Л.Г. </a:t>
            </a:r>
            <a:r>
              <a:rPr lang="ru-RU" sz="1600" dirty="0" err="1">
                <a:solidFill>
                  <a:srgbClr val="002060"/>
                </a:solidFill>
              </a:rPr>
              <a:t>Миланович</a:t>
            </a:r>
            <a:r>
              <a:rPr lang="ru-RU" sz="1600" dirty="0">
                <a:solidFill>
                  <a:srgbClr val="002060"/>
                </a:solidFill>
              </a:rPr>
              <a:t> Программа по </a:t>
            </a:r>
            <a:r>
              <a:rPr lang="ru-RU" sz="1600" dirty="0" smtClean="0">
                <a:solidFill>
                  <a:srgbClr val="002060"/>
                </a:solidFill>
              </a:rPr>
              <a:t>театрализовано - игровой </a:t>
            </a:r>
            <a:r>
              <a:rPr lang="ru-RU" sz="1600" dirty="0">
                <a:solidFill>
                  <a:srgbClr val="002060"/>
                </a:solidFill>
              </a:rPr>
              <a:t>деятельности «Театр – творчество».</a:t>
            </a:r>
            <a:br>
              <a:rPr lang="ru-RU" sz="1600" dirty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М.И</a:t>
            </a:r>
            <a:r>
              <a:rPr lang="ru-RU" sz="1600" dirty="0">
                <a:solidFill>
                  <a:srgbClr val="002060"/>
                </a:solidFill>
              </a:rPr>
              <a:t>. Родина, А.И. Буренина «</a:t>
            </a:r>
            <a:r>
              <a:rPr lang="ru-RU" sz="1600" dirty="0" err="1">
                <a:solidFill>
                  <a:srgbClr val="002060"/>
                </a:solidFill>
              </a:rPr>
              <a:t>Кукляндия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  <a:r>
              <a:rPr lang="ru-RU" sz="1600" dirty="0" err="1">
                <a:solidFill>
                  <a:srgbClr val="002060"/>
                </a:solidFill>
              </a:rPr>
              <a:t>учебно</a:t>
            </a:r>
            <a:r>
              <a:rPr lang="ru-RU" sz="1600" dirty="0">
                <a:solidFill>
                  <a:srgbClr val="002060"/>
                </a:solidFill>
              </a:rPr>
              <a:t> -  методическое пособие по театрализованной деятельности. </a:t>
            </a:r>
            <a:br>
              <a:rPr lang="ru-RU" sz="1600" dirty="0">
                <a:solidFill>
                  <a:srgbClr val="002060"/>
                </a:solidFill>
              </a:rPr>
            </a:br>
            <a:endParaRPr lang="ru-RU" sz="1600" b="1" kern="0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026" name="Picture 2" descr="H:\DCIM\100PHOTO\SAM_4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1369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619250" y="981075"/>
            <a:ext cx="5832475" cy="13684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ru-RU" sz="2400" b="1" kern="0" dirty="0">
              <a:solidFill>
                <a:schemeClr val="tx2"/>
              </a:solidFill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Grp="1" noChangeArrowheads="1"/>
          </p:cNvSpPr>
          <p:nvPr>
            <p:ph type="ctrTitle"/>
          </p:nvPr>
        </p:nvSpPr>
        <p:spPr>
          <a:xfrm>
            <a:off x="683568" y="260648"/>
            <a:ext cx="7704856" cy="46085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1800" b="1" u="sng" dirty="0" smtClean="0">
                <a:solidFill>
                  <a:schemeClr val="accent5"/>
                </a:solidFill>
                <a:latin typeface="+mn-lt"/>
              </a:rPr>
              <a:t>Выводы </a:t>
            </a:r>
            <a:r>
              <a:rPr lang="ru-RU" sz="1800" b="1" u="sng" dirty="0">
                <a:solidFill>
                  <a:schemeClr val="accent5"/>
                </a:solidFill>
                <a:latin typeface="+mn-lt"/>
              </a:rPr>
              <a:t>по проекту</a:t>
            </a:r>
            <a:r>
              <a:rPr lang="ru-RU" sz="1800" b="1" dirty="0">
                <a:solidFill>
                  <a:schemeClr val="accent5"/>
                </a:solidFill>
                <a:latin typeface="+mn-lt"/>
              </a:rPr>
              <a:t>:</a:t>
            </a:r>
            <a:r>
              <a:rPr lang="ru-RU" sz="1800" dirty="0">
                <a:solidFill>
                  <a:schemeClr val="accent5"/>
                </a:solidFill>
                <a:latin typeface="+mn-lt"/>
              </a:rPr>
              <a:t/>
            </a:r>
            <a:br>
              <a:rPr lang="ru-RU" sz="1800" dirty="0">
                <a:solidFill>
                  <a:schemeClr val="accent5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результате проведенной работы по развитию творческой личности средствами театрализованной деятельности у детей появилась возможность проявить свои таланты, выдумывать, фантазировать, воплощать свои фантазии в реальные образы. Что способствовало формированию и развитию коммуникативных навыков, мышлению, вниманию, памяти и воображению, снятию чувства стеснения и закомплексованности.</a:t>
            </a:r>
            <a:br>
              <a:rPr lang="ru-RU" sz="1400" dirty="0">
                <a:solidFill>
                  <a:srgbClr val="002060"/>
                </a:solidFill>
                <a:latin typeface="+mn-lt"/>
              </a:rPr>
            </a:br>
            <a:r>
              <a:rPr lang="ru-RU" sz="1400" dirty="0">
                <a:solidFill>
                  <a:srgbClr val="002060"/>
                </a:solidFill>
                <a:latin typeface="+mn-lt"/>
              </a:rPr>
              <a:t>Хочется отметить, что важна заинтересованность самого педагога в своей кружковой работе. Известно, что заинтересовать детей, чем-либо, взрослый может только, когда он увлечен сам.</a:t>
            </a:r>
            <a:br>
              <a:rPr lang="ru-RU" sz="1400" dirty="0">
                <a:solidFill>
                  <a:srgbClr val="002060"/>
                </a:solidFill>
                <a:latin typeface="+mn-lt"/>
              </a:rPr>
            </a:br>
            <a:r>
              <a:rPr lang="ru-RU" sz="1400" dirty="0">
                <a:solidFill>
                  <a:srgbClr val="002060"/>
                </a:solidFill>
                <a:latin typeface="+mn-lt"/>
              </a:rPr>
              <a:t>По моему мнению, каждый ребенок внутри артист, только кто-то достаточно раскрепощен, не стесняется и показывает свои способности, а кто-то боится.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Здесь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на помощь должны прийти мы – взрослые: родители, специалисты  и воспитатели. Мы должны поддержать и помочь в развитии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личности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наших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детей творчески. </a:t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А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потому необходимо помочь раскрыться, снять «оковы» стеснения и замкнутости. </a:t>
            </a: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n-lt"/>
              </a:rPr>
            </a:br>
            <a:r>
              <a:rPr lang="ru-RU" sz="1400" dirty="0" smtClean="0">
                <a:solidFill>
                  <a:srgbClr val="002060"/>
                </a:solidFill>
                <a:latin typeface="+mn-lt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собственном опыте работы могу сказать, что с помощью театрализованной деятельности мне это удается.</a:t>
            </a:r>
            <a:br>
              <a:rPr lang="ru-RU" sz="1400" dirty="0">
                <a:solidFill>
                  <a:srgbClr val="002060"/>
                </a:solidFill>
                <a:latin typeface="+mn-lt"/>
              </a:rPr>
            </a:br>
            <a:r>
              <a:rPr lang="ru-RU" sz="1400" dirty="0"/>
              <a:t> </a:t>
            </a:r>
            <a:br>
              <a:rPr lang="ru-RU" sz="1400" dirty="0"/>
            </a:br>
            <a:endParaRPr lang="ru-RU" sz="1400" b="1" kern="0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-28560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8" r="3155" b="7796"/>
          <a:stretch/>
        </p:blipFill>
        <p:spPr>
          <a:xfrm>
            <a:off x="3616360" y="3080792"/>
            <a:ext cx="551008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4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1298121204_jgbokjdcqwswqxr.jpeg"/>
          <p:cNvPicPr>
            <a:picLocks noChangeAspect="1"/>
          </p:cNvPicPr>
          <p:nvPr/>
        </p:nvPicPr>
        <p:blipFill>
          <a:blip r:embed="rId2" cstate="print"/>
          <a:srcRect b="6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979712" y="1376844"/>
            <a:ext cx="511256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хорошо, что есть театр!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и будет с нами вечно,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готовый утверждать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на свете человечно.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все прекрасно – жесты, маски,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Костюмы, музыка, игра.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оживают наши сказки</a:t>
            </a:r>
            <a:b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ними светлый мир добра!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03" y="3028797"/>
            <a:ext cx="228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1298121204_jgbokjdcqwswqxr.jpeg"/>
          <p:cNvPicPr>
            <a:picLocks noChangeAspect="1"/>
          </p:cNvPicPr>
          <p:nvPr/>
        </p:nvPicPr>
        <p:blipFill>
          <a:blip r:embed="rId3" cstate="print"/>
          <a:srcRect b="67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95736" y="2132856"/>
            <a:ext cx="4661854" cy="286232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Спасибо 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за </a:t>
            </a:r>
          </a:p>
          <a:p>
            <a:pPr algn="ctr">
              <a:defRPr/>
            </a:pPr>
            <a:r>
              <a:rPr lang="ru-RU" sz="60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+mn-cs"/>
              </a:rPr>
              <a:t>внимание!</a:t>
            </a:r>
          </a:p>
        </p:txBody>
      </p:sp>
      <p:pic>
        <p:nvPicPr>
          <p:cNvPr id="7" name="Picture 2" descr="&amp;YAcy;&amp;gcy;&amp;ocy;&amp;dcy;&amp;ycy; &amp;gcy;&amp;ocy;&amp;dcy;&amp;zhcy;&amp;icy; &amp;kcy;&amp;acy;&amp;rcy;&amp;tcy;&amp;icy;&amp;ncy;&amp;kcy;&amp;icy; &amp;kcy; &amp;pcy;&amp;rcy;&amp;ocy;&amp;iecy;&amp;kcy;&amp;tcy;&amp;ucy; &amp;pcy;&amp;ocy; &amp;tcy;&amp;iecy;&amp;acy;&amp;tcy;&amp;rcy;&amp;acy;&amp;lcy;&amp;softcy;&amp;ncy;&amp;ocy;&amp;jcy; &amp;dcy;&amp;iecy;&amp;yacy;&amp;tcy;&amp;iecy;&amp;lcy;&amp;softcy;&amp;ncy;&amp;ocy;&amp;scy;&amp;tcy;&amp;icy; &amp;KHcy;&amp;ucy;&amp;dcy;&amp;iecy;&amp;iecy;&amp;mcy; &amp;vcy;&amp;mcy;&amp;iecy;&amp;scy;&amp;tcy;&amp;iecy;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4" y="4607674"/>
            <a:ext cx="2002242" cy="22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14" y="4607674"/>
            <a:ext cx="952500" cy="1143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5" y="4255980"/>
            <a:ext cx="952500" cy="1143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5" y="4827480"/>
            <a:ext cx="952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фото\teatr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95" y="4390583"/>
            <a:ext cx="3275856" cy="24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869160"/>
            <a:ext cx="424847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70510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70" y="6320479"/>
            <a:ext cx="4032448" cy="38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" y="6320479"/>
            <a:ext cx="4032448" cy="38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7776" y="0"/>
            <a:ext cx="518457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   </a:t>
            </a:r>
            <a:r>
              <a:rPr lang="ru-RU" altLang="ru-RU" sz="2800" b="1" dirty="0" smtClean="0">
                <a:solidFill>
                  <a:schemeClr val="accent5"/>
                </a:solidFill>
              </a:rPr>
              <a:t>Цель </a:t>
            </a:r>
            <a:r>
              <a:rPr lang="ru-RU" altLang="ru-RU" sz="2800" b="1" dirty="0">
                <a:solidFill>
                  <a:schemeClr val="accent5"/>
                </a:solidFill>
              </a:rPr>
              <a:t>проекта: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519" y="730644"/>
            <a:ext cx="63904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детей к художественной литературе на примере сказок, накопление у детей запаса литературных художественных впечатлений.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умения самовыражения, творческого потенциала у воспитанников.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воображения, фантазии, образного мышления и положительных эмоций.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Обогащение познавательного, литературного, 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опыта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</p:txBody>
      </p:sp>
    </p:spTree>
    <p:extLst>
      <p:ext uri="{BB962C8B-B14F-4D97-AF65-F5344CB8AC3E}">
        <p14:creationId xmlns:p14="http://schemas.microsoft.com/office/powerpoint/2010/main" val="41001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фото\teatr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95" y="4390583"/>
            <a:ext cx="3275856" cy="24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869160"/>
            <a:ext cx="424847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70510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70" y="6320479"/>
            <a:ext cx="4032448" cy="38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" y="6320479"/>
            <a:ext cx="4032448" cy="38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056" y="0"/>
            <a:ext cx="5544617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4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Задачи проекта</a:t>
            </a:r>
            <a:r>
              <a:rPr lang="ru-RU" altLang="ru-RU" sz="4000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: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80951"/>
            <a:ext cx="69127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Знакомить с различными видами сказочных произведений, учить узнавать персонажей сказок, знать название и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пересказывать содержание, учить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придумывать сказки самим. </a:t>
            </a:r>
          </a:p>
          <a:p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2.Закреплять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совершенствовать умение использовать средства выразительности (мимика, интонация, жест, поза, движения).</a:t>
            </a:r>
          </a:p>
          <a:p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Уметь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 обыгрывать разные виды театров. </a:t>
            </a:r>
          </a:p>
          <a:p>
            <a:endParaRPr lang="ru-RU" sz="1600" dirty="0" smtClean="0"/>
          </a:p>
          <a:p>
            <a:r>
              <a:rPr lang="ru-RU" sz="1600" dirty="0" smtClean="0">
                <a:solidFill>
                  <a:srgbClr val="002060"/>
                </a:solidFill>
                <a:cs typeface="Aharoni" panose="02010803020104030203" pitchFamily="2" charset="-79"/>
              </a:rPr>
              <a:t>4.Развивать </a:t>
            </a:r>
            <a:r>
              <a:rPr lang="ru-RU" sz="1600" dirty="0">
                <a:solidFill>
                  <a:srgbClr val="002060"/>
                </a:solidFill>
                <a:cs typeface="Aharoni" panose="02010803020104030203" pitchFamily="2" charset="-79"/>
              </a:rPr>
              <a:t>самостоятельность в организации театрализованных игр, в создании и передаче образов, распределении ролей, в подготовке необходимых атрибутов и декораций спектакля. </a:t>
            </a:r>
          </a:p>
          <a:p>
            <a:endParaRPr lang="ru-RU" altLang="ru-RU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фото\teatr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95" y="4390583"/>
            <a:ext cx="3275856" cy="246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869160"/>
            <a:ext cx="424847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270510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70" y="6320479"/>
            <a:ext cx="4032448" cy="38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7" y="6320479"/>
            <a:ext cx="4032448" cy="381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7228"/>
            <a:ext cx="568368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48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Задачи проекта</a:t>
            </a:r>
            <a:r>
              <a:rPr lang="ru-RU" altLang="ru-RU" sz="4800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:</a:t>
            </a:r>
            <a:endParaRPr lang="ru-RU" sz="48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1124743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58" y="1100738"/>
            <a:ext cx="6264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5.Развивать у детей умение слушать, познавать, сравнивать, сопоставлять, развивать связную речь, мышление, внимание, память, воображение. </a:t>
            </a: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6.Воспитывать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отзывчивость и сопереживание, любовь к сказкам, бережное отношение к книгам. </a:t>
            </a: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7.Возобновить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традиции семейного чтения с помощью привлечения родителей к реализации проекта. </a:t>
            </a:r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8.Привлечь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совместно с детьми посещать библиотеку, мероприятия в ДК нашего города.</a:t>
            </a:r>
          </a:p>
        </p:txBody>
      </p:sp>
    </p:spTree>
    <p:extLst>
      <p:ext uri="{BB962C8B-B14F-4D97-AF65-F5344CB8AC3E}">
        <p14:creationId xmlns:p14="http://schemas.microsoft.com/office/powerpoint/2010/main" val="33900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9"/>
            <a:ext cx="8640960" cy="659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Новизна 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актуальность программы</a:t>
            </a:r>
            <a:r>
              <a:rPr lang="ru-RU" sz="2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кружка «Золотой ключик» по театрализованной деятельности 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 позволяет активизировать процесс формирования нравственных начал у ребенка через работу и в качестве самодеятельного исполнителя, и в качестве активного театрального зрителя. Это, в свою очередь, способствует саморазвитию личности ребенка, обогащает его духовный и нравственный мир, формирует активную жизненную позицию.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систематизированы средства и методы театрально-игровой деятельности, направленной на развитие речевого аппарата, фантазии и воображения детей старшего дошкольного возраста, овладение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общения, коллективного творчества, уверенности в себе.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ФГОС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реализуются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ориентированные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социализацию и индивидуализацию развития личности детей дошкольного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 Воспитание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духовного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 ребенка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способности взаимодействовать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сверстниками, умение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 себе необходимые качества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- все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 делает программу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актуальной.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46" y="3284984"/>
            <a:ext cx="2663154" cy="3170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42" y="6021288"/>
            <a:ext cx="4640238" cy="72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3784698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88" y="620688"/>
            <a:ext cx="8484476" cy="5899963"/>
          </a:xfrm>
        </p:spPr>
        <p:txBody>
          <a:bodyPr>
            <a:normAutofit fontScale="90000"/>
          </a:bodyPr>
          <a:lstStyle/>
          <a:p>
            <a:pPr marL="457200" algn="l">
              <a:lnSpc>
                <a:spcPct val="115000"/>
              </a:lnSpc>
              <a:spcAft>
                <a:spcPts val="1000"/>
              </a:spcAft>
            </a:pPr>
            <a:r>
              <a:rPr lang="ru-RU" sz="27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кружковой работы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развитие нравственных, волевых, творческих качеств личности, раскрытие индивидуальности, формирование позитивных черт характера, воспитание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Основными задачами </a:t>
            </a:r>
            <a:r>
              <a:rPr lang="ru-RU" sz="27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кружка «Золотой ключик»</a:t>
            </a:r>
            <a:br>
              <a:rPr lang="ru-RU" sz="27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являются:</a:t>
            </a:r>
            <a:br>
              <a:rPr lang="ru-RU" sz="2700" b="1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зрительное и слуховое внимание, память, наблюдательность, находчивость, фантазию, воображение, образное мышление;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Снимать зажатость и скованность;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интегративные качества, эмоциональную отзывчивость,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креативность;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умение согласовывать свои действия с другими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детьми.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4472" y="770806"/>
            <a:ext cx="191423" cy="416469"/>
          </a:xfrm>
        </p:spPr>
        <p:txBody>
          <a:bodyPr>
            <a:noAutofit/>
          </a:bodyPr>
          <a:lstStyle/>
          <a:p>
            <a:pPr algn="l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322207"/>
            <a:ext cx="838200" cy="876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1" y="315668"/>
            <a:ext cx="838200" cy="876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34" y="315668"/>
            <a:ext cx="838200" cy="876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84" y="310975"/>
            <a:ext cx="838200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73" y="322207"/>
            <a:ext cx="838200" cy="876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65" y="315668"/>
            <a:ext cx="838200" cy="87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7" y="332656"/>
            <a:ext cx="838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640960" cy="1512168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80" y="111725"/>
            <a:ext cx="838200" cy="876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43" y="108745"/>
            <a:ext cx="838200" cy="876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01" y="92328"/>
            <a:ext cx="838200" cy="876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59" y="38722"/>
            <a:ext cx="838200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17" y="56149"/>
            <a:ext cx="838200" cy="876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21" y="108745"/>
            <a:ext cx="838200" cy="876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2" y="92328"/>
            <a:ext cx="838200" cy="8763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6671" y="692696"/>
            <a:ext cx="8589299" cy="526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социально-личностные качества,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коммуникативность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интерес к сценическому искусству;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двигательные способности, ловкость, подвижность;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умение пользоваться разнообразными жестами;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речевое дыхание и правильную артикуляцию;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дикцию на основе чтения скороговорок и стихов;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Научить пользоваться интонациями, выражающими основные чувства;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Знакомить с театральной терминологией, видами театрального искусства;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эмоционально-волевую сферу ребенка;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Знакомить с устройством зрительного зала и сцены;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Воспитывать культуру поведения в театре.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32" y="5940689"/>
            <a:ext cx="838200" cy="8763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886" y="5960805"/>
            <a:ext cx="838200" cy="876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7" y="5942782"/>
            <a:ext cx="838200" cy="8763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14" y="5940850"/>
            <a:ext cx="838200" cy="8763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56" y="5942889"/>
            <a:ext cx="838200" cy="876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0" y="5940957"/>
            <a:ext cx="838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2077</TotalTime>
  <Words>1166</Words>
  <Application>Microsoft Office PowerPoint</Application>
  <PresentationFormat>Экран (4:3)</PresentationFormat>
  <Paragraphs>219</Paragraphs>
  <Slides>36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2" baseType="lpstr">
      <vt:lpstr>Meiryo UI</vt:lpstr>
      <vt:lpstr>Aharoni</vt:lpstr>
      <vt:lpstr>Andalus</vt:lpstr>
      <vt:lpstr>AngsanaUPC</vt:lpstr>
      <vt:lpstr>Arial</vt:lpstr>
      <vt:lpstr>Arial Black</vt:lpstr>
      <vt:lpstr>Arial Narrow</vt:lpstr>
      <vt:lpstr>Calibri</vt:lpstr>
      <vt:lpstr>Constantia</vt:lpstr>
      <vt:lpstr>Georgia</vt:lpstr>
      <vt:lpstr>Monotype Corsiva</vt:lpstr>
      <vt:lpstr>Times New Roman</vt:lpstr>
      <vt:lpstr>Trebuchet MS</vt:lpstr>
      <vt:lpstr>Wingdings</vt:lpstr>
      <vt:lpstr>Wingdings 3</vt:lpstr>
      <vt:lpstr>Грань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кружковой работы - воспитание ребенка, развитие нравственных, волевых, творческих качеств личности, раскрытие индивидуальности, формирование позитивных черт характера, воспитание творческой личности. Основными задачами кружка «Золотой ключик»  являются: • Развивать зрительное и слуховое внимание, память, наблюдательность, находчивость, фантазию, воображение, образное мышление; • Снимать зажатость и скованность; • Развивать интегративные качества, эмоциональную отзывчивость, креативность; • Развивать умение согласовывать свои действия с другими детьми.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Вся жизнь детей насыщена игрой.  Каждый ребенок хочет сыграть свою роль.  Наша задача - научить ребенка играть, брать на себя роль и действовать,  вместе с тем помогая ему приобретать жизненный опыт,  все это помогает осуществить театр.  Перспективы    Продолжать работу театрального кружка «Золотой ключик». Изучать, обобщать и применять на практике новые методики, технологии, знакомиться с опытом работы других педагогов – практиков. Продолжать работу с детьми, ставить новые спектакли с показом. Осуществлять выход детей со спектаклями в другие детские сады. </vt:lpstr>
      <vt:lpstr>Воспитательно - образовательный процесс выстраиваю с учетом рекомендаций:    Ф.Сорокина, Л.Г. Миланович Программа по театрализовано - игровой деятельности «Театр – творчество». М.И. Родина, А.И. Буренина «Кукляндия» учебно -  методическое пособие по театрализованной деятельности.  </vt:lpstr>
      <vt:lpstr>Выводы по проекту: В результате проведенной работы по развитию творческой личности средствами театрализованной деятельности у детей появилась возможность проявить свои таланты, выдумывать, фантазировать, воплощать свои фантазии в реальные образы. Что способствовало формированию и развитию коммуникативных навыков, мышлению, вниманию, памяти и воображению, снятию чувства стеснения и закомплексованности. Хочется отметить, что важна заинтересованность самого педагога в своей кружковой работе. Известно, что заинтересовать детей, чем-либо, взрослый может только, когда он увлечен сам. По моему мнению, каждый ребенок внутри артист, только кто-то достаточно раскрепощен, не стесняется и показывает свои способности, а кто-то боится.  Здесь на помощь должны прийти мы – взрослые: родители, специалисты  и воспитатели. Мы должны поддержать и помочь в развитии личности наших детей творчески.  А потому необходимо помочь раскрыться, снять «оковы» стеснения и замкнутости.  На собственном опыте работы могу сказать, что с помощью театрализованной деятельности мне это удается.  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</dc:title>
  <dc:creator>user</dc:creator>
  <cp:lastModifiedBy>Orion</cp:lastModifiedBy>
  <cp:revision>179</cp:revision>
  <dcterms:created xsi:type="dcterms:W3CDTF">2015-01-14T13:05:58Z</dcterms:created>
  <dcterms:modified xsi:type="dcterms:W3CDTF">2023-08-10T14:23:42Z</dcterms:modified>
</cp:coreProperties>
</file>