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774" y="63753"/>
            <a:ext cx="9458451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4154" y="2439161"/>
            <a:ext cx="9203690" cy="1611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455" marR="5080" indent="-828675">
              <a:lnSpc>
                <a:spcPts val="6340"/>
              </a:lnSpc>
            </a:pPr>
            <a:r>
              <a:rPr dirty="0"/>
              <a:t>«Адаптация детей</a:t>
            </a:r>
            <a:r>
              <a:rPr spc="-50" dirty="0"/>
              <a:t> </a:t>
            </a:r>
            <a:r>
              <a:rPr dirty="0"/>
              <a:t>к  </a:t>
            </a:r>
            <a:r>
              <a:rPr spc="-20" dirty="0"/>
              <a:t>детскому</a:t>
            </a:r>
            <a:r>
              <a:rPr spc="-60" dirty="0"/>
              <a:t> </a:t>
            </a:r>
            <a:r>
              <a:rPr spc="40" dirty="0"/>
              <a:t>саду»</a:t>
            </a:r>
          </a:p>
        </p:txBody>
      </p:sp>
      <p:sp>
        <p:nvSpPr>
          <p:cNvPr id="5" name="object 5"/>
          <p:cNvSpPr/>
          <p:nvPr/>
        </p:nvSpPr>
        <p:spPr>
          <a:xfrm>
            <a:off x="134620" y="2179320"/>
            <a:ext cx="3048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462" y="137540"/>
            <a:ext cx="9761220" cy="163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indent="-448945">
              <a:lnSpc>
                <a:spcPct val="100000"/>
              </a:lnSpc>
              <a:buFont typeface="Arial"/>
              <a:buChar char="•"/>
              <a:tabLst>
                <a:tab pos="462280" algn="l"/>
              </a:tabLst>
            </a:pP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Признаки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готовности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ребёнка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к </a:t>
            </a:r>
            <a:r>
              <a:rPr sz="2800" spc="-25" dirty="0" err="1">
                <a:solidFill>
                  <a:srgbClr val="333333"/>
                </a:solidFill>
                <a:latin typeface="Times New Roman"/>
                <a:cs typeface="Times New Roman"/>
              </a:rPr>
              <a:t>детскому</a:t>
            </a:r>
            <a:r>
              <a:rPr sz="28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саду</a:t>
            </a:r>
            <a:r>
              <a:rPr lang="ru-RU" sz="2800" spc="-50" dirty="0" smtClean="0">
                <a:solidFill>
                  <a:srgbClr val="333333"/>
                </a:solidFill>
                <a:latin typeface="Times New Roman"/>
                <a:cs typeface="Times New Roman"/>
              </a:rPr>
              <a:t>: </a:t>
            </a:r>
            <a:r>
              <a:rPr sz="2800" spc="-5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малыш</a:t>
            </a:r>
            <a:r>
              <a:rPr sz="2800" spc="12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может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остаться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без родителей, </a:t>
            </a:r>
            <a:r>
              <a:rPr sz="2800" spc="-35" dirty="0">
                <a:solidFill>
                  <a:srgbClr val="333333"/>
                </a:solidFill>
                <a:latin typeface="Times New Roman"/>
                <a:cs typeface="Times New Roman"/>
              </a:rPr>
              <a:t>легко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знакомится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со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сверстниками</a:t>
            </a:r>
            <a:r>
              <a:rPr sz="2800" spc="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взрослыми,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проявляет</a:t>
            </a:r>
            <a:r>
              <a:rPr sz="28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интерес.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9700" y="1993900"/>
            <a:ext cx="7073900" cy="471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0770" y="372109"/>
            <a:ext cx="495617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solidFill>
                  <a:srgbClr val="FF0000"/>
                </a:solidFill>
              </a:rPr>
              <a:t>ПОМНИТЕ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307340" y="1989073"/>
            <a:ext cx="11621770" cy="100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Font typeface="Arial"/>
              <a:buChar char="•"/>
              <a:tabLst>
                <a:tab pos="462915" algn="l"/>
              </a:tabLst>
            </a:pP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Это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ваш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малыш.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Побольше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проводите 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сейчас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с ним времени.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И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вы</a:t>
            </a:r>
            <a:r>
              <a:rPr sz="26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убедитесь,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что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это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ваш 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тот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же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крохотный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человечек, </a:t>
            </a:r>
            <a:r>
              <a:rPr sz="2600" spc="-35" dirty="0">
                <a:solidFill>
                  <a:srgbClr val="333333"/>
                </a:solidFill>
                <a:latin typeface="Times New Roman"/>
                <a:cs typeface="Times New Roman"/>
              </a:rPr>
              <a:t>который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благодаря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вам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появился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260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свет.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840" y="3020060"/>
            <a:ext cx="4417060" cy="3837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3927" y="463296"/>
            <a:ext cx="9912985" cy="107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Font typeface="Arial"/>
              <a:buChar char="•"/>
              <a:tabLst>
                <a:tab pos="462915" algn="l"/>
              </a:tabLst>
            </a:pPr>
            <a:r>
              <a:rPr sz="2800" spc="-25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Необходимое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условие успешной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адаптации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–</a:t>
            </a:r>
            <a:r>
              <a:rPr sz="28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согласованность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действий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родителей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8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воспитателей.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3500" y="1734820"/>
            <a:ext cx="7198359" cy="507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0728" y="2260219"/>
            <a:ext cx="5279390" cy="72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b="0" dirty="0">
                <a:solidFill>
                  <a:srgbClr val="000000"/>
                </a:solidFill>
                <a:latin typeface="Calibri"/>
                <a:cs typeface="Calibri"/>
              </a:rPr>
              <a:t>Спасибо </a:t>
            </a:r>
            <a:r>
              <a:rPr sz="4500" b="0" spc="-10" dirty="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sz="45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500" b="0" dirty="0">
                <a:solidFill>
                  <a:srgbClr val="000000"/>
                </a:solidFill>
                <a:latin typeface="Calibri"/>
                <a:cs typeface="Calibri"/>
              </a:rPr>
              <a:t>внимание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8040" y="198120"/>
            <a:ext cx="5628640" cy="637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480" y="260096"/>
            <a:ext cx="984694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Font typeface="Arial"/>
              <a:buChar char="•"/>
              <a:tabLst>
                <a:tab pos="462280" algn="l"/>
              </a:tabLst>
            </a:pPr>
            <a:r>
              <a:rPr sz="2400" spc="-5" dirty="0"/>
              <a:t>Адаптация </a:t>
            </a:r>
            <a:r>
              <a:rPr sz="2400" b="0" dirty="0">
                <a:latin typeface="Times New Roman"/>
                <a:cs typeface="Times New Roman"/>
              </a:rPr>
              <a:t>- </a:t>
            </a:r>
            <a:r>
              <a:rPr sz="2400" b="0" spc="-20" dirty="0">
                <a:latin typeface="Times New Roman"/>
                <a:cs typeface="Times New Roman"/>
              </a:rPr>
              <a:t>это </a:t>
            </a:r>
            <a:r>
              <a:rPr sz="2400" b="0" spc="-5" dirty="0">
                <a:latin typeface="Times New Roman"/>
                <a:cs typeface="Times New Roman"/>
              </a:rPr>
              <a:t>приспособление </a:t>
            </a:r>
            <a:r>
              <a:rPr sz="2400" b="0" spc="-15" dirty="0">
                <a:latin typeface="Times New Roman"/>
                <a:cs typeface="Times New Roman"/>
              </a:rPr>
              <a:t>организма </a:t>
            </a:r>
            <a:r>
              <a:rPr sz="2400" b="0" dirty="0">
                <a:latin typeface="Times New Roman"/>
                <a:cs typeface="Times New Roman"/>
              </a:rPr>
              <a:t>к </a:t>
            </a:r>
            <a:r>
              <a:rPr sz="2400" b="0" spc="-10" dirty="0">
                <a:latin typeface="Times New Roman"/>
                <a:cs typeface="Times New Roman"/>
              </a:rPr>
              <a:t>изменяющимся</a:t>
            </a:r>
            <a:r>
              <a:rPr sz="2400" b="0" spc="22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внешним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90620" y="1422400"/>
            <a:ext cx="3738879" cy="112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0692" y="626109"/>
            <a:ext cx="11096625" cy="5203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170">
              <a:lnSpc>
                <a:spcPct val="100000"/>
              </a:lnSpc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условиям. </a:t>
            </a:r>
            <a:r>
              <a:rPr sz="2400" spc="-30" dirty="0">
                <a:solidFill>
                  <a:srgbClr val="333333"/>
                </a:solidFill>
                <a:latin typeface="Times New Roman"/>
                <a:cs typeface="Times New Roman"/>
              </a:rPr>
              <a:t>Этот </a:t>
            </a:r>
            <a:r>
              <a:rPr sz="2400" spc="5" dirty="0">
                <a:solidFill>
                  <a:srgbClr val="333333"/>
                </a:solidFill>
                <a:latin typeface="Times New Roman"/>
                <a:cs typeface="Times New Roman"/>
              </a:rPr>
              <a:t>процесс </a:t>
            </a:r>
            <a:r>
              <a:rPr sz="2400" spc="-30" dirty="0">
                <a:solidFill>
                  <a:srgbClr val="333333"/>
                </a:solidFill>
                <a:latin typeface="Times New Roman"/>
                <a:cs typeface="Times New Roman"/>
              </a:rPr>
              <a:t>требует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больших </a:t>
            </a:r>
            <a:r>
              <a:rPr sz="2400" spc="-25" dirty="0">
                <a:solidFill>
                  <a:srgbClr val="333333"/>
                </a:solidFill>
                <a:latin typeface="Times New Roman"/>
                <a:cs typeface="Times New Roman"/>
              </a:rPr>
              <a:t>затрат </a:t>
            </a:r>
            <a:r>
              <a:rPr sz="2400" spc="-15" dirty="0">
                <a:solidFill>
                  <a:srgbClr val="333333"/>
                </a:solidFill>
                <a:latin typeface="Times New Roman"/>
                <a:cs typeface="Times New Roman"/>
              </a:rPr>
              <a:t>психической </a:t>
            </a:r>
            <a:r>
              <a:rPr sz="2400" spc="-5" dirty="0">
                <a:solidFill>
                  <a:srgbClr val="333333"/>
                </a:solidFill>
                <a:latin typeface="Times New Roman"/>
                <a:cs typeface="Times New Roman"/>
              </a:rPr>
              <a:t>энергии</a:t>
            </a:r>
            <a:r>
              <a:rPr sz="2400" spc="45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598170">
              <a:lnSpc>
                <a:spcPct val="100000"/>
              </a:lnSpc>
            </a:pPr>
            <a:r>
              <a:rPr sz="2400" spc="-15" dirty="0">
                <a:solidFill>
                  <a:srgbClr val="333333"/>
                </a:solidFill>
                <a:latin typeface="Times New Roman"/>
                <a:cs typeface="Times New Roman"/>
              </a:rPr>
              <a:t>часто </a:t>
            </a:r>
            <a:r>
              <a:rPr sz="2400" spc="-30" dirty="0">
                <a:solidFill>
                  <a:srgbClr val="333333"/>
                </a:solidFill>
                <a:latin typeface="Times New Roman"/>
                <a:cs typeface="Times New Roman"/>
              </a:rPr>
              <a:t>проходит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sz="24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Times New Roman"/>
                <a:cs typeface="Times New Roman"/>
              </a:rPr>
              <a:t>напряжением.</a:t>
            </a:r>
            <a:endParaRPr sz="2400" dirty="0">
              <a:latin typeface="Times New Roman"/>
              <a:cs typeface="Times New Roman"/>
            </a:endParaRPr>
          </a:p>
          <a:p>
            <a:pPr marL="3547110">
              <a:lnSpc>
                <a:spcPct val="100000"/>
              </a:lnSpc>
              <a:spcBef>
                <a:spcPts val="1455"/>
              </a:spcBef>
            </a:pPr>
            <a:r>
              <a:rPr sz="4000" spc="-35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Есть </a:t>
            </a:r>
            <a:r>
              <a:rPr sz="4000" spc="-1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три</a:t>
            </a:r>
            <a:r>
              <a:rPr sz="4000" spc="-45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000" spc="-1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этапа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4100" dirty="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spc="-80" dirty="0">
                <a:solidFill>
                  <a:srgbClr val="6600CC"/>
                </a:solidFill>
                <a:latin typeface="Times New Roman"/>
                <a:cs typeface="Times New Roman"/>
              </a:rPr>
              <a:t>Тяжелая </a:t>
            </a:r>
            <a:r>
              <a:rPr sz="2400" spc="-45" dirty="0">
                <a:solidFill>
                  <a:srgbClr val="6600CC"/>
                </a:solidFill>
                <a:latin typeface="Times New Roman"/>
                <a:cs typeface="Times New Roman"/>
              </a:rPr>
              <a:t>степень </a:t>
            </a:r>
            <a:r>
              <a:rPr sz="2400" spc="-5" dirty="0">
                <a:solidFill>
                  <a:srgbClr val="6600CC"/>
                </a:solidFill>
                <a:latin typeface="PMingLiU"/>
                <a:cs typeface="PMingLiU"/>
              </a:rPr>
              <a:t>- </a:t>
            </a:r>
            <a:r>
              <a:rPr sz="2400" spc="-30" dirty="0">
                <a:solidFill>
                  <a:srgbClr val="6600CC"/>
                </a:solidFill>
                <a:latin typeface="Times New Roman"/>
                <a:cs typeface="Times New Roman"/>
              </a:rPr>
              <a:t>ребенок </a:t>
            </a:r>
            <a:r>
              <a:rPr sz="2400" spc="-80" dirty="0">
                <a:solidFill>
                  <a:srgbClr val="6600CC"/>
                </a:solidFill>
                <a:latin typeface="Times New Roman"/>
                <a:cs typeface="Times New Roman"/>
              </a:rPr>
              <a:t>отказывается </a:t>
            </a:r>
            <a:r>
              <a:rPr sz="2400" spc="-55" dirty="0">
                <a:solidFill>
                  <a:srgbClr val="6600CC"/>
                </a:solidFill>
                <a:latin typeface="Times New Roman"/>
                <a:cs typeface="Times New Roman"/>
              </a:rPr>
              <a:t>играть, </a:t>
            </a:r>
            <a:r>
              <a:rPr sz="2400" spc="-15" dirty="0">
                <a:solidFill>
                  <a:srgbClr val="6600CC"/>
                </a:solidFill>
                <a:latin typeface="Times New Roman"/>
                <a:cs typeface="Times New Roman"/>
              </a:rPr>
              <a:t>плохо </a:t>
            </a:r>
            <a:r>
              <a:rPr sz="2400" spc="-65" dirty="0">
                <a:solidFill>
                  <a:srgbClr val="6600CC"/>
                </a:solidFill>
                <a:latin typeface="Times New Roman"/>
                <a:cs typeface="Times New Roman"/>
              </a:rPr>
              <a:t>ест </a:t>
            </a:r>
            <a:r>
              <a:rPr sz="2400" spc="15" dirty="0">
                <a:solidFill>
                  <a:srgbClr val="6600CC"/>
                </a:solidFill>
                <a:latin typeface="Times New Roman"/>
                <a:cs typeface="Times New Roman"/>
              </a:rPr>
              <a:t>и </a:t>
            </a: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спит, </a:t>
            </a:r>
            <a:r>
              <a:rPr sz="2400" spc="-35" dirty="0">
                <a:solidFill>
                  <a:srgbClr val="6600CC"/>
                </a:solidFill>
                <a:latin typeface="Times New Roman"/>
                <a:cs typeface="Times New Roman"/>
              </a:rPr>
              <a:t>капризничает,</a:t>
            </a:r>
            <a:r>
              <a:rPr sz="2400" spc="509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часто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ts val="2740"/>
              </a:lnSpc>
            </a:pP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болеет.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ts val="2730"/>
              </a:lnSpc>
            </a:pPr>
            <a:r>
              <a:rPr sz="2400" spc="-65" dirty="0">
                <a:solidFill>
                  <a:srgbClr val="6600CC"/>
                </a:solidFill>
                <a:latin typeface="Times New Roman"/>
                <a:cs typeface="Times New Roman"/>
              </a:rPr>
              <a:t>средняя </a:t>
            </a:r>
            <a:r>
              <a:rPr sz="2400" spc="-45" dirty="0">
                <a:solidFill>
                  <a:srgbClr val="6600CC"/>
                </a:solidFill>
                <a:latin typeface="Times New Roman"/>
                <a:cs typeface="Times New Roman"/>
              </a:rPr>
              <a:t>степень –малыш </a:t>
            </a:r>
            <a:r>
              <a:rPr sz="2400" spc="-35" dirty="0">
                <a:solidFill>
                  <a:srgbClr val="6600CC"/>
                </a:solidFill>
                <a:latin typeface="Times New Roman"/>
                <a:cs typeface="Times New Roman"/>
              </a:rPr>
              <a:t>переменчив </a:t>
            </a:r>
            <a:r>
              <a:rPr sz="2400" spc="-105" dirty="0">
                <a:solidFill>
                  <a:srgbClr val="6600CC"/>
                </a:solidFill>
                <a:latin typeface="Times New Roman"/>
                <a:cs typeface="Times New Roman"/>
              </a:rPr>
              <a:t>в </a:t>
            </a:r>
            <a:r>
              <a:rPr sz="2400" spc="-25" dirty="0">
                <a:solidFill>
                  <a:srgbClr val="6600CC"/>
                </a:solidFill>
                <a:latin typeface="Times New Roman"/>
                <a:cs typeface="Times New Roman"/>
              </a:rPr>
              <a:t>настроении, </a:t>
            </a:r>
            <a:r>
              <a:rPr sz="2400" spc="-35" dirty="0">
                <a:solidFill>
                  <a:srgbClr val="6600CC"/>
                </a:solidFill>
                <a:latin typeface="Times New Roman"/>
                <a:cs typeface="Times New Roman"/>
              </a:rPr>
              <a:t>аппетит </a:t>
            </a:r>
            <a:r>
              <a:rPr sz="2400" spc="20" dirty="0">
                <a:solidFill>
                  <a:srgbClr val="6600CC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6600CC"/>
                </a:solidFill>
                <a:latin typeface="Times New Roman"/>
                <a:cs typeface="Times New Roman"/>
              </a:rPr>
              <a:t>сон </a:t>
            </a:r>
            <a:r>
              <a:rPr sz="2400" dirty="0">
                <a:solidFill>
                  <a:srgbClr val="6600CC"/>
                </a:solidFill>
                <a:latin typeface="Times New Roman"/>
                <a:cs typeface="Times New Roman"/>
              </a:rPr>
              <a:t>– </a:t>
            </a:r>
            <a:r>
              <a:rPr sz="2400" spc="-55" dirty="0">
                <a:solidFill>
                  <a:srgbClr val="6600CC"/>
                </a:solidFill>
                <a:latin typeface="Times New Roman"/>
                <a:cs typeface="Times New Roman"/>
              </a:rPr>
              <a:t>неустойчивы,</a:t>
            </a:r>
            <a:r>
              <a:rPr sz="2400" spc="420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6600CC"/>
                </a:solidFill>
                <a:latin typeface="Times New Roman"/>
                <a:cs typeface="Times New Roman"/>
              </a:rPr>
              <a:t>если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ts val="2730"/>
              </a:lnSpc>
            </a:pPr>
            <a:r>
              <a:rPr sz="2400" spc="-55" dirty="0">
                <a:solidFill>
                  <a:srgbClr val="6600CC"/>
                </a:solidFill>
                <a:latin typeface="Times New Roman"/>
                <a:cs typeface="Times New Roman"/>
              </a:rPr>
              <a:t>заболевает, </a:t>
            </a:r>
            <a:r>
              <a:rPr sz="2400" spc="-20" dirty="0">
                <a:solidFill>
                  <a:srgbClr val="6600CC"/>
                </a:solidFill>
                <a:latin typeface="Times New Roman"/>
                <a:cs typeface="Times New Roman"/>
              </a:rPr>
              <a:t>то </a:t>
            </a: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на </a:t>
            </a:r>
            <a:r>
              <a:rPr sz="2400" spc="-60" dirty="0">
                <a:solidFill>
                  <a:srgbClr val="6600CC"/>
                </a:solidFill>
                <a:latin typeface="Times New Roman"/>
                <a:cs typeface="Times New Roman"/>
              </a:rPr>
              <a:t>7</a:t>
            </a:r>
            <a:r>
              <a:rPr sz="2400" spc="-60" dirty="0">
                <a:solidFill>
                  <a:srgbClr val="6600CC"/>
                </a:solidFill>
                <a:latin typeface="PMingLiU"/>
                <a:cs typeface="PMingLiU"/>
              </a:rPr>
              <a:t>-</a:t>
            </a:r>
            <a:r>
              <a:rPr sz="2400" spc="-60" dirty="0">
                <a:solidFill>
                  <a:srgbClr val="6600CC"/>
                </a:solidFill>
                <a:latin typeface="Times New Roman"/>
                <a:cs typeface="Times New Roman"/>
              </a:rPr>
              <a:t>14</a:t>
            </a:r>
            <a:r>
              <a:rPr sz="2400" spc="8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6600CC"/>
                </a:solidFill>
                <a:latin typeface="Times New Roman"/>
                <a:cs typeface="Times New Roman"/>
              </a:rPr>
              <a:t>дней.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600"/>
              </a:lnSpc>
            </a:pPr>
            <a:r>
              <a:rPr sz="2400" spc="-90" dirty="0">
                <a:solidFill>
                  <a:srgbClr val="6600CC"/>
                </a:solidFill>
                <a:latin typeface="Times New Roman"/>
                <a:cs typeface="Times New Roman"/>
              </a:rPr>
              <a:t>Легкая </a:t>
            </a: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степень</a:t>
            </a:r>
            <a:r>
              <a:rPr sz="2400" spc="-40" dirty="0">
                <a:solidFill>
                  <a:srgbClr val="6600CC"/>
                </a:solidFill>
                <a:latin typeface="PMingLiU"/>
                <a:cs typeface="PMingLiU"/>
              </a:rPr>
              <a:t>- </a:t>
            </a:r>
            <a:r>
              <a:rPr sz="2400" spc="-35" dirty="0">
                <a:solidFill>
                  <a:srgbClr val="6600CC"/>
                </a:solidFill>
                <a:latin typeface="Times New Roman"/>
                <a:cs typeface="Times New Roman"/>
              </a:rPr>
              <a:t>если </a:t>
            </a:r>
            <a:r>
              <a:rPr sz="2400" spc="-30" dirty="0">
                <a:solidFill>
                  <a:srgbClr val="6600CC"/>
                </a:solidFill>
                <a:latin typeface="Times New Roman"/>
                <a:cs typeface="Times New Roman"/>
              </a:rPr>
              <a:t>ребенок без </a:t>
            </a:r>
            <a:r>
              <a:rPr sz="2400" spc="-90" dirty="0">
                <a:solidFill>
                  <a:srgbClr val="6600CC"/>
                </a:solidFill>
                <a:latin typeface="Times New Roman"/>
                <a:cs typeface="Times New Roman"/>
              </a:rPr>
              <a:t>труда </a:t>
            </a:r>
            <a:r>
              <a:rPr sz="2400" spc="-35" dirty="0">
                <a:solidFill>
                  <a:srgbClr val="6600CC"/>
                </a:solidFill>
                <a:latin typeface="Times New Roman"/>
                <a:cs typeface="Times New Roman"/>
              </a:rPr>
              <a:t>прощается </a:t>
            </a:r>
            <a:r>
              <a:rPr sz="2400" spc="-65" dirty="0">
                <a:solidFill>
                  <a:srgbClr val="6600CC"/>
                </a:solidFill>
                <a:latin typeface="Times New Roman"/>
                <a:cs typeface="Times New Roman"/>
              </a:rPr>
              <a:t>с </a:t>
            </a:r>
            <a:r>
              <a:rPr sz="2400" spc="-45" dirty="0">
                <a:solidFill>
                  <a:srgbClr val="6600CC"/>
                </a:solidFill>
                <a:latin typeface="Times New Roman"/>
                <a:cs typeface="Times New Roman"/>
              </a:rPr>
              <a:t>родителями, </a:t>
            </a:r>
            <a:r>
              <a:rPr sz="2400" spc="-15" dirty="0">
                <a:solidFill>
                  <a:srgbClr val="6600CC"/>
                </a:solidFill>
                <a:latin typeface="Times New Roman"/>
                <a:cs typeface="Times New Roman"/>
              </a:rPr>
              <a:t>общителен </a:t>
            </a:r>
            <a:r>
              <a:rPr sz="2400" spc="-65" dirty="0">
                <a:solidFill>
                  <a:srgbClr val="6600CC"/>
                </a:solidFill>
                <a:latin typeface="Times New Roman"/>
                <a:cs typeface="Times New Roman"/>
              </a:rPr>
              <a:t>с детьми </a:t>
            </a:r>
            <a:r>
              <a:rPr sz="2400" spc="15" dirty="0">
                <a:solidFill>
                  <a:srgbClr val="6600CC"/>
                </a:solidFill>
                <a:latin typeface="Times New Roman"/>
                <a:cs typeface="Times New Roman"/>
              </a:rPr>
              <a:t>и  </a:t>
            </a:r>
            <a:r>
              <a:rPr sz="2400" spc="-50" dirty="0">
                <a:solidFill>
                  <a:srgbClr val="6600CC"/>
                </a:solidFill>
                <a:latin typeface="Times New Roman"/>
                <a:cs typeface="Times New Roman"/>
              </a:rPr>
              <a:t>взрослыми, </a:t>
            </a:r>
            <a:r>
              <a:rPr sz="2400" spc="-55" dirty="0">
                <a:solidFill>
                  <a:srgbClr val="6600CC"/>
                </a:solidFill>
                <a:latin typeface="Times New Roman"/>
                <a:cs typeface="Times New Roman"/>
              </a:rPr>
              <a:t>заболевает </a:t>
            </a:r>
            <a:r>
              <a:rPr sz="2400" spc="-25" dirty="0">
                <a:solidFill>
                  <a:srgbClr val="6600CC"/>
                </a:solidFill>
                <a:latin typeface="Times New Roman"/>
                <a:cs typeface="Times New Roman"/>
              </a:rPr>
              <a:t>не </a:t>
            </a: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более, </a:t>
            </a:r>
            <a:r>
              <a:rPr sz="2400" spc="-55" dirty="0">
                <a:solidFill>
                  <a:srgbClr val="6600CC"/>
                </a:solidFill>
                <a:latin typeface="Times New Roman"/>
                <a:cs typeface="Times New Roman"/>
              </a:rPr>
              <a:t>чем </a:t>
            </a:r>
            <a:r>
              <a:rPr sz="2400" spc="-40" dirty="0">
                <a:solidFill>
                  <a:srgbClr val="6600CC"/>
                </a:solidFill>
                <a:latin typeface="Times New Roman"/>
                <a:cs typeface="Times New Roman"/>
              </a:rPr>
              <a:t>на </a:t>
            </a:r>
            <a:r>
              <a:rPr sz="2400" spc="-75" dirty="0">
                <a:solidFill>
                  <a:srgbClr val="6600CC"/>
                </a:solidFill>
                <a:latin typeface="Times New Roman"/>
                <a:cs typeface="Times New Roman"/>
              </a:rPr>
              <a:t>7</a:t>
            </a:r>
            <a:r>
              <a:rPr sz="2400" spc="350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6600CC"/>
                </a:solidFill>
                <a:latin typeface="Times New Roman"/>
                <a:cs typeface="Times New Roman"/>
              </a:rPr>
              <a:t>дней.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3434" y="200868"/>
            <a:ext cx="7398384" cy="577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2800" spc="-95" dirty="0">
                <a:solidFill>
                  <a:srgbClr val="333333"/>
                </a:solidFill>
                <a:latin typeface="Times New Roman"/>
                <a:cs typeface="Times New Roman"/>
              </a:rPr>
              <a:t>Уже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с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первых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дней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жизни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у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ребёнка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в 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семье 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формируются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привычки,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привязанности, 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определённое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поведение.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К 2 -3 </a:t>
            </a:r>
            <a:r>
              <a:rPr sz="2800" spc="-35" dirty="0">
                <a:solidFill>
                  <a:srgbClr val="333333"/>
                </a:solidFill>
                <a:latin typeface="Times New Roman"/>
                <a:cs typeface="Times New Roman"/>
              </a:rPr>
              <a:t>годам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стереотип  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становится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довольно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устойчивым. </a:t>
            </a:r>
            <a:r>
              <a:rPr sz="2800" spc="-35" dirty="0">
                <a:solidFill>
                  <a:srgbClr val="333333"/>
                </a:solidFill>
                <a:latin typeface="Times New Roman"/>
                <a:cs typeface="Times New Roman"/>
              </a:rPr>
              <a:t>Конечно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же 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вы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очень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волнуетесь,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как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он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отреагирует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на  перемены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в </a:t>
            </a:r>
            <a:r>
              <a:rPr sz="2800" spc="-25" dirty="0">
                <a:solidFill>
                  <a:srgbClr val="333333"/>
                </a:solidFill>
                <a:latin typeface="Times New Roman"/>
                <a:cs typeface="Times New Roman"/>
              </a:rPr>
              <a:t>его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жизни.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С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какими 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реальными 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проблемами, </a:t>
            </a:r>
            <a:r>
              <a:rPr sz="2800" spc="-20" dirty="0">
                <a:solidFill>
                  <a:srgbClr val="333333"/>
                </a:solidFill>
                <a:latin typeface="Times New Roman"/>
                <a:cs typeface="Times New Roman"/>
              </a:rPr>
              <a:t>возможно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придётся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столкнуться 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вам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и малышу и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как сделать 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процесс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адаптации 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более</a:t>
            </a:r>
            <a:r>
              <a:rPr sz="2800" spc="-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мягким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19100"/>
            <a:ext cx="4109720" cy="616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7410" y="3892550"/>
            <a:ext cx="1369060" cy="2290445"/>
          </a:xfrm>
          <a:custGeom>
            <a:avLst/>
            <a:gdLst/>
            <a:ahLst/>
            <a:cxnLst/>
            <a:rect l="l" t="t" r="r" b="b"/>
            <a:pathLst>
              <a:path w="1369060" h="2290445">
                <a:moveTo>
                  <a:pt x="0" y="0"/>
                </a:moveTo>
                <a:lnTo>
                  <a:pt x="684276" y="0"/>
                </a:lnTo>
                <a:lnTo>
                  <a:pt x="684276" y="2290406"/>
                </a:lnTo>
                <a:lnTo>
                  <a:pt x="1368678" y="2290406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7410" y="3892550"/>
            <a:ext cx="1356995" cy="1186815"/>
          </a:xfrm>
          <a:custGeom>
            <a:avLst/>
            <a:gdLst/>
            <a:ahLst/>
            <a:cxnLst/>
            <a:rect l="l" t="t" r="r" b="b"/>
            <a:pathLst>
              <a:path w="1356995" h="1186814">
                <a:moveTo>
                  <a:pt x="0" y="0"/>
                </a:moveTo>
                <a:lnTo>
                  <a:pt x="678307" y="0"/>
                </a:lnTo>
                <a:lnTo>
                  <a:pt x="678307" y="1186561"/>
                </a:lnTo>
                <a:lnTo>
                  <a:pt x="1356740" y="1186561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7410" y="3892550"/>
            <a:ext cx="1356995" cy="86360"/>
          </a:xfrm>
          <a:custGeom>
            <a:avLst/>
            <a:gdLst/>
            <a:ahLst/>
            <a:cxnLst/>
            <a:rect l="l" t="t" r="r" b="b"/>
            <a:pathLst>
              <a:path w="1356995" h="86360">
                <a:moveTo>
                  <a:pt x="0" y="0"/>
                </a:moveTo>
                <a:lnTo>
                  <a:pt x="678307" y="0"/>
                </a:lnTo>
                <a:lnTo>
                  <a:pt x="678307" y="85851"/>
                </a:lnTo>
                <a:lnTo>
                  <a:pt x="1356740" y="85851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7410" y="2904489"/>
            <a:ext cx="1400175" cy="986155"/>
          </a:xfrm>
          <a:custGeom>
            <a:avLst/>
            <a:gdLst/>
            <a:ahLst/>
            <a:cxnLst/>
            <a:rect l="l" t="t" r="r" b="b"/>
            <a:pathLst>
              <a:path w="1400175" h="986154">
                <a:moveTo>
                  <a:pt x="0" y="986028"/>
                </a:moveTo>
                <a:lnTo>
                  <a:pt x="699896" y="986028"/>
                </a:lnTo>
                <a:lnTo>
                  <a:pt x="699896" y="0"/>
                </a:lnTo>
                <a:lnTo>
                  <a:pt x="1399666" y="0"/>
                </a:lnTo>
              </a:path>
            </a:pathLst>
          </a:custGeom>
          <a:ln w="12699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7410" y="1786889"/>
            <a:ext cx="1388110" cy="2105025"/>
          </a:xfrm>
          <a:custGeom>
            <a:avLst/>
            <a:gdLst/>
            <a:ahLst/>
            <a:cxnLst/>
            <a:rect l="l" t="t" r="r" b="b"/>
            <a:pathLst>
              <a:path w="1388110" h="2105025">
                <a:moveTo>
                  <a:pt x="0" y="2104771"/>
                </a:moveTo>
                <a:lnTo>
                  <a:pt x="694054" y="2104771"/>
                </a:lnTo>
                <a:lnTo>
                  <a:pt x="694054" y="0"/>
                </a:lnTo>
                <a:lnTo>
                  <a:pt x="1388110" y="0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6030" y="1573530"/>
            <a:ext cx="881380" cy="4635500"/>
          </a:xfrm>
          <a:custGeom>
            <a:avLst/>
            <a:gdLst/>
            <a:ahLst/>
            <a:cxnLst/>
            <a:rect l="l" t="t" r="r" b="b"/>
            <a:pathLst>
              <a:path w="881380" h="4635500">
                <a:moveTo>
                  <a:pt x="0" y="4635500"/>
                </a:moveTo>
                <a:lnTo>
                  <a:pt x="881380" y="4635500"/>
                </a:lnTo>
                <a:lnTo>
                  <a:pt x="881380" y="0"/>
                </a:lnTo>
                <a:lnTo>
                  <a:pt x="0" y="0"/>
                </a:lnTo>
                <a:lnTo>
                  <a:pt x="0" y="4635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6030" y="1573530"/>
            <a:ext cx="881380" cy="4635500"/>
          </a:xfrm>
          <a:custGeom>
            <a:avLst/>
            <a:gdLst/>
            <a:ahLst/>
            <a:cxnLst/>
            <a:rect l="l" t="t" r="r" b="b"/>
            <a:pathLst>
              <a:path w="881380" h="4635500">
                <a:moveTo>
                  <a:pt x="0" y="4635500"/>
                </a:moveTo>
                <a:lnTo>
                  <a:pt x="881380" y="4635500"/>
                </a:lnTo>
                <a:lnTo>
                  <a:pt x="881380" y="0"/>
                </a:lnTo>
                <a:lnTo>
                  <a:pt x="0" y="0"/>
                </a:lnTo>
                <a:lnTo>
                  <a:pt x="0" y="46355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44056" y="2782840"/>
            <a:ext cx="749935" cy="2219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515"/>
              </a:lnSpc>
            </a:pPr>
            <a:r>
              <a:rPr sz="5700" b="1" spc="-3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57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5700" b="1" spc="-2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5700" b="1" dirty="0">
                <a:solidFill>
                  <a:srgbClr val="001F5F"/>
                </a:solidFill>
                <a:latin typeface="Calibri"/>
                <a:cs typeface="Calibri"/>
              </a:rPr>
              <a:t>ям.</a:t>
            </a:r>
            <a:endParaRPr sz="5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24250" y="1347469"/>
            <a:ext cx="6751320" cy="87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4250" y="1347469"/>
            <a:ext cx="6751320" cy="878840"/>
          </a:xfrm>
          <a:custGeom>
            <a:avLst/>
            <a:gdLst/>
            <a:ahLst/>
            <a:cxnLst/>
            <a:rect l="l" t="t" r="r" b="b"/>
            <a:pathLst>
              <a:path w="6751320" h="878839">
                <a:moveTo>
                  <a:pt x="0" y="878839"/>
                </a:moveTo>
                <a:lnTo>
                  <a:pt x="6751320" y="878839"/>
                </a:lnTo>
                <a:lnTo>
                  <a:pt x="6751320" y="0"/>
                </a:lnTo>
                <a:lnTo>
                  <a:pt x="0" y="0"/>
                </a:lnTo>
                <a:lnTo>
                  <a:pt x="0" y="87883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6950" y="2465070"/>
            <a:ext cx="6797040" cy="881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6950" y="2465070"/>
            <a:ext cx="6797040" cy="881380"/>
          </a:xfrm>
          <a:custGeom>
            <a:avLst/>
            <a:gdLst/>
            <a:ahLst/>
            <a:cxnLst/>
            <a:rect l="l" t="t" r="r" b="b"/>
            <a:pathLst>
              <a:path w="6797040" h="881379">
                <a:moveTo>
                  <a:pt x="0" y="881379"/>
                </a:moveTo>
                <a:lnTo>
                  <a:pt x="6797040" y="881379"/>
                </a:lnTo>
                <a:lnTo>
                  <a:pt x="6797040" y="0"/>
                </a:lnTo>
                <a:lnTo>
                  <a:pt x="0" y="0"/>
                </a:lnTo>
                <a:lnTo>
                  <a:pt x="0" y="88137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3770" y="3536950"/>
            <a:ext cx="6858000" cy="881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3770" y="3536950"/>
            <a:ext cx="6858000" cy="881380"/>
          </a:xfrm>
          <a:custGeom>
            <a:avLst/>
            <a:gdLst/>
            <a:ahLst/>
            <a:cxnLst/>
            <a:rect l="l" t="t" r="r" b="b"/>
            <a:pathLst>
              <a:path w="6858000" h="881379">
                <a:moveTo>
                  <a:pt x="0" y="881380"/>
                </a:moveTo>
                <a:lnTo>
                  <a:pt x="6858000" y="881380"/>
                </a:lnTo>
                <a:lnTo>
                  <a:pt x="6858000" y="0"/>
                </a:lnTo>
                <a:lnTo>
                  <a:pt x="0" y="0"/>
                </a:lnTo>
                <a:lnTo>
                  <a:pt x="0" y="8813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3770" y="4636770"/>
            <a:ext cx="6957059" cy="881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3770" y="4636770"/>
            <a:ext cx="6957059" cy="881380"/>
          </a:xfrm>
          <a:custGeom>
            <a:avLst/>
            <a:gdLst/>
            <a:ahLst/>
            <a:cxnLst/>
            <a:rect l="l" t="t" r="r" b="b"/>
            <a:pathLst>
              <a:path w="6957059" h="881379">
                <a:moveTo>
                  <a:pt x="0" y="881379"/>
                </a:moveTo>
                <a:lnTo>
                  <a:pt x="6957059" y="881379"/>
                </a:lnTo>
                <a:lnTo>
                  <a:pt x="6957059" y="0"/>
                </a:lnTo>
                <a:lnTo>
                  <a:pt x="0" y="0"/>
                </a:lnTo>
                <a:lnTo>
                  <a:pt x="0" y="88137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2509" y="1467611"/>
            <a:ext cx="6649720" cy="3667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ts val="248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Чьи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родители 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готовили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их к посещению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сада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заранее. За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несколько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месяцев до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этого</a:t>
            </a:r>
            <a:r>
              <a:rPr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события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850">
              <a:latin typeface="Times New Roman"/>
              <a:cs typeface="Times New Roman"/>
            </a:endParaRPr>
          </a:p>
          <a:p>
            <a:pPr marL="73025" algn="ctr">
              <a:lnSpc>
                <a:spcPts val="2750"/>
              </a:lnSpc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Физически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здоровым,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т е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не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имеющих</a:t>
            </a:r>
            <a:endParaRPr sz="2400">
              <a:latin typeface="Calibri"/>
              <a:cs typeface="Calibri"/>
            </a:endParaRPr>
          </a:p>
          <a:p>
            <a:pPr marL="1622425">
              <a:lnSpc>
                <a:spcPts val="2750"/>
              </a:lnSpc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хронических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заболеваний</a:t>
            </a:r>
            <a:endParaRPr sz="2400">
              <a:latin typeface="Calibri"/>
              <a:cs typeface="Calibri"/>
            </a:endParaRPr>
          </a:p>
          <a:p>
            <a:pPr marL="715010" marR="661035" algn="ctr">
              <a:lnSpc>
                <a:spcPts val="7820"/>
              </a:lnSpc>
              <a:spcBef>
                <a:spcPts val="440"/>
              </a:spcBef>
            </a:pP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имеющим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навыки</a:t>
            </a:r>
            <a:r>
              <a:rPr sz="2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самостоятельности 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Чей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режим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близок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режиму</a:t>
            </a:r>
            <a:r>
              <a:rPr sz="24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сада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06470" y="5741670"/>
            <a:ext cx="6944359" cy="881380"/>
          </a:xfrm>
          <a:custGeom>
            <a:avLst/>
            <a:gdLst/>
            <a:ahLst/>
            <a:cxnLst/>
            <a:rect l="l" t="t" r="r" b="b"/>
            <a:pathLst>
              <a:path w="6944359" h="881379">
                <a:moveTo>
                  <a:pt x="0" y="881379"/>
                </a:moveTo>
                <a:lnTo>
                  <a:pt x="6944359" y="881379"/>
                </a:lnTo>
                <a:lnTo>
                  <a:pt x="6944359" y="0"/>
                </a:lnTo>
                <a:lnTo>
                  <a:pt x="0" y="0"/>
                </a:lnTo>
                <a:lnTo>
                  <a:pt x="0" y="88137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6470" y="5741670"/>
            <a:ext cx="6944359" cy="88138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27329" rIns="0" bIns="0" rtlCol="0">
            <a:spAutoFit/>
          </a:bodyPr>
          <a:lstStyle/>
          <a:p>
            <a:pPr marL="793750">
              <a:lnSpc>
                <a:spcPct val="100000"/>
              </a:lnSpc>
              <a:spcBef>
                <a:spcPts val="1789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чей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рацион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питания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приближен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саду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050">
              <a:lnSpc>
                <a:spcPct val="100000"/>
              </a:lnSpc>
            </a:pPr>
            <a:r>
              <a:rPr sz="2800" spc="-10" dirty="0"/>
              <a:t>Легче </a:t>
            </a:r>
            <a:r>
              <a:rPr sz="2800" dirty="0"/>
              <a:t>всего пройдет адаптация у</a:t>
            </a:r>
            <a:r>
              <a:rPr sz="2800" spc="-145" dirty="0"/>
              <a:t> </a:t>
            </a:r>
            <a:r>
              <a:rPr sz="2800" dirty="0"/>
              <a:t>детей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0860" y="0"/>
            <a:ext cx="6085840" cy="105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935">
              <a:lnSpc>
                <a:spcPct val="100000"/>
              </a:lnSpc>
            </a:pPr>
            <a:r>
              <a:rPr b="0" spc="-35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Советы </a:t>
            </a:r>
            <a:r>
              <a:rPr b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</a:t>
            </a:r>
            <a:r>
              <a:rPr b="0" spc="-3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родителей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337" y="1110706"/>
            <a:ext cx="7390130" cy="4851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74650" indent="-342900">
              <a:lnSpc>
                <a:spcPct val="79800"/>
              </a:lnSpc>
              <a:buSzPct val="89285"/>
              <a:buFont typeface="Wingdings"/>
              <a:buChar char=""/>
              <a:tabLst>
                <a:tab pos="355600" algn="l"/>
              </a:tabLst>
            </a:pP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В </a:t>
            </a:r>
            <a:r>
              <a:rPr sz="2800" spc="-15" dirty="0">
                <a:solidFill>
                  <a:srgbClr val="6600CC"/>
                </a:solidFill>
                <a:latin typeface="Times New Roman"/>
                <a:cs typeface="Times New Roman"/>
              </a:rPr>
              <a:t>период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адаптации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не </a:t>
            </a:r>
            <a:r>
              <a:rPr sz="2800" spc="-10" dirty="0">
                <a:solidFill>
                  <a:srgbClr val="6600CC"/>
                </a:solidFill>
                <a:latin typeface="Times New Roman"/>
                <a:cs typeface="Times New Roman"/>
              </a:rPr>
              <a:t>отучайте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малыша </a:t>
            </a:r>
            <a:r>
              <a:rPr sz="2800" spc="-20" dirty="0">
                <a:solidFill>
                  <a:srgbClr val="6600CC"/>
                </a:solidFill>
                <a:latin typeface="Times New Roman"/>
                <a:cs typeface="Times New Roman"/>
              </a:rPr>
              <a:t>от  </a:t>
            </a:r>
            <a:r>
              <a:rPr sz="2800" spc="-10" dirty="0">
                <a:solidFill>
                  <a:srgbClr val="6600CC"/>
                </a:solidFill>
                <a:latin typeface="Times New Roman"/>
                <a:cs typeface="Times New Roman"/>
              </a:rPr>
              <a:t>вредных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привычек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– </a:t>
            </a:r>
            <a:r>
              <a:rPr sz="2800" spc="10" dirty="0">
                <a:solidFill>
                  <a:srgbClr val="6600CC"/>
                </a:solidFill>
                <a:latin typeface="Times New Roman"/>
                <a:cs typeface="Times New Roman"/>
              </a:rPr>
              <a:t>так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вы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осложните 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привыкание.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030"/>
              </a:lnSpc>
              <a:buSzPct val="89285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Покупайте вещи для </a:t>
            </a:r>
            <a:r>
              <a:rPr sz="2800" spc="-25" dirty="0">
                <a:solidFill>
                  <a:srgbClr val="6600CC"/>
                </a:solidFill>
                <a:latin typeface="Times New Roman"/>
                <a:cs typeface="Times New Roman"/>
              </a:rPr>
              <a:t>детского </a:t>
            </a:r>
            <a:r>
              <a:rPr sz="2800" spc="5" dirty="0">
                <a:solidFill>
                  <a:srgbClr val="6600CC"/>
                </a:solidFill>
                <a:latin typeface="Times New Roman"/>
                <a:cs typeface="Times New Roman"/>
              </a:rPr>
              <a:t>сада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вместе</a:t>
            </a:r>
            <a:r>
              <a:rPr sz="2800" spc="-7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с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ts val="3030"/>
              </a:lnSpc>
            </a:pPr>
            <a:r>
              <a:rPr sz="2800" spc="-30" dirty="0">
                <a:solidFill>
                  <a:srgbClr val="6600CC"/>
                </a:solidFill>
                <a:latin typeface="Times New Roman"/>
                <a:cs typeface="Times New Roman"/>
              </a:rPr>
              <a:t>ребенком.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020"/>
              </a:lnSpc>
              <a:buSzPct val="89285"/>
              <a:buFont typeface="Wingdings"/>
              <a:buChar char=""/>
              <a:tabLst>
                <a:tab pos="355600" algn="l"/>
              </a:tabLst>
            </a:pPr>
            <a:r>
              <a:rPr sz="2800" spc="-15" dirty="0">
                <a:solidFill>
                  <a:srgbClr val="6600CC"/>
                </a:solidFill>
                <a:latin typeface="Times New Roman"/>
                <a:cs typeface="Times New Roman"/>
              </a:rPr>
              <a:t>Отвечайте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на все вопросы </a:t>
            </a:r>
            <a:r>
              <a:rPr sz="2800" spc="-15" dirty="0">
                <a:solidFill>
                  <a:srgbClr val="6600CC"/>
                </a:solidFill>
                <a:latin typeface="Times New Roman"/>
                <a:cs typeface="Times New Roman"/>
              </a:rPr>
              <a:t>ребенка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о</a:t>
            </a:r>
            <a:r>
              <a:rPr sz="2800" spc="3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6600CC"/>
                </a:solidFill>
                <a:latin typeface="Times New Roman"/>
                <a:cs typeface="Times New Roman"/>
              </a:rPr>
              <a:t>детском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ts val="3020"/>
              </a:lnSpc>
            </a:pP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саде.</a:t>
            </a:r>
            <a:endParaRPr sz="2800" dirty="0">
              <a:latin typeface="Times New Roman"/>
              <a:cs typeface="Times New Roman"/>
            </a:endParaRPr>
          </a:p>
          <a:p>
            <a:pPr marL="355600" marR="727710" indent="-342900">
              <a:lnSpc>
                <a:spcPct val="80100"/>
              </a:lnSpc>
              <a:spcBef>
                <a:spcPts val="665"/>
              </a:spcBef>
              <a:buSzPct val="89285"/>
              <a:buFont typeface="Wingdings"/>
              <a:buChar char=""/>
              <a:tabLst>
                <a:tab pos="355600" algn="l"/>
              </a:tabLst>
            </a:pPr>
            <a:r>
              <a:rPr sz="2800" spc="-60" dirty="0">
                <a:solidFill>
                  <a:srgbClr val="6600CC"/>
                </a:solidFill>
                <a:latin typeface="Times New Roman"/>
                <a:cs typeface="Times New Roman"/>
              </a:rPr>
              <a:t>Будьте </a:t>
            </a:r>
            <a:r>
              <a:rPr sz="2800" spc="-20" dirty="0">
                <a:solidFill>
                  <a:srgbClr val="6600CC"/>
                </a:solidFill>
                <a:latin typeface="Times New Roman"/>
                <a:cs typeface="Times New Roman"/>
              </a:rPr>
              <a:t>спокойны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вежливы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с </a:t>
            </a:r>
            <a:r>
              <a:rPr sz="2800" spc="-35" dirty="0">
                <a:solidFill>
                  <a:srgbClr val="6600CC"/>
                </a:solidFill>
                <a:latin typeface="Times New Roman"/>
                <a:cs typeface="Times New Roman"/>
              </a:rPr>
              <a:t>ребенком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и  </a:t>
            </a:r>
            <a:r>
              <a:rPr sz="2800" spc="-25" dirty="0">
                <a:solidFill>
                  <a:srgbClr val="6600CC"/>
                </a:solidFill>
                <a:latin typeface="Times New Roman"/>
                <a:cs typeface="Times New Roman"/>
              </a:rPr>
              <a:t>сотрудниками детского </a:t>
            </a:r>
            <a:r>
              <a:rPr sz="2800" spc="5" dirty="0">
                <a:solidFill>
                  <a:srgbClr val="6600CC"/>
                </a:solidFill>
                <a:latin typeface="Times New Roman"/>
                <a:cs typeface="Times New Roman"/>
              </a:rPr>
              <a:t>сада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– </a:t>
            </a:r>
            <a:r>
              <a:rPr sz="2800" spc="-15" dirty="0">
                <a:solidFill>
                  <a:srgbClr val="6600CC"/>
                </a:solidFill>
                <a:latin typeface="Times New Roman"/>
                <a:cs typeface="Times New Roman"/>
              </a:rPr>
              <a:t>ваше  </a:t>
            </a:r>
            <a:r>
              <a:rPr sz="2800" spc="5" dirty="0">
                <a:solidFill>
                  <a:srgbClr val="6600CC"/>
                </a:solidFill>
                <a:latin typeface="Times New Roman"/>
                <a:cs typeface="Times New Roman"/>
              </a:rPr>
              <a:t>настроение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передается</a:t>
            </a:r>
            <a:r>
              <a:rPr sz="2800" spc="-100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малышу!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020"/>
              </a:lnSpc>
              <a:buSzPct val="89285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Выработайте </a:t>
            </a:r>
            <a:r>
              <a:rPr sz="2800" spc="-10" dirty="0">
                <a:solidFill>
                  <a:srgbClr val="6600CC"/>
                </a:solidFill>
                <a:latin typeface="Times New Roman"/>
                <a:cs typeface="Times New Roman"/>
              </a:rPr>
              <a:t>единые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требования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к</a:t>
            </a:r>
            <a:r>
              <a:rPr sz="2800" spc="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00CC"/>
                </a:solidFill>
                <a:latin typeface="Times New Roman"/>
                <a:cs typeface="Times New Roman"/>
              </a:rPr>
              <a:t>поведению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ts val="3020"/>
              </a:lnSpc>
            </a:pPr>
            <a:r>
              <a:rPr lang="ru-RU" sz="2800" spc="-15" dirty="0">
                <a:solidFill>
                  <a:srgbClr val="6600CC"/>
                </a:solidFill>
                <a:latin typeface="Times New Roman"/>
                <a:cs typeface="Times New Roman"/>
              </a:rPr>
              <a:t>р</a:t>
            </a:r>
            <a:r>
              <a:rPr sz="2800" spc="-15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ебенка</a:t>
            </a:r>
            <a:r>
              <a:rPr lang="ru-RU" sz="2800" spc="-15" dirty="0" smtClean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rgbClr val="6600CC"/>
                </a:solidFill>
                <a:latin typeface="Times New Roman"/>
                <a:cs typeface="Times New Roman"/>
              </a:rPr>
              <a:t>с </a:t>
            </a:r>
            <a:r>
              <a:rPr sz="2800" spc="-5" dirty="0">
                <a:solidFill>
                  <a:srgbClr val="6600CC"/>
                </a:solidFill>
                <a:latin typeface="Times New Roman"/>
                <a:cs typeface="Times New Roman"/>
              </a:rPr>
              <a:t>воспитателями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– </a:t>
            </a:r>
            <a:r>
              <a:rPr sz="2800" spc="-20" dirty="0">
                <a:solidFill>
                  <a:srgbClr val="6600CC"/>
                </a:solidFill>
                <a:latin typeface="Times New Roman"/>
                <a:cs typeface="Times New Roman"/>
              </a:rPr>
              <a:t>это </a:t>
            </a:r>
            <a:r>
              <a:rPr sz="2800" spc="-15" dirty="0">
                <a:solidFill>
                  <a:srgbClr val="6600CC"/>
                </a:solidFill>
                <a:latin typeface="Times New Roman"/>
                <a:cs typeface="Times New Roman"/>
              </a:rPr>
              <a:t>облегчит </a:t>
            </a:r>
            <a:r>
              <a:rPr sz="2800" dirty="0" err="1">
                <a:solidFill>
                  <a:srgbClr val="6600CC"/>
                </a:solidFill>
                <a:latin typeface="Times New Roman"/>
                <a:cs typeface="Times New Roman"/>
              </a:rPr>
              <a:t>ему</a:t>
            </a:r>
            <a:r>
              <a:rPr sz="2800" spc="70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привыкание</a:t>
            </a:r>
            <a:r>
              <a:rPr lang="ru-RU" sz="2800" spc="-5" dirty="0" smtClean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rgbClr val="6600CC"/>
                </a:solidFill>
                <a:latin typeface="Times New Roman"/>
                <a:cs typeface="Times New Roman"/>
              </a:rPr>
              <a:t>к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новым</a:t>
            </a:r>
            <a:r>
              <a:rPr sz="2800" spc="-6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00CC"/>
                </a:solidFill>
                <a:latin typeface="Times New Roman"/>
                <a:cs typeface="Times New Roman"/>
              </a:rPr>
              <a:t>условиям.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45400" y="1536700"/>
            <a:ext cx="4546599" cy="360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1805" y="787653"/>
            <a:ext cx="5025390" cy="5855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Times New Roman"/>
              <a:buChar char="-"/>
              <a:tabLst>
                <a:tab pos="220979" algn="l"/>
              </a:tabLst>
            </a:pP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И </a:t>
            </a: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дома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и в </a:t>
            </a:r>
            <a:r>
              <a:rPr sz="2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саду </a:t>
            </a:r>
            <a:r>
              <a:rPr sz="2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говорите</a:t>
            </a:r>
            <a:r>
              <a:rPr sz="2800"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с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малышом</a:t>
            </a:r>
            <a:r>
              <a:rPr sz="2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спокойно.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30100"/>
              </a:lnSpc>
              <a:spcBef>
                <a:spcPts val="990"/>
              </a:spcBef>
              <a:buFont typeface="Times New Roman"/>
              <a:buChar char="-"/>
              <a:tabLst>
                <a:tab pos="220979" algn="l"/>
              </a:tabLst>
            </a:pPr>
            <a:r>
              <a:rPr sz="2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Пусть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малыша </a:t>
            </a:r>
            <a:r>
              <a:rPr sz="2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отводит </a:t>
            </a:r>
            <a:r>
              <a:rPr sz="2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тот 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родитель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или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родственник,  </a:t>
            </a:r>
            <a:r>
              <a:rPr lang="ru-RU" sz="2800" b="1" spc="-5" dirty="0" smtClean="0">
                <a:solidFill>
                  <a:srgbClr val="6F2F9F"/>
                </a:solidFill>
                <a:latin typeface="Times New Roman"/>
                <a:cs typeface="Times New Roman"/>
              </a:rPr>
              <a:t>с </a:t>
            </a:r>
            <a:r>
              <a:rPr sz="2800" b="1" spc="-20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которым</a:t>
            </a:r>
            <a:r>
              <a:rPr sz="2800" b="1" spc="-20" dirty="0" smtClean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ему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легче</a:t>
            </a:r>
            <a:r>
              <a:rPr sz="28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расстаться.</a:t>
            </a:r>
            <a:endParaRPr sz="2800" dirty="0">
              <a:latin typeface="Times New Roman"/>
              <a:cs typeface="Times New Roman"/>
            </a:endParaRPr>
          </a:p>
          <a:p>
            <a:pPr marL="12700" marR="45085">
              <a:lnSpc>
                <a:spcPct val="130400"/>
              </a:lnSpc>
              <a:spcBef>
                <a:spcPts val="980"/>
              </a:spcBef>
              <a:buFont typeface="Times New Roman"/>
              <a:buChar char="-"/>
              <a:tabLst>
                <a:tab pos="220979" algn="l"/>
              </a:tabLst>
            </a:pPr>
            <a:r>
              <a:rPr sz="2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Обязательно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скажите, </a:t>
            </a:r>
            <a:r>
              <a:rPr sz="2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что</a:t>
            </a:r>
            <a:r>
              <a:rPr sz="2800"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вы  придёте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и </a:t>
            </a:r>
            <a:r>
              <a:rPr sz="2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обозначьте</a:t>
            </a:r>
            <a:r>
              <a:rPr sz="28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когда.</a:t>
            </a:r>
            <a:endParaRPr sz="2800" dirty="0">
              <a:latin typeface="Times New Roman"/>
              <a:cs typeface="Times New Roman"/>
            </a:endParaRPr>
          </a:p>
          <a:p>
            <a:pPr marL="12700" marR="629920">
              <a:lnSpc>
                <a:spcPct val="130100"/>
              </a:lnSpc>
              <a:spcBef>
                <a:spcPts val="990"/>
              </a:spcBef>
              <a:buFont typeface="Times New Roman"/>
              <a:buChar char="-"/>
              <a:tabLst>
                <a:tab pos="220979" algn="l"/>
              </a:tabLst>
            </a:pP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У вас </a:t>
            </a:r>
            <a:r>
              <a:rPr sz="2800" b="1" spc="-20" dirty="0" err="1">
                <a:solidFill>
                  <a:srgbClr val="6F2F9F"/>
                </a:solidFill>
                <a:latin typeface="Times New Roman"/>
                <a:cs typeface="Times New Roman"/>
              </a:rPr>
              <a:t>должен</a:t>
            </a:r>
            <a:r>
              <a:rPr sz="28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20" dirty="0" smtClean="0">
                <a:solidFill>
                  <a:srgbClr val="6F2F9F"/>
                </a:solidFill>
                <a:latin typeface="Times New Roman"/>
                <a:cs typeface="Times New Roman"/>
              </a:rPr>
              <a:t>быть </a:t>
            </a:r>
            <a:r>
              <a:rPr sz="2800" b="1" spc="-5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свой</a:t>
            </a:r>
            <a:r>
              <a:rPr sz="2800" b="1" spc="-65" dirty="0" smtClean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ритуал 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прощания,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после </a:t>
            </a:r>
            <a:r>
              <a:rPr sz="2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чего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вы  </a:t>
            </a:r>
            <a:r>
              <a:rPr sz="2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уходите</a:t>
            </a:r>
            <a:r>
              <a:rPr sz="28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уверенно.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760" y="1028700"/>
            <a:ext cx="640079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0209" y="162940"/>
            <a:ext cx="6593205" cy="601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-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Поверьте,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что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малыш вовсе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«слабое»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создание.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Адаптационная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система ребёнка</a:t>
            </a:r>
            <a:r>
              <a:rPr sz="2600" spc="-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достаточно</a:t>
            </a:r>
            <a:endParaRPr sz="2600">
              <a:latin typeface="Times New Roman"/>
              <a:cs typeface="Times New Roman"/>
            </a:endParaRPr>
          </a:p>
          <a:p>
            <a:pPr marL="12700" marR="530225">
              <a:lnSpc>
                <a:spcPct val="1500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сильна,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чтобы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это 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испытание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выдержать. 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Парадоксально, но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факт хорошо,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что</a:t>
            </a:r>
            <a:r>
              <a:rPr sz="26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кроха  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плачет.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Поверьте,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у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него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настоящее</a:t>
            </a:r>
            <a:r>
              <a:rPr sz="2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горе.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000"/>
              </a:spcBef>
            </a:pP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Плач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-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помощник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нервной системы, он не</a:t>
            </a:r>
            <a:r>
              <a:rPr sz="2600" spc="-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даёт  ей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перегружаться. Поэтому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не 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бойтесь 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детского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плача,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не 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сердитесь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на 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ребёнка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за  нытьё.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020" y="226059"/>
            <a:ext cx="4894580" cy="640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Призовите </a:t>
            </a:r>
            <a:r>
              <a:rPr dirty="0"/>
              <a:t>на </a:t>
            </a:r>
            <a:r>
              <a:rPr spc="-30" dirty="0"/>
              <a:t>помощь </a:t>
            </a:r>
            <a:r>
              <a:rPr spc="-25" dirty="0"/>
              <a:t>сказку </a:t>
            </a:r>
            <a:r>
              <a:rPr spc="-5" dirty="0"/>
              <a:t>или</a:t>
            </a:r>
            <a:r>
              <a:rPr spc="90" dirty="0"/>
              <a:t> </a:t>
            </a:r>
            <a:r>
              <a:rPr spc="-95" dirty="0"/>
              <a:t>игру.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062" y="1084198"/>
            <a:ext cx="7335520" cy="5428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Вы </a:t>
            </a:r>
            <a:r>
              <a:rPr sz="2400" b="1" spc="-30" dirty="0">
                <a:latin typeface="Times New Roman"/>
                <a:cs typeface="Times New Roman"/>
              </a:rPr>
              <a:t>можете </a:t>
            </a:r>
            <a:r>
              <a:rPr sz="2400" b="1" spc="-10" dirty="0">
                <a:latin typeface="Times New Roman"/>
                <a:cs typeface="Times New Roman"/>
              </a:rPr>
              <a:t>придумать </a:t>
            </a:r>
            <a:r>
              <a:rPr sz="2400" b="1" spc="-20" dirty="0">
                <a:latin typeface="Times New Roman"/>
                <a:cs typeface="Times New Roman"/>
              </a:rPr>
              <a:t>сказку </a:t>
            </a:r>
            <a:r>
              <a:rPr sz="2400" b="1" dirty="0">
                <a:latin typeface="Times New Roman"/>
                <a:cs typeface="Times New Roman"/>
              </a:rPr>
              <a:t>о </a:t>
            </a:r>
            <a:r>
              <a:rPr sz="2400" b="1" spc="-25" dirty="0">
                <a:latin typeface="Times New Roman"/>
                <a:cs typeface="Times New Roman"/>
              </a:rPr>
              <a:t>том, </a:t>
            </a:r>
            <a:r>
              <a:rPr sz="2400" b="1" spc="-15" dirty="0">
                <a:latin typeface="Times New Roman"/>
                <a:cs typeface="Times New Roman"/>
              </a:rPr>
              <a:t>как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мишка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400" b="1" spc="-5" dirty="0">
                <a:latin typeface="Times New Roman"/>
                <a:cs typeface="Times New Roman"/>
              </a:rPr>
              <a:t>пошел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сад.</a:t>
            </a:r>
            <a:endParaRPr sz="240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40300"/>
              </a:lnSpc>
              <a:spcBef>
                <a:spcPts val="980"/>
              </a:spcBef>
              <a:tabLst>
                <a:tab pos="469900" algn="l"/>
              </a:tabLst>
            </a:pPr>
            <a:r>
              <a:rPr lang="ru-RU" sz="2400" b="1" spc="-20" dirty="0" smtClean="0">
                <a:latin typeface="Times New Roman"/>
                <a:cs typeface="Times New Roman"/>
              </a:rPr>
              <a:t>	</a:t>
            </a:r>
            <a:r>
              <a:rPr sz="2400" b="1" spc="-20" dirty="0" err="1" smtClean="0">
                <a:latin typeface="Times New Roman"/>
                <a:cs typeface="Times New Roman"/>
              </a:rPr>
              <a:t>Как</a:t>
            </a:r>
            <a:r>
              <a:rPr sz="2400" b="1" spc="-2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ему там </a:t>
            </a:r>
            <a:r>
              <a:rPr sz="2400" b="1" spc="-5" dirty="0">
                <a:latin typeface="Times New Roman"/>
                <a:cs typeface="Times New Roman"/>
              </a:rPr>
              <a:t>понравилось, </a:t>
            </a:r>
            <a:r>
              <a:rPr sz="2400" b="1" spc="-15" dirty="0">
                <a:latin typeface="Times New Roman"/>
                <a:cs typeface="Times New Roman"/>
              </a:rPr>
              <a:t>сначала </a:t>
            </a:r>
            <a:r>
              <a:rPr sz="2400" b="1" dirty="0">
                <a:latin typeface="Times New Roman"/>
                <a:cs typeface="Times New Roman"/>
              </a:rPr>
              <a:t>было </a:t>
            </a:r>
            <a:r>
              <a:rPr sz="2400" b="1" spc="-15" dirty="0" err="1">
                <a:latin typeface="Times New Roman"/>
                <a:cs typeface="Times New Roman"/>
              </a:rPr>
              <a:t>неуютно</a:t>
            </a:r>
            <a:r>
              <a:rPr sz="2400" b="1" spc="-15" dirty="0">
                <a:latin typeface="Times New Roman"/>
                <a:cs typeface="Times New Roman"/>
              </a:rPr>
              <a:t>  </a:t>
            </a:r>
            <a:r>
              <a:rPr sz="2400" b="1" dirty="0" smtClean="0">
                <a:latin typeface="Times New Roman"/>
                <a:cs typeface="Times New Roman"/>
              </a:rPr>
              <a:t>и </a:t>
            </a:r>
            <a:r>
              <a:rPr sz="2400" b="1" spc="-15" dirty="0" err="1" smtClean="0">
                <a:latin typeface="Times New Roman"/>
                <a:cs typeface="Times New Roman"/>
              </a:rPr>
              <a:t>немного</a:t>
            </a:r>
            <a:r>
              <a:rPr sz="2400" b="1" spc="-1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страшно, но он </a:t>
            </a:r>
            <a:r>
              <a:rPr sz="2400" b="1" spc="-20" dirty="0">
                <a:latin typeface="Times New Roman"/>
                <a:cs typeface="Times New Roman"/>
              </a:rPr>
              <a:t>подружился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детьми </a:t>
            </a:r>
            <a:r>
              <a:rPr sz="2400" b="1" dirty="0">
                <a:latin typeface="Times New Roman"/>
                <a:cs typeface="Times New Roman"/>
              </a:rPr>
              <a:t>и  </a:t>
            </a:r>
            <a:r>
              <a:rPr sz="2400" b="1" spc="-10" dirty="0">
                <a:latin typeface="Times New Roman"/>
                <a:cs typeface="Times New Roman"/>
              </a:rPr>
              <a:t>воспитателем.</a:t>
            </a:r>
            <a:endParaRPr sz="2400" dirty="0">
              <a:latin typeface="Times New Roman"/>
              <a:cs typeface="Times New Roman"/>
            </a:endParaRPr>
          </a:p>
          <a:p>
            <a:pPr marL="12700" marR="261620">
              <a:lnSpc>
                <a:spcPct val="140000"/>
              </a:lnSpc>
              <a:spcBef>
                <a:spcPts val="990"/>
              </a:spcBef>
            </a:pPr>
            <a:r>
              <a:rPr sz="2400" b="1" spc="-20" dirty="0">
                <a:latin typeface="Times New Roman"/>
                <a:cs typeface="Times New Roman"/>
              </a:rPr>
              <a:t>Эту сказку </a:t>
            </a:r>
            <a:r>
              <a:rPr sz="2400" b="1" dirty="0">
                <a:latin typeface="Times New Roman"/>
                <a:cs typeface="Times New Roman"/>
              </a:rPr>
              <a:t>вы </a:t>
            </a:r>
            <a:r>
              <a:rPr sz="2400" b="1" spc="-30" dirty="0">
                <a:latin typeface="Times New Roman"/>
                <a:cs typeface="Times New Roman"/>
              </a:rPr>
              <a:t>можете </a:t>
            </a:r>
            <a:r>
              <a:rPr sz="2400" b="1" spc="-10" dirty="0">
                <a:latin typeface="Times New Roman"/>
                <a:cs typeface="Times New Roman"/>
              </a:rPr>
              <a:t>проиграть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10" dirty="0">
                <a:latin typeface="Times New Roman"/>
                <a:cs typeface="Times New Roman"/>
              </a:rPr>
              <a:t>игрушками. </a:t>
            </a:r>
            <a:r>
              <a:rPr sz="2400" b="1" dirty="0">
                <a:latin typeface="Times New Roman"/>
                <a:cs typeface="Times New Roman"/>
              </a:rPr>
              <a:t>И в  </a:t>
            </a:r>
            <a:r>
              <a:rPr sz="2400" b="1" spc="-5" dirty="0">
                <a:latin typeface="Times New Roman"/>
                <a:cs typeface="Times New Roman"/>
              </a:rPr>
              <a:t>ней </a:t>
            </a:r>
            <a:r>
              <a:rPr sz="2400" b="1" spc="-15" dirty="0">
                <a:latin typeface="Times New Roman"/>
                <a:cs typeface="Times New Roman"/>
              </a:rPr>
              <a:t>ключевым </a:t>
            </a:r>
            <a:r>
              <a:rPr sz="2400" b="1" spc="-25" dirty="0">
                <a:latin typeface="Times New Roman"/>
                <a:cs typeface="Times New Roman"/>
              </a:rPr>
              <a:t>моментом </a:t>
            </a:r>
            <a:r>
              <a:rPr sz="2400" b="1" spc="-5" dirty="0">
                <a:latin typeface="Times New Roman"/>
                <a:cs typeface="Times New Roman"/>
              </a:rPr>
              <a:t>является возвращение  мамы </a:t>
            </a:r>
            <a:r>
              <a:rPr sz="2400" b="1" dirty="0">
                <a:latin typeface="Times New Roman"/>
                <a:cs typeface="Times New Roman"/>
              </a:rPr>
              <a:t>за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ребёнком.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Courier New"/>
                <a:cs typeface="Courier New"/>
              </a:rPr>
              <a:t>o </a:t>
            </a:r>
            <a:r>
              <a:rPr sz="2400" b="1" spc="-5" dirty="0" err="1" smtClean="0">
                <a:latin typeface="Times New Roman"/>
                <a:cs typeface="Times New Roman"/>
              </a:rPr>
              <a:t>Ни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коем </a:t>
            </a:r>
            <a:r>
              <a:rPr sz="2400" b="1" dirty="0">
                <a:latin typeface="Times New Roman"/>
                <a:cs typeface="Times New Roman"/>
              </a:rPr>
              <a:t>случае не прерывайте 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повествования.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160"/>
              </a:spcBef>
            </a:pPr>
            <a:r>
              <a:rPr sz="2400" b="1" spc="-15" dirty="0">
                <a:latin typeface="Times New Roman"/>
                <a:cs typeface="Times New Roman"/>
              </a:rPr>
              <a:t>Пока </a:t>
            </a:r>
            <a:r>
              <a:rPr sz="2400" b="1" dirty="0">
                <a:latin typeface="Times New Roman"/>
                <a:cs typeface="Times New Roman"/>
              </a:rPr>
              <a:t>не </a:t>
            </a:r>
            <a:r>
              <a:rPr sz="2400" b="1" spc="-5" dirty="0">
                <a:latin typeface="Times New Roman"/>
                <a:cs typeface="Times New Roman"/>
              </a:rPr>
              <a:t>настанет </a:t>
            </a:r>
            <a:r>
              <a:rPr sz="2400" b="1" spc="-25" dirty="0">
                <a:latin typeface="Times New Roman"/>
                <a:cs typeface="Times New Roman"/>
              </a:rPr>
              <a:t>этот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момент.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32800" y="1234439"/>
            <a:ext cx="3566159" cy="538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0670" y="730250"/>
            <a:ext cx="4356100" cy="159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0670" y="730250"/>
            <a:ext cx="4356100" cy="1597660"/>
          </a:xfrm>
          <a:custGeom>
            <a:avLst/>
            <a:gdLst/>
            <a:ahLst/>
            <a:cxnLst/>
            <a:rect l="l" t="t" r="r" b="b"/>
            <a:pathLst>
              <a:path w="4356100" h="1597660">
                <a:moveTo>
                  <a:pt x="0" y="266319"/>
                </a:moveTo>
                <a:lnTo>
                  <a:pt x="4291" y="218452"/>
                </a:lnTo>
                <a:lnTo>
                  <a:pt x="16663" y="173398"/>
                </a:lnTo>
                <a:lnTo>
                  <a:pt x="36364" y="131910"/>
                </a:lnTo>
                <a:lnTo>
                  <a:pt x="62640" y="94740"/>
                </a:lnTo>
                <a:lnTo>
                  <a:pt x="94740" y="62640"/>
                </a:lnTo>
                <a:lnTo>
                  <a:pt x="131910" y="36364"/>
                </a:lnTo>
                <a:lnTo>
                  <a:pt x="173398" y="16663"/>
                </a:lnTo>
                <a:lnTo>
                  <a:pt x="218452" y="4291"/>
                </a:lnTo>
                <a:lnTo>
                  <a:pt x="266318" y="0"/>
                </a:lnTo>
                <a:lnTo>
                  <a:pt x="4089780" y="0"/>
                </a:lnTo>
                <a:lnTo>
                  <a:pt x="4137647" y="4291"/>
                </a:lnTo>
                <a:lnTo>
                  <a:pt x="4182701" y="16663"/>
                </a:lnTo>
                <a:lnTo>
                  <a:pt x="4224189" y="36364"/>
                </a:lnTo>
                <a:lnTo>
                  <a:pt x="4261359" y="62640"/>
                </a:lnTo>
                <a:lnTo>
                  <a:pt x="4293459" y="94740"/>
                </a:lnTo>
                <a:lnTo>
                  <a:pt x="4319735" y="131910"/>
                </a:lnTo>
                <a:lnTo>
                  <a:pt x="4339436" y="173398"/>
                </a:lnTo>
                <a:lnTo>
                  <a:pt x="4351808" y="218452"/>
                </a:lnTo>
                <a:lnTo>
                  <a:pt x="4356100" y="266319"/>
                </a:lnTo>
                <a:lnTo>
                  <a:pt x="4356100" y="1331340"/>
                </a:lnTo>
                <a:lnTo>
                  <a:pt x="4351808" y="1379207"/>
                </a:lnTo>
                <a:lnTo>
                  <a:pt x="4339436" y="1424261"/>
                </a:lnTo>
                <a:lnTo>
                  <a:pt x="4319735" y="1465749"/>
                </a:lnTo>
                <a:lnTo>
                  <a:pt x="4293459" y="1502919"/>
                </a:lnTo>
                <a:lnTo>
                  <a:pt x="4261359" y="1535019"/>
                </a:lnTo>
                <a:lnTo>
                  <a:pt x="4224189" y="1561295"/>
                </a:lnTo>
                <a:lnTo>
                  <a:pt x="4182701" y="1580996"/>
                </a:lnTo>
                <a:lnTo>
                  <a:pt x="4137647" y="1593368"/>
                </a:lnTo>
                <a:lnTo>
                  <a:pt x="4089780" y="1597660"/>
                </a:lnTo>
                <a:lnTo>
                  <a:pt x="266318" y="1597660"/>
                </a:lnTo>
                <a:lnTo>
                  <a:pt x="218452" y="1593368"/>
                </a:lnTo>
                <a:lnTo>
                  <a:pt x="173398" y="1580996"/>
                </a:lnTo>
                <a:lnTo>
                  <a:pt x="131910" y="1561295"/>
                </a:lnTo>
                <a:lnTo>
                  <a:pt x="94740" y="1535019"/>
                </a:lnTo>
                <a:lnTo>
                  <a:pt x="62640" y="1502919"/>
                </a:lnTo>
                <a:lnTo>
                  <a:pt x="36364" y="1465749"/>
                </a:lnTo>
                <a:lnTo>
                  <a:pt x="16663" y="1424261"/>
                </a:lnTo>
                <a:lnTo>
                  <a:pt x="4291" y="1379207"/>
                </a:lnTo>
                <a:lnTo>
                  <a:pt x="0" y="1331340"/>
                </a:lnTo>
                <a:lnTo>
                  <a:pt x="0" y="26631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8590" y="996696"/>
            <a:ext cx="3082290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FF0000"/>
                </a:solidFill>
              </a:rPr>
              <a:t>Н</a:t>
            </a:r>
            <a:r>
              <a:rPr sz="6000" spc="-100" dirty="0">
                <a:solidFill>
                  <a:srgbClr val="FF0000"/>
                </a:solidFill>
              </a:rPr>
              <a:t>Е</a:t>
            </a:r>
            <a:r>
              <a:rPr sz="6000" dirty="0">
                <a:solidFill>
                  <a:srgbClr val="FF0000"/>
                </a:solidFill>
              </a:rPr>
              <a:t>Л</a:t>
            </a:r>
            <a:r>
              <a:rPr sz="6000" spc="-225" dirty="0">
                <a:solidFill>
                  <a:srgbClr val="FF0000"/>
                </a:solidFill>
              </a:rPr>
              <a:t>Ь</a:t>
            </a:r>
            <a:r>
              <a:rPr sz="6000" spc="-229" dirty="0">
                <a:solidFill>
                  <a:srgbClr val="FF0000"/>
                </a:solidFill>
              </a:rPr>
              <a:t>З</a:t>
            </a:r>
            <a:r>
              <a:rPr sz="6000" dirty="0">
                <a:solidFill>
                  <a:srgbClr val="FF0000"/>
                </a:solidFill>
              </a:rPr>
              <a:t>Я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4359147" y="2326767"/>
            <a:ext cx="1327150" cy="1819910"/>
          </a:xfrm>
          <a:custGeom>
            <a:avLst/>
            <a:gdLst/>
            <a:ahLst/>
            <a:cxnLst/>
            <a:rect l="l" t="t" r="r" b="b"/>
            <a:pathLst>
              <a:path w="1327150" h="1819910">
                <a:moveTo>
                  <a:pt x="1326641" y="0"/>
                </a:moveTo>
                <a:lnTo>
                  <a:pt x="0" y="1819402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9250" y="4146550"/>
            <a:ext cx="4048760" cy="1968500"/>
          </a:xfrm>
          <a:custGeom>
            <a:avLst/>
            <a:gdLst/>
            <a:ahLst/>
            <a:cxnLst/>
            <a:rect l="l" t="t" r="r" b="b"/>
            <a:pathLst>
              <a:path w="4048760" h="1968500">
                <a:moveTo>
                  <a:pt x="3720719" y="0"/>
                </a:moveTo>
                <a:lnTo>
                  <a:pt x="328041" y="0"/>
                </a:lnTo>
                <a:lnTo>
                  <a:pt x="279581" y="3558"/>
                </a:lnTo>
                <a:lnTo>
                  <a:pt x="233323" y="13894"/>
                </a:lnTo>
                <a:lnTo>
                  <a:pt x="189777" y="30500"/>
                </a:lnTo>
                <a:lnTo>
                  <a:pt x="149450" y="52867"/>
                </a:lnTo>
                <a:lnTo>
                  <a:pt x="112850" y="80486"/>
                </a:lnTo>
                <a:lnTo>
                  <a:pt x="80486" y="112850"/>
                </a:lnTo>
                <a:lnTo>
                  <a:pt x="52867" y="149450"/>
                </a:lnTo>
                <a:lnTo>
                  <a:pt x="30500" y="189777"/>
                </a:lnTo>
                <a:lnTo>
                  <a:pt x="13894" y="233323"/>
                </a:lnTo>
                <a:lnTo>
                  <a:pt x="3558" y="279581"/>
                </a:lnTo>
                <a:lnTo>
                  <a:pt x="0" y="328041"/>
                </a:lnTo>
                <a:lnTo>
                  <a:pt x="0" y="1640408"/>
                </a:lnTo>
                <a:lnTo>
                  <a:pt x="3558" y="1688891"/>
                </a:lnTo>
                <a:lnTo>
                  <a:pt x="13894" y="1735166"/>
                </a:lnTo>
                <a:lnTo>
                  <a:pt x="30500" y="1778724"/>
                </a:lnTo>
                <a:lnTo>
                  <a:pt x="52867" y="1819059"/>
                </a:lnTo>
                <a:lnTo>
                  <a:pt x="80486" y="1855661"/>
                </a:lnTo>
                <a:lnTo>
                  <a:pt x="112850" y="1888025"/>
                </a:lnTo>
                <a:lnTo>
                  <a:pt x="149450" y="1915643"/>
                </a:lnTo>
                <a:lnTo>
                  <a:pt x="189777" y="1938006"/>
                </a:lnTo>
                <a:lnTo>
                  <a:pt x="233323" y="1954609"/>
                </a:lnTo>
                <a:lnTo>
                  <a:pt x="279581" y="1964942"/>
                </a:lnTo>
                <a:lnTo>
                  <a:pt x="328041" y="1968500"/>
                </a:lnTo>
                <a:lnTo>
                  <a:pt x="3720719" y="1968500"/>
                </a:lnTo>
                <a:lnTo>
                  <a:pt x="3769178" y="1964942"/>
                </a:lnTo>
                <a:lnTo>
                  <a:pt x="3815436" y="1954609"/>
                </a:lnTo>
                <a:lnTo>
                  <a:pt x="3858982" y="1938006"/>
                </a:lnTo>
                <a:lnTo>
                  <a:pt x="3899309" y="1915643"/>
                </a:lnTo>
                <a:lnTo>
                  <a:pt x="3935909" y="1888025"/>
                </a:lnTo>
                <a:lnTo>
                  <a:pt x="3968273" y="1855661"/>
                </a:lnTo>
                <a:lnTo>
                  <a:pt x="3995892" y="1819059"/>
                </a:lnTo>
                <a:lnTo>
                  <a:pt x="4018259" y="1778724"/>
                </a:lnTo>
                <a:lnTo>
                  <a:pt x="4034865" y="1735166"/>
                </a:lnTo>
                <a:lnTo>
                  <a:pt x="4045201" y="1688891"/>
                </a:lnTo>
                <a:lnTo>
                  <a:pt x="4048760" y="1640408"/>
                </a:lnTo>
                <a:lnTo>
                  <a:pt x="4048760" y="328041"/>
                </a:lnTo>
                <a:lnTo>
                  <a:pt x="4045201" y="279581"/>
                </a:lnTo>
                <a:lnTo>
                  <a:pt x="4034865" y="233323"/>
                </a:lnTo>
                <a:lnTo>
                  <a:pt x="4018259" y="189777"/>
                </a:lnTo>
                <a:lnTo>
                  <a:pt x="3995892" y="149450"/>
                </a:lnTo>
                <a:lnTo>
                  <a:pt x="3968273" y="112850"/>
                </a:lnTo>
                <a:lnTo>
                  <a:pt x="3935909" y="80486"/>
                </a:lnTo>
                <a:lnTo>
                  <a:pt x="3899309" y="52867"/>
                </a:lnTo>
                <a:lnTo>
                  <a:pt x="3858982" y="30500"/>
                </a:lnTo>
                <a:lnTo>
                  <a:pt x="3815436" y="13894"/>
                </a:lnTo>
                <a:lnTo>
                  <a:pt x="3769178" y="3558"/>
                </a:lnTo>
                <a:lnTo>
                  <a:pt x="372071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9250" y="4146550"/>
            <a:ext cx="4048760" cy="1968500"/>
          </a:xfrm>
          <a:custGeom>
            <a:avLst/>
            <a:gdLst/>
            <a:ahLst/>
            <a:cxnLst/>
            <a:rect l="l" t="t" r="r" b="b"/>
            <a:pathLst>
              <a:path w="4048760" h="1968500">
                <a:moveTo>
                  <a:pt x="0" y="328041"/>
                </a:moveTo>
                <a:lnTo>
                  <a:pt x="3558" y="279581"/>
                </a:lnTo>
                <a:lnTo>
                  <a:pt x="13894" y="233323"/>
                </a:lnTo>
                <a:lnTo>
                  <a:pt x="30500" y="189777"/>
                </a:lnTo>
                <a:lnTo>
                  <a:pt x="52867" y="149450"/>
                </a:lnTo>
                <a:lnTo>
                  <a:pt x="80486" y="112850"/>
                </a:lnTo>
                <a:lnTo>
                  <a:pt x="112850" y="80486"/>
                </a:lnTo>
                <a:lnTo>
                  <a:pt x="149450" y="52867"/>
                </a:lnTo>
                <a:lnTo>
                  <a:pt x="189777" y="30500"/>
                </a:lnTo>
                <a:lnTo>
                  <a:pt x="233323" y="13894"/>
                </a:lnTo>
                <a:lnTo>
                  <a:pt x="279581" y="3558"/>
                </a:lnTo>
                <a:lnTo>
                  <a:pt x="328041" y="0"/>
                </a:lnTo>
                <a:lnTo>
                  <a:pt x="3720719" y="0"/>
                </a:lnTo>
                <a:lnTo>
                  <a:pt x="3769178" y="3558"/>
                </a:lnTo>
                <a:lnTo>
                  <a:pt x="3815436" y="13894"/>
                </a:lnTo>
                <a:lnTo>
                  <a:pt x="3858982" y="30500"/>
                </a:lnTo>
                <a:lnTo>
                  <a:pt x="3899309" y="52867"/>
                </a:lnTo>
                <a:lnTo>
                  <a:pt x="3935909" y="80486"/>
                </a:lnTo>
                <a:lnTo>
                  <a:pt x="3968273" y="112850"/>
                </a:lnTo>
                <a:lnTo>
                  <a:pt x="3995892" y="149450"/>
                </a:lnTo>
                <a:lnTo>
                  <a:pt x="4018259" y="189777"/>
                </a:lnTo>
                <a:lnTo>
                  <a:pt x="4034865" y="233323"/>
                </a:lnTo>
                <a:lnTo>
                  <a:pt x="4045201" y="279581"/>
                </a:lnTo>
                <a:lnTo>
                  <a:pt x="4048760" y="328041"/>
                </a:lnTo>
                <a:lnTo>
                  <a:pt x="4048760" y="1640408"/>
                </a:lnTo>
                <a:lnTo>
                  <a:pt x="4045201" y="1688891"/>
                </a:lnTo>
                <a:lnTo>
                  <a:pt x="4034865" y="1735166"/>
                </a:lnTo>
                <a:lnTo>
                  <a:pt x="4018259" y="1778724"/>
                </a:lnTo>
                <a:lnTo>
                  <a:pt x="3995892" y="1819059"/>
                </a:lnTo>
                <a:lnTo>
                  <a:pt x="3968273" y="1855661"/>
                </a:lnTo>
                <a:lnTo>
                  <a:pt x="3935909" y="1888025"/>
                </a:lnTo>
                <a:lnTo>
                  <a:pt x="3899309" y="1915643"/>
                </a:lnTo>
                <a:lnTo>
                  <a:pt x="3858982" y="1938006"/>
                </a:lnTo>
                <a:lnTo>
                  <a:pt x="3815436" y="1954609"/>
                </a:lnTo>
                <a:lnTo>
                  <a:pt x="3769178" y="1964942"/>
                </a:lnTo>
                <a:lnTo>
                  <a:pt x="3720719" y="1968500"/>
                </a:lnTo>
                <a:lnTo>
                  <a:pt x="328041" y="1968500"/>
                </a:lnTo>
                <a:lnTo>
                  <a:pt x="279581" y="1964942"/>
                </a:lnTo>
                <a:lnTo>
                  <a:pt x="233323" y="1954609"/>
                </a:lnTo>
                <a:lnTo>
                  <a:pt x="189777" y="1938006"/>
                </a:lnTo>
                <a:lnTo>
                  <a:pt x="149450" y="1915643"/>
                </a:lnTo>
                <a:lnTo>
                  <a:pt x="112850" y="1888025"/>
                </a:lnTo>
                <a:lnTo>
                  <a:pt x="80486" y="1855661"/>
                </a:lnTo>
                <a:lnTo>
                  <a:pt x="52867" y="1819059"/>
                </a:lnTo>
                <a:lnTo>
                  <a:pt x="30500" y="1778724"/>
                </a:lnTo>
                <a:lnTo>
                  <a:pt x="13894" y="1735166"/>
                </a:lnTo>
                <a:lnTo>
                  <a:pt x="3558" y="1688891"/>
                </a:lnTo>
                <a:lnTo>
                  <a:pt x="0" y="1640408"/>
                </a:lnTo>
                <a:lnTo>
                  <a:pt x="0" y="32804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0704" y="4429612"/>
            <a:ext cx="3618229" cy="1386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800"/>
              </a:lnSpc>
            </a:pPr>
            <a:r>
              <a:rPr sz="2600" b="1" spc="-80" dirty="0">
                <a:latin typeface="Times New Roman"/>
                <a:cs typeface="Times New Roman"/>
              </a:rPr>
              <a:t>ПЛОХО </a:t>
            </a:r>
            <a:r>
              <a:rPr sz="2600" b="1" spc="-45" dirty="0">
                <a:latin typeface="Times New Roman"/>
                <a:cs typeface="Times New Roman"/>
              </a:rPr>
              <a:t>ОТЗЫВАТЬСЯ  </a:t>
            </a:r>
            <a:r>
              <a:rPr sz="2600" b="1" dirty="0">
                <a:latin typeface="Times New Roman"/>
                <a:cs typeface="Times New Roman"/>
              </a:rPr>
              <a:t>О </a:t>
            </a:r>
            <a:r>
              <a:rPr sz="2600" b="1" spc="-30" dirty="0">
                <a:latin typeface="Times New Roman"/>
                <a:cs typeface="Times New Roman"/>
              </a:rPr>
              <a:t>ВОСПИТАТЕЛЯХ  </a:t>
            </a:r>
            <a:r>
              <a:rPr sz="2600" b="1" dirty="0">
                <a:latin typeface="Times New Roman"/>
                <a:cs typeface="Times New Roman"/>
              </a:rPr>
              <a:t>ИЛИ О </a:t>
            </a:r>
            <a:r>
              <a:rPr sz="2600" b="1" spc="-35" dirty="0">
                <a:latin typeface="Times New Roman"/>
                <a:cs typeface="Times New Roman"/>
              </a:rPr>
              <a:t>САДЕ </a:t>
            </a:r>
            <a:r>
              <a:rPr sz="2600" b="1" spc="-10" dirty="0">
                <a:latin typeface="Times New Roman"/>
                <a:cs typeface="Times New Roman"/>
              </a:rPr>
              <a:t>ПРИ  </a:t>
            </a:r>
            <a:r>
              <a:rPr sz="2600" b="1" dirty="0">
                <a:latin typeface="Times New Roman"/>
                <a:cs typeface="Times New Roman"/>
              </a:rPr>
              <a:t>РЕБЁНКЕ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86447" y="2326767"/>
            <a:ext cx="1351280" cy="1747520"/>
          </a:xfrm>
          <a:custGeom>
            <a:avLst/>
            <a:gdLst/>
            <a:ahLst/>
            <a:cxnLst/>
            <a:rect l="l" t="t" r="r" b="b"/>
            <a:pathLst>
              <a:path w="1351279" h="1747520">
                <a:moveTo>
                  <a:pt x="0" y="0"/>
                </a:moveTo>
                <a:lnTo>
                  <a:pt x="1350772" y="1747520"/>
                </a:lnTo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7369" y="4075429"/>
            <a:ext cx="4287520" cy="2077720"/>
          </a:xfrm>
          <a:custGeom>
            <a:avLst/>
            <a:gdLst/>
            <a:ahLst/>
            <a:cxnLst/>
            <a:rect l="l" t="t" r="r" b="b"/>
            <a:pathLst>
              <a:path w="4287520" h="2077720">
                <a:moveTo>
                  <a:pt x="3941190" y="0"/>
                </a:moveTo>
                <a:lnTo>
                  <a:pt x="346328" y="0"/>
                </a:lnTo>
                <a:lnTo>
                  <a:pt x="299336" y="3161"/>
                </a:lnTo>
                <a:lnTo>
                  <a:pt x="254264" y="12371"/>
                </a:lnTo>
                <a:lnTo>
                  <a:pt x="211526" y="27217"/>
                </a:lnTo>
                <a:lnTo>
                  <a:pt x="171534" y="47286"/>
                </a:lnTo>
                <a:lnTo>
                  <a:pt x="134702" y="72165"/>
                </a:lnTo>
                <a:lnTo>
                  <a:pt x="101441" y="101441"/>
                </a:lnTo>
                <a:lnTo>
                  <a:pt x="72165" y="134702"/>
                </a:lnTo>
                <a:lnTo>
                  <a:pt x="47286" y="171534"/>
                </a:lnTo>
                <a:lnTo>
                  <a:pt x="27217" y="211526"/>
                </a:lnTo>
                <a:lnTo>
                  <a:pt x="12371" y="254264"/>
                </a:lnTo>
                <a:lnTo>
                  <a:pt x="3161" y="299336"/>
                </a:lnTo>
                <a:lnTo>
                  <a:pt x="0" y="346329"/>
                </a:lnTo>
                <a:lnTo>
                  <a:pt x="0" y="1731429"/>
                </a:lnTo>
                <a:lnTo>
                  <a:pt x="3161" y="1778418"/>
                </a:lnTo>
                <a:lnTo>
                  <a:pt x="12371" y="1823486"/>
                </a:lnTo>
                <a:lnTo>
                  <a:pt x="27217" y="1866220"/>
                </a:lnTo>
                <a:lnTo>
                  <a:pt x="47286" y="1906207"/>
                </a:lnTo>
                <a:lnTo>
                  <a:pt x="72165" y="1943036"/>
                </a:lnTo>
                <a:lnTo>
                  <a:pt x="101441" y="1976293"/>
                </a:lnTo>
                <a:lnTo>
                  <a:pt x="134702" y="2005565"/>
                </a:lnTo>
                <a:lnTo>
                  <a:pt x="171534" y="2030440"/>
                </a:lnTo>
                <a:lnTo>
                  <a:pt x="211526" y="2050506"/>
                </a:lnTo>
                <a:lnTo>
                  <a:pt x="254264" y="2065350"/>
                </a:lnTo>
                <a:lnTo>
                  <a:pt x="299336" y="2074558"/>
                </a:lnTo>
                <a:lnTo>
                  <a:pt x="346328" y="2077720"/>
                </a:lnTo>
                <a:lnTo>
                  <a:pt x="3941190" y="2077720"/>
                </a:lnTo>
                <a:lnTo>
                  <a:pt x="3988183" y="2074558"/>
                </a:lnTo>
                <a:lnTo>
                  <a:pt x="4033255" y="2065350"/>
                </a:lnTo>
                <a:lnTo>
                  <a:pt x="4075993" y="2050506"/>
                </a:lnTo>
                <a:lnTo>
                  <a:pt x="4115985" y="2030440"/>
                </a:lnTo>
                <a:lnTo>
                  <a:pt x="4152817" y="2005565"/>
                </a:lnTo>
                <a:lnTo>
                  <a:pt x="4186078" y="1976293"/>
                </a:lnTo>
                <a:lnTo>
                  <a:pt x="4215354" y="1943036"/>
                </a:lnTo>
                <a:lnTo>
                  <a:pt x="4240233" y="1906207"/>
                </a:lnTo>
                <a:lnTo>
                  <a:pt x="4260302" y="1866220"/>
                </a:lnTo>
                <a:lnTo>
                  <a:pt x="4275148" y="1823486"/>
                </a:lnTo>
                <a:lnTo>
                  <a:pt x="4284358" y="1778418"/>
                </a:lnTo>
                <a:lnTo>
                  <a:pt x="4287520" y="1731429"/>
                </a:lnTo>
                <a:lnTo>
                  <a:pt x="4287520" y="346329"/>
                </a:lnTo>
                <a:lnTo>
                  <a:pt x="4284358" y="299336"/>
                </a:lnTo>
                <a:lnTo>
                  <a:pt x="4275148" y="254264"/>
                </a:lnTo>
                <a:lnTo>
                  <a:pt x="4260302" y="211526"/>
                </a:lnTo>
                <a:lnTo>
                  <a:pt x="4240233" y="171534"/>
                </a:lnTo>
                <a:lnTo>
                  <a:pt x="4215354" y="134702"/>
                </a:lnTo>
                <a:lnTo>
                  <a:pt x="4186078" y="101441"/>
                </a:lnTo>
                <a:lnTo>
                  <a:pt x="4152817" y="72165"/>
                </a:lnTo>
                <a:lnTo>
                  <a:pt x="4115985" y="47286"/>
                </a:lnTo>
                <a:lnTo>
                  <a:pt x="4075993" y="27217"/>
                </a:lnTo>
                <a:lnTo>
                  <a:pt x="4033255" y="12371"/>
                </a:lnTo>
                <a:lnTo>
                  <a:pt x="3988183" y="3161"/>
                </a:lnTo>
                <a:lnTo>
                  <a:pt x="394119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7369" y="4075429"/>
            <a:ext cx="4287520" cy="2077720"/>
          </a:xfrm>
          <a:custGeom>
            <a:avLst/>
            <a:gdLst/>
            <a:ahLst/>
            <a:cxnLst/>
            <a:rect l="l" t="t" r="r" b="b"/>
            <a:pathLst>
              <a:path w="4287520" h="2077720">
                <a:moveTo>
                  <a:pt x="0" y="346329"/>
                </a:moveTo>
                <a:lnTo>
                  <a:pt x="3161" y="299336"/>
                </a:lnTo>
                <a:lnTo>
                  <a:pt x="12371" y="254264"/>
                </a:lnTo>
                <a:lnTo>
                  <a:pt x="27217" y="211526"/>
                </a:lnTo>
                <a:lnTo>
                  <a:pt x="47286" y="171534"/>
                </a:lnTo>
                <a:lnTo>
                  <a:pt x="72165" y="134702"/>
                </a:lnTo>
                <a:lnTo>
                  <a:pt x="101441" y="101441"/>
                </a:lnTo>
                <a:lnTo>
                  <a:pt x="134702" y="72165"/>
                </a:lnTo>
                <a:lnTo>
                  <a:pt x="171534" y="47286"/>
                </a:lnTo>
                <a:lnTo>
                  <a:pt x="211526" y="27217"/>
                </a:lnTo>
                <a:lnTo>
                  <a:pt x="254264" y="12371"/>
                </a:lnTo>
                <a:lnTo>
                  <a:pt x="299336" y="3161"/>
                </a:lnTo>
                <a:lnTo>
                  <a:pt x="346328" y="0"/>
                </a:lnTo>
                <a:lnTo>
                  <a:pt x="3941190" y="0"/>
                </a:lnTo>
                <a:lnTo>
                  <a:pt x="3988183" y="3161"/>
                </a:lnTo>
                <a:lnTo>
                  <a:pt x="4033255" y="12371"/>
                </a:lnTo>
                <a:lnTo>
                  <a:pt x="4075993" y="27217"/>
                </a:lnTo>
                <a:lnTo>
                  <a:pt x="4115985" y="47286"/>
                </a:lnTo>
                <a:lnTo>
                  <a:pt x="4152817" y="72165"/>
                </a:lnTo>
                <a:lnTo>
                  <a:pt x="4186078" y="101441"/>
                </a:lnTo>
                <a:lnTo>
                  <a:pt x="4215354" y="134702"/>
                </a:lnTo>
                <a:lnTo>
                  <a:pt x="4240233" y="171534"/>
                </a:lnTo>
                <a:lnTo>
                  <a:pt x="4260302" y="211526"/>
                </a:lnTo>
                <a:lnTo>
                  <a:pt x="4275148" y="254264"/>
                </a:lnTo>
                <a:lnTo>
                  <a:pt x="4284358" y="299336"/>
                </a:lnTo>
                <a:lnTo>
                  <a:pt x="4287520" y="346329"/>
                </a:lnTo>
                <a:lnTo>
                  <a:pt x="4287520" y="1731429"/>
                </a:lnTo>
                <a:lnTo>
                  <a:pt x="4284358" y="1778418"/>
                </a:lnTo>
                <a:lnTo>
                  <a:pt x="4275148" y="1823486"/>
                </a:lnTo>
                <a:lnTo>
                  <a:pt x="4260302" y="1866220"/>
                </a:lnTo>
                <a:lnTo>
                  <a:pt x="4240233" y="1906207"/>
                </a:lnTo>
                <a:lnTo>
                  <a:pt x="4215354" y="1943036"/>
                </a:lnTo>
                <a:lnTo>
                  <a:pt x="4186078" y="1976293"/>
                </a:lnTo>
                <a:lnTo>
                  <a:pt x="4152817" y="2005565"/>
                </a:lnTo>
                <a:lnTo>
                  <a:pt x="4115985" y="2030440"/>
                </a:lnTo>
                <a:lnTo>
                  <a:pt x="4075993" y="2050506"/>
                </a:lnTo>
                <a:lnTo>
                  <a:pt x="4033255" y="2065350"/>
                </a:lnTo>
                <a:lnTo>
                  <a:pt x="3988183" y="2074558"/>
                </a:lnTo>
                <a:lnTo>
                  <a:pt x="3941190" y="2077720"/>
                </a:lnTo>
                <a:lnTo>
                  <a:pt x="346328" y="2077720"/>
                </a:lnTo>
                <a:lnTo>
                  <a:pt x="299336" y="2074558"/>
                </a:lnTo>
                <a:lnTo>
                  <a:pt x="254264" y="2065350"/>
                </a:lnTo>
                <a:lnTo>
                  <a:pt x="211526" y="2050506"/>
                </a:lnTo>
                <a:lnTo>
                  <a:pt x="171534" y="2030440"/>
                </a:lnTo>
                <a:lnTo>
                  <a:pt x="134702" y="2005565"/>
                </a:lnTo>
                <a:lnTo>
                  <a:pt x="101441" y="1976293"/>
                </a:lnTo>
                <a:lnTo>
                  <a:pt x="72165" y="1943036"/>
                </a:lnTo>
                <a:lnTo>
                  <a:pt x="47286" y="1906207"/>
                </a:lnTo>
                <a:lnTo>
                  <a:pt x="27217" y="1866220"/>
                </a:lnTo>
                <a:lnTo>
                  <a:pt x="12371" y="1823486"/>
                </a:lnTo>
                <a:lnTo>
                  <a:pt x="3161" y="1778418"/>
                </a:lnTo>
                <a:lnTo>
                  <a:pt x="0" y="1731429"/>
                </a:lnTo>
                <a:lnTo>
                  <a:pt x="0" y="34632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08290" y="4420051"/>
            <a:ext cx="2265680" cy="136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86800"/>
              </a:lnSpc>
            </a:pPr>
            <a:r>
              <a:rPr sz="3400" b="1" spc="-114" dirty="0">
                <a:latin typeface="Times New Roman"/>
                <a:cs typeface="Times New Roman"/>
              </a:rPr>
              <a:t>ПУГАТЬ  </a:t>
            </a:r>
            <a:r>
              <a:rPr sz="3400" b="1" dirty="0">
                <a:latin typeface="Times New Roman"/>
                <a:cs typeface="Times New Roman"/>
              </a:rPr>
              <a:t>ДЕ</a:t>
            </a:r>
            <a:r>
              <a:rPr sz="3400" b="1" spc="-15" dirty="0">
                <a:latin typeface="Times New Roman"/>
                <a:cs typeface="Times New Roman"/>
              </a:rPr>
              <a:t>Т</a:t>
            </a:r>
            <a:r>
              <a:rPr sz="3400" b="1" dirty="0">
                <a:latin typeface="Times New Roman"/>
                <a:cs typeface="Times New Roman"/>
              </a:rPr>
              <a:t>СКИМ  </a:t>
            </a:r>
            <a:r>
              <a:rPr sz="3400" b="1" spc="-30" dirty="0">
                <a:latin typeface="Times New Roman"/>
                <a:cs typeface="Times New Roman"/>
              </a:rPr>
              <a:t>САДОМ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488</Words>
  <Application>Microsoft Office PowerPoint</Application>
  <PresentationFormat>Произвольный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Адаптация - это приспособление организма к изменяющимся внешним</vt:lpstr>
      <vt:lpstr>Слайд 3</vt:lpstr>
      <vt:lpstr>Легче всего пройдет адаптация у детей</vt:lpstr>
      <vt:lpstr>Советы для родителей</vt:lpstr>
      <vt:lpstr>Слайд 6</vt:lpstr>
      <vt:lpstr>Слайд 7</vt:lpstr>
      <vt:lpstr>Призовите на помощь сказку или игру.</vt:lpstr>
      <vt:lpstr>НЕЛЬЗЯ</vt:lpstr>
      <vt:lpstr>Слайд 10</vt:lpstr>
      <vt:lpstr>ПОМНИТЕ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«Адаптация детей к детскому саду»</dc:title>
  <dc:creator>Светлана Изъюрова</dc:creator>
  <cp:lastModifiedBy>Надежда</cp:lastModifiedBy>
  <cp:revision>2</cp:revision>
  <dcterms:created xsi:type="dcterms:W3CDTF">2016-01-23T10:23:32Z</dcterms:created>
  <dcterms:modified xsi:type="dcterms:W3CDTF">2020-11-25T12:20:12Z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2016-01-23T00:00:00Z</vt:filetime>
  </property>
</Properties>
</file>