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71" r:id="rId7"/>
    <p:sldId id="276" r:id="rId8"/>
    <p:sldId id="263" r:id="rId9"/>
    <p:sldId id="265" r:id="rId10"/>
    <p:sldId id="264" r:id="rId11"/>
    <p:sldId id="269" r:id="rId12"/>
    <p:sldId id="277" r:id="rId13"/>
    <p:sldId id="272" r:id="rId14"/>
    <p:sldId id="274" r:id="rId15"/>
    <p:sldId id="270" r:id="rId16"/>
    <p:sldId id="266" r:id="rId17"/>
    <p:sldId id="273" r:id="rId18"/>
    <p:sldId id="267" r:id="rId19"/>
    <p:sldId id="268" r:id="rId20"/>
    <p:sldId id="278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B9D4ED"/>
    <a:srgbClr val="FDFABF"/>
    <a:srgbClr val="A0E9FA"/>
    <a:srgbClr val="CCECE9"/>
    <a:srgbClr val="C9FFD7"/>
    <a:srgbClr val="FE2A67"/>
    <a:srgbClr val="FEBAF9"/>
    <a:srgbClr val="0000CC"/>
    <a:srgbClr val="94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7" autoAdjust="0"/>
  </p:normalViewPr>
  <p:slideViewPr>
    <p:cSldViewPr snapToGrid="0">
      <p:cViewPr varScale="1">
        <p:scale>
          <a:sx n="60" d="100"/>
          <a:sy n="60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96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5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85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5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3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7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8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5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14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57000">
              <a:schemeClr val="accent4">
                <a:lumMod val="40000"/>
                <a:lumOff val="60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0283-31C0-4CF5-9135-EEC3FFF53DCB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F040B-2F22-4B68-8432-7DB360A24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7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83391"/>
            <a:ext cx="9144000" cy="162657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5243229"/>
            <a:ext cx="10131189" cy="1334991"/>
          </a:xfrm>
        </p:spPr>
        <p:txBody>
          <a:bodyPr>
            <a:normAutofit/>
          </a:bodyPr>
          <a:lstStyle/>
          <a:p>
            <a:pPr algn="r"/>
            <a:r>
              <a:rPr lang="ru-RU" sz="3600" b="1" i="1" dirty="0" smtClean="0">
                <a:solidFill>
                  <a:srgbClr val="002060"/>
                </a:solidFill>
              </a:rPr>
              <a:t>Выполнила Терехина С.В.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0125"/>
            <a:ext cx="11791665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0"/>
                <a:solidFill>
                  <a:srgbClr val="002060"/>
                </a:solidFill>
              </a:rPr>
              <a:t>МБДОУ «Детский сад №269»</a:t>
            </a:r>
          </a:p>
          <a:p>
            <a:pPr algn="ctr"/>
            <a:r>
              <a:rPr lang="ru-RU" sz="88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Проект </a:t>
            </a:r>
          </a:p>
          <a:p>
            <a:pPr algn="ctr"/>
            <a:r>
              <a:rPr lang="ru-RU" sz="88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«Игривые пальчики-говорливый язычок»</a:t>
            </a:r>
            <a:endParaRPr lang="ru-RU" sz="8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9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одним вырезанным углом 10"/>
          <p:cNvSpPr/>
          <p:nvPr/>
        </p:nvSpPr>
        <p:spPr>
          <a:xfrm>
            <a:off x="212947" y="3768427"/>
            <a:ext cx="4413821" cy="2911278"/>
          </a:xfrm>
          <a:prstGeom prst="snip1Rect">
            <a:avLst/>
          </a:prstGeom>
          <a:solidFill>
            <a:srgbClr val="FEBAF9"/>
          </a:solidFill>
          <a:ln w="57150">
            <a:solidFill>
              <a:srgbClr val="FE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1785938" y="134241"/>
            <a:ext cx="4057649" cy="3357562"/>
          </a:xfrm>
          <a:prstGeom prst="snip1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488" y="192086"/>
            <a:ext cx="4614862" cy="3461146"/>
          </a:xfrm>
          <a:prstGeom prst="snip1Rect">
            <a:avLst/>
          </a:prstGeom>
          <a:solidFill>
            <a:srgbClr val="F0FDAD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Прямоугольник с одним вырезанным углом 6"/>
          <p:cNvSpPr/>
          <p:nvPr/>
        </p:nvSpPr>
        <p:spPr>
          <a:xfrm>
            <a:off x="5763314" y="3859508"/>
            <a:ext cx="4614862" cy="2586037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87" y="3884115"/>
            <a:ext cx="4454316" cy="2536825"/>
          </a:xfrm>
          <a:prstGeom prst="snip1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88" y="192086"/>
            <a:ext cx="3839265" cy="3241873"/>
          </a:xfrm>
          <a:prstGeom prst="snip1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" y="3859507"/>
            <a:ext cx="4333548" cy="2712743"/>
          </a:xfrm>
          <a:prstGeom prst="snip1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01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4" y="116465"/>
            <a:ext cx="5977371" cy="4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2618509"/>
            <a:ext cx="6317673" cy="423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267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214255"/>
            <a:ext cx="5659582" cy="362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2971800"/>
            <a:ext cx="5777346" cy="374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69273"/>
            <a:ext cx="6179127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8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9007" y="0"/>
            <a:ext cx="5040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Игры с прищепками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5783" y="732929"/>
            <a:ext cx="6456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Arial"/>
              </a:rPr>
              <a:t>В играх с прищепками развиваются творческие способности и логическое мышление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99486" y="233559"/>
            <a:ext cx="5846617" cy="4495494"/>
          </a:xfrm>
          <a:prstGeom prst="ellipse">
            <a:avLst/>
          </a:prstGeom>
          <a:solidFill>
            <a:srgbClr val="FEBAF9"/>
          </a:solidFill>
          <a:ln w="38100">
            <a:solidFill>
              <a:srgbClr val="FE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" y="320157"/>
            <a:ext cx="5555673" cy="4316280"/>
          </a:xfrm>
          <a:prstGeom prst="ellipse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365173" y="2548811"/>
            <a:ext cx="6650181" cy="4222591"/>
          </a:xfrm>
          <a:prstGeom prst="ellipse">
            <a:avLst/>
          </a:prstGeom>
          <a:solidFill>
            <a:srgbClr val="FEBAF9"/>
          </a:solidFill>
          <a:ln w="38100">
            <a:solidFill>
              <a:srgbClr val="FE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74" y="2672188"/>
            <a:ext cx="6421580" cy="3928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3336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6577" y="45673"/>
            <a:ext cx="5643787" cy="3399993"/>
          </a:xfrm>
          <a:prstGeom prst="ellipse">
            <a:avLst/>
          </a:prstGeom>
          <a:solidFill>
            <a:srgbClr val="CCECE9"/>
          </a:solidFill>
          <a:ln w="57150">
            <a:solidFill>
              <a:srgbClr val="A0E9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976564" y="3133182"/>
            <a:ext cx="5039590" cy="3706091"/>
          </a:xfrm>
          <a:prstGeom prst="ellipse">
            <a:avLst/>
          </a:prstGeom>
          <a:solidFill>
            <a:srgbClr val="FDFABF"/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00937" y="105314"/>
            <a:ext cx="4461165" cy="5372752"/>
          </a:xfrm>
          <a:prstGeom prst="ellipse">
            <a:avLst/>
          </a:prstGeom>
          <a:solidFill>
            <a:srgbClr val="C9FFD7"/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4" y="193963"/>
            <a:ext cx="4231265" cy="5195454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5" y="65156"/>
            <a:ext cx="5301531" cy="3380510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79" y="3133182"/>
            <a:ext cx="4768560" cy="36416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121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826326" y="3768806"/>
            <a:ext cx="5971310" cy="2887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68290" y="1307167"/>
            <a:ext cx="4752109" cy="21564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5527" y="0"/>
            <a:ext cx="116655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Используемые </a:t>
            </a:r>
            <a:r>
              <a:rPr lang="ru-RU" sz="4000" b="1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приёмы </a:t>
            </a:r>
            <a:r>
              <a:rPr lang="ru-RU" sz="40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нетрадиционного  </a:t>
            </a:r>
          </a:p>
          <a:p>
            <a:pPr algn="ctr">
              <a:defRPr/>
            </a:pPr>
            <a:r>
              <a:rPr lang="ru-RU" sz="40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рисования        и         лепки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7" y="3883781"/>
            <a:ext cx="5624946" cy="2657906"/>
          </a:xfrm>
          <a:prstGeom prst="flowChartAlternateProcess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23455" y="1307168"/>
            <a:ext cx="4752109" cy="21564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Рисование пальчиками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Рисование ладошками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Рисование тычками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Рисование чем угодно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68290" y="1612338"/>
            <a:ext cx="4516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Лепка из пластилина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err="1">
                <a:solidFill>
                  <a:srgbClr val="006600"/>
                </a:solidFill>
                <a:latin typeface="Arial Black" panose="020B0A04020102020204" pitchFamily="34" charset="0"/>
              </a:rPr>
              <a:t>Налеп</a:t>
            </a: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 из пластилина на </a:t>
            </a:r>
            <a:r>
              <a:rPr lang="ru-RU" sz="2400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картоне</a:t>
            </a:r>
            <a:endParaRPr lang="ru-RU" sz="2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88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0" y="941387"/>
            <a:ext cx="5558081" cy="384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54566" y="0"/>
            <a:ext cx="47970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Мы рисуем</a:t>
            </a:r>
            <a:endParaRPr lang="ru-RU" sz="7200" b="1" i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06" y="941387"/>
            <a:ext cx="5647429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12" y="4133056"/>
            <a:ext cx="5431608" cy="285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932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2" y="0"/>
            <a:ext cx="683558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2" y="2286000"/>
            <a:ext cx="6497782" cy="433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657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карточка 5"/>
          <p:cNvSpPr/>
          <p:nvPr/>
        </p:nvSpPr>
        <p:spPr>
          <a:xfrm>
            <a:off x="6176965" y="2350294"/>
            <a:ext cx="5910260" cy="4293609"/>
          </a:xfrm>
          <a:prstGeom prst="flowChartPunchedCard">
            <a:avLst/>
          </a:prstGeom>
          <a:solidFill>
            <a:srgbClr val="C9FFD7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124691" y="1288473"/>
            <a:ext cx="5902035" cy="4419600"/>
          </a:xfrm>
          <a:prstGeom prst="flowChartPunchedCard">
            <a:avLst/>
          </a:prstGeom>
          <a:solidFill>
            <a:srgbClr val="C9FFD7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288473"/>
            <a:ext cx="5749635" cy="4423498"/>
          </a:xfrm>
          <a:prstGeom prst="flowChartPunchedCar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30" y="2479964"/>
            <a:ext cx="5793795" cy="4059381"/>
          </a:xfrm>
          <a:prstGeom prst="flowChartPunchedCar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2410691" y="110837"/>
            <a:ext cx="7564582" cy="914400"/>
          </a:xfrm>
          <a:prstGeom prst="round2Same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такие рисунки</a:t>
            </a:r>
            <a:endParaRPr 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72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0"/>
            <a:ext cx="6048375" cy="4757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9" y="2114550"/>
            <a:ext cx="5572125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0260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углом 4"/>
          <p:cNvSpPr/>
          <p:nvPr/>
        </p:nvSpPr>
        <p:spPr>
          <a:xfrm>
            <a:off x="6995227" y="3436132"/>
            <a:ext cx="3544229" cy="3302171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7751712" y="140677"/>
            <a:ext cx="4220307" cy="2940147"/>
          </a:xfrm>
          <a:prstGeom prst="snip2DiagRect">
            <a:avLst/>
          </a:prstGeom>
          <a:solidFill>
            <a:srgbClr val="FFFF00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Прямоугольник с одним вырезанным углом 1"/>
          <p:cNvSpPr/>
          <p:nvPr/>
        </p:nvSpPr>
        <p:spPr>
          <a:xfrm>
            <a:off x="122830" y="-13648"/>
            <a:ext cx="7432350" cy="7393900"/>
          </a:xfrm>
          <a:prstGeom prst="snip1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«Руки дают человеку голову,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затем поумневшая голова учит руки,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а умелые руки снова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способствуют развитию мозга»</a:t>
            </a:r>
          </a:p>
          <a:p>
            <a:endParaRPr lang="ru-RU" sz="2400" b="1" i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Актуальность </a:t>
            </a:r>
            <a:r>
              <a:rPr lang="ru-RU" sz="24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проблемы: </a:t>
            </a:r>
            <a:br>
              <a:rPr lang="ru-RU" sz="2400" b="1" i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Научно установлено, что уровень развития речи детей находится в прямой зависимости от степени </a:t>
            </a:r>
            <a:r>
              <a:rPr lang="ru-RU" sz="2400" dirty="0" err="1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сформированности</a:t>
            </a:r>
            <a: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  <a:t> тонких движений пальцев рук. Выполняя пальчиками различные упражнения, ребёнок достигает хорошего развития мелкой моторики рук, которая  оказывает благоприятное влияние на развитие  речи.</a:t>
            </a:r>
            <a:br>
              <a:rPr lang="ru-RU" sz="2400" dirty="0">
                <a:solidFill>
                  <a:srgbClr val="006600"/>
                </a:solidFill>
                <a:latin typeface="Arial Black" panose="020B0A04020102020204" pitchFamily="34" charset="0"/>
                <a:cs typeface="Arial" pitchFamily="34" charset="0"/>
              </a:rPr>
            </a:br>
            <a:r>
              <a:rPr lang="ru-RU" b="1" dirty="0" smtClean="0"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latin typeface="Arial Black" panose="020B0A04020102020204" pitchFamily="34" charset="0"/>
                <a:cs typeface="Arial" pitchFamily="34" charset="0"/>
              </a:rPr>
              <a:t>   </a:t>
            </a:r>
            <a:r>
              <a:rPr lang="ru-RU" b="1" dirty="0">
                <a:latin typeface="Arial Black" panose="020B0A04020102020204" pitchFamily="34" charset="0"/>
                <a:cs typeface="Arial" pitchFamily="34" charset="0"/>
              </a:rPr>
              <a:t/>
            </a:r>
            <a:br>
              <a:rPr lang="ru-RU" b="1" dirty="0">
                <a:latin typeface="Arial Black" panose="020B0A04020102020204" pitchFamily="34" charset="0"/>
                <a:cs typeface="Arial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cherednik.ucoz.ru/_ph/3/816153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60" y="320039"/>
            <a:ext cx="3784209" cy="2581422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pervye-sha.nichost.ru/sites/default/files/25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61" y="3612080"/>
            <a:ext cx="3151163" cy="2950277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23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144174"/>
            <a:ext cx="11693236" cy="1421389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Консультации для родителей:</a:t>
            </a:r>
            <a:endParaRPr lang="ru-RU" sz="66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939637"/>
            <a:ext cx="10515600" cy="4150014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родителям для развития речи детей 3 – 4 лет.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66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"Использование пальчиковых игр в развитии речи 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детей»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66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«Игры по развитию мелкой моторики своими руками»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6600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Анкета по развитию мелкой моторики.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54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6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Спасибо.</a:t>
            </a:r>
            <a:endParaRPr lang="ru-RU" sz="8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0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61434"/>
            <a:ext cx="1190105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Цель </a:t>
            </a:r>
            <a:r>
              <a:rPr lang="ru-RU" sz="2800" b="1" i="1" dirty="0"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проекта:</a:t>
            </a:r>
            <a:r>
              <a:rPr lang="ru-RU" sz="2800" b="1" i="1" dirty="0">
                <a:latin typeface="Arial Black" panose="020B0A04020102020204" pitchFamily="34" charset="0"/>
              </a:rPr>
              <a:t> </a:t>
            </a:r>
            <a:br>
              <a:rPr lang="ru-RU" sz="2800" b="1" i="1" dirty="0"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006600"/>
                </a:solidFill>
                <a:latin typeface="Arial Black" panose="020B0A04020102020204" pitchFamily="34" charset="0"/>
              </a:rPr>
              <a:t>Развитие речи детей 2-3 лет в процессе пальчиковых игр, посредствами сенсомоторной деятельности и посредством дидактических игр.</a:t>
            </a:r>
            <a:br>
              <a:rPr lang="ru-RU" sz="2000" dirty="0">
                <a:solidFill>
                  <a:srgbClr val="006600"/>
                </a:solidFill>
                <a:latin typeface="Arial Black" panose="020B0A04020102020204" pitchFamily="34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Задачи </a:t>
            </a:r>
            <a:r>
              <a:rPr lang="ru-RU" sz="28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проекта: </a:t>
            </a:r>
          </a:p>
          <a:p>
            <a:pPr marL="457200" indent="-457200"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6600"/>
                </a:solidFill>
                <a:latin typeface="Arial Black" panose="020B0A04020102020204" pitchFamily="34" charset="0"/>
              </a:rPr>
              <a:t>Совершенствовать предметно – развивающую среду группы для развития мелкой моторики и развития речи, развивать мелкую моторику пальцев рук у детей раннего возраста посредством пальчиковых игр;</a:t>
            </a:r>
          </a:p>
          <a:p>
            <a:pPr marL="457200" indent="-457200"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6600"/>
                </a:solidFill>
                <a:latin typeface="Arial Black" panose="020B0A04020102020204" pitchFamily="34" charset="0"/>
              </a:rPr>
              <a:t>Подготовить методический материал по данной теме, картотеки для  пальчиковых игр;</a:t>
            </a:r>
          </a:p>
          <a:p>
            <a:pPr marL="457200" indent="-457200"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6600"/>
                </a:solidFill>
                <a:latin typeface="Arial Black" panose="020B0A04020102020204" pitchFamily="34" charset="0"/>
              </a:rPr>
              <a:t>Развивать речь детей, расширять словарный запас, развивать мышцы пальцев рук детей с помощью различных игр и упражнений;</a:t>
            </a:r>
          </a:p>
          <a:p>
            <a:pPr marL="457200" indent="-457200" algn="just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6600"/>
                </a:solidFill>
                <a:latin typeface="Arial Black" panose="020B0A04020102020204" pitchFamily="34" charset="0"/>
              </a:rPr>
              <a:t>Для родителей </a:t>
            </a:r>
            <a:r>
              <a:rPr lang="ru-RU" sz="2000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предоставить информационный</a:t>
            </a:r>
          </a:p>
          <a:p>
            <a:pPr algn="just">
              <a:buClr>
                <a:srgbClr val="00B050"/>
              </a:buClr>
            </a:pPr>
            <a:r>
              <a:rPr lang="ru-RU" sz="2000" b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    материал по данной теме</a:t>
            </a:r>
            <a:endParaRPr lang="ru-RU" sz="2000" b="1" dirty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pPr algn="just">
              <a:buClr>
                <a:srgbClr val="00B050"/>
              </a:buClr>
            </a:pPr>
            <a:r>
              <a:rPr lang="ru-RU" sz="2400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i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         </a:t>
            </a:r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Участники </a:t>
            </a:r>
            <a:r>
              <a:rPr lang="ru-RU" sz="28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проекта:</a:t>
            </a:r>
            <a:endParaRPr lang="ru-RU" sz="24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Воспитатели</a:t>
            </a:r>
            <a:endParaRPr lang="ru-RU" sz="2000" dirty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Дети</a:t>
            </a:r>
            <a:endParaRPr lang="ru-RU" sz="2000" dirty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Родители.</a:t>
            </a:r>
            <a:endParaRPr lang="ru-RU" sz="2000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Советы педагога-психолога Детский сад 2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959" y="3770142"/>
            <a:ext cx="4360985" cy="3087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5225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70" y="0"/>
            <a:ext cx="10284725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Ожидаемые результаты:</a:t>
            </a:r>
            <a:endParaRPr lang="ru-RU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495" y="1325562"/>
            <a:ext cx="11278014" cy="5170771"/>
          </a:xfrm>
        </p:spPr>
        <p:txBody>
          <a:bodyPr/>
          <a:lstStyle/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развитие мелкой ручной моторики </a:t>
            </a:r>
            <a:r>
              <a:rPr lang="ru-RU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у детей;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расширение активного словаря,   совершенствование грамматической структуры </a:t>
            </a:r>
            <a:r>
              <a:rPr lang="ru-RU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речи;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формирование умения </a:t>
            </a:r>
            <a:r>
              <a:rPr lang="ru-RU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доводить начатое дело до конца: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формирование сенсорных эталонов </a:t>
            </a:r>
            <a:r>
              <a:rPr lang="ru-RU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формы, величины и цвета, </a:t>
            </a:r>
            <a:r>
              <a:rPr lang="ru-RU" b="1" i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развитие тактильной чувствительности </a:t>
            </a:r>
            <a:r>
              <a:rPr lang="ru-RU" b="1" i="1" dirty="0">
                <a:solidFill>
                  <a:srgbClr val="006600"/>
                </a:solidFill>
                <a:latin typeface="Arial Black" panose="020B0A04020102020204" pitchFamily="34" charset="0"/>
              </a:rPr>
              <a:t>рук у детей</a:t>
            </a:r>
          </a:p>
          <a:p>
            <a:endParaRPr 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3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379192"/>
            <a:ext cx="10515600" cy="11513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800" b="1" i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Модель </a:t>
            </a:r>
            <a:br>
              <a:rPr lang="ru-RU" sz="4800" b="1" i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800" b="1" i="1" kern="1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использования   </a:t>
            </a:r>
            <a:r>
              <a:rPr lang="ru-RU" sz="4800" b="1" i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пальчиковых   игр</a:t>
            </a:r>
            <a:r>
              <a:rPr lang="ru-RU" sz="4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8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48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289560" y="3669082"/>
            <a:ext cx="2847535" cy="1265873"/>
          </a:xfrm>
          <a:prstGeom prst="snip2DiagRect">
            <a:avLst/>
          </a:prstGeom>
          <a:solidFill>
            <a:srgbClr val="F9FCD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Использование в режимных моментах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64250" y="3234510"/>
            <a:ext cx="4128868" cy="1563750"/>
          </a:xfrm>
          <a:prstGeom prst="snip2DiagRect">
            <a:avLst/>
          </a:prstGeom>
          <a:solidFill>
            <a:srgbClr val="00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i="1" dirty="0" smtClean="0">
                <a:solidFill>
                  <a:schemeClr val="tx1"/>
                </a:solidFill>
              </a:rPr>
              <a:t>Пальчиковые игры и упражнения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8750105" y="1699955"/>
            <a:ext cx="2877427" cy="1371600"/>
          </a:xfrm>
          <a:prstGeom prst="snip2DiagRect">
            <a:avLst/>
          </a:prstGeom>
          <a:solidFill>
            <a:srgbClr val="FBFED6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Дидактические игры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8750105" y="3615023"/>
            <a:ext cx="3277772" cy="1294602"/>
          </a:xfrm>
          <a:prstGeom prst="snip2DiagRect">
            <a:avLst/>
          </a:prstGeom>
          <a:solidFill>
            <a:srgbClr val="FBF7C5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Развитие познания и речи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7074737" y="5320880"/>
            <a:ext cx="2926080" cy="1385558"/>
          </a:xfrm>
          <a:prstGeom prst="snip2DiagRect">
            <a:avLst/>
          </a:prstGeom>
          <a:solidFill>
            <a:srgbClr val="FBFDDB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Двигательная деятельность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4995497" y="1530581"/>
            <a:ext cx="2932236" cy="1274509"/>
          </a:xfrm>
          <a:prstGeom prst="snip2DiagRect">
            <a:avLst/>
          </a:prstGeom>
          <a:solidFill>
            <a:srgbClr val="F6FDCF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Музыкально-ритмическая деятельность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653417" y="1662550"/>
            <a:ext cx="3187064" cy="1316558"/>
          </a:xfrm>
          <a:prstGeom prst="snip2DiagRect">
            <a:avLst/>
          </a:prstGeom>
          <a:solidFill>
            <a:srgbClr val="FDFABF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B050"/>
                </a:solidFill>
              </a:rPr>
              <a:t>Игры на использование сенсорных умений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2813540" y="5254392"/>
            <a:ext cx="3334042" cy="1385558"/>
          </a:xfrm>
          <a:prstGeom prst="snip2DiagRect">
            <a:avLst/>
          </a:prstGeom>
          <a:solidFill>
            <a:srgbClr val="F9FCD8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Совместная деятельность по рисованию и лепке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3840481" y="2223955"/>
            <a:ext cx="1523704" cy="9807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433751" y="2666502"/>
            <a:ext cx="1316354" cy="5462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4" idx="0"/>
          </p:cNvCxnSpPr>
          <p:nvPr/>
        </p:nvCxnSpPr>
        <p:spPr>
          <a:xfrm flipH="1">
            <a:off x="3137095" y="4302018"/>
            <a:ext cx="946053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8" idx="2"/>
          </p:cNvCxnSpPr>
          <p:nvPr/>
        </p:nvCxnSpPr>
        <p:spPr>
          <a:xfrm>
            <a:off x="8193118" y="4244937"/>
            <a:ext cx="556987" cy="173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074737" y="4798260"/>
            <a:ext cx="1118381" cy="5226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840481" y="4758151"/>
            <a:ext cx="1155016" cy="4998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0" idx="1"/>
          </p:cNvCxnSpPr>
          <p:nvPr/>
        </p:nvCxnSpPr>
        <p:spPr>
          <a:xfrm flipV="1">
            <a:off x="6461615" y="2805090"/>
            <a:ext cx="0" cy="4294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21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7092" y="65048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r>
              <a:rPr lang="ru-RU" sz="2400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Этот </a:t>
            </a: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мячик предназначен для проведения массажа и лечебной гимнастики. Имея мягкие иголочки – шипы </a:t>
            </a:r>
            <a:r>
              <a:rPr lang="ru-RU" sz="2400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благотворно </a:t>
            </a: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>воздействует на нервные окончания, находящиеся на пальчиках ребенка.</a:t>
            </a:r>
            <a:b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>
                <a:solidFill>
                  <a:srgbClr val="006600"/>
                </a:solidFill>
                <a:latin typeface="Arial Black" panose="020B0A04020102020204" pitchFamily="34" charset="0"/>
              </a:rPr>
            </a:br>
            <a:endParaRPr lang="ru-RU" sz="2400" b="1" dirty="0">
              <a:solidFill>
                <a:srgbClr val="0066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6581" y="140038"/>
            <a:ext cx="76477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Самомассаж </a:t>
            </a:r>
            <a:r>
              <a:rPr lang="ru-RU" sz="3200" b="1" i="1" dirty="0">
                <a:solidFill>
                  <a:srgbClr val="FF0000"/>
                </a:solidFill>
              </a:rPr>
              <a:t/>
            </a:r>
            <a:br>
              <a:rPr lang="ru-RU" sz="3200" b="1" i="1" dirty="0">
                <a:solidFill>
                  <a:srgbClr val="FF0000"/>
                </a:solidFill>
              </a:rPr>
            </a:br>
            <a:endParaRPr lang="ru-RU" sz="4400" i="1" dirty="0"/>
          </a:p>
        </p:txBody>
      </p:sp>
      <p:pic>
        <p:nvPicPr>
          <p:cNvPr id="5" name="Picture 2" descr="I:\IMG_1869.JPG"/>
          <p:cNvPicPr>
            <a:picLocks noChangeAspect="1" noChangeArrowheads="1"/>
          </p:cNvPicPr>
          <p:nvPr/>
        </p:nvPicPr>
        <p:blipFill rotWithShape="1">
          <a:blip r:embed="rId2" cstate="print"/>
          <a:srcRect t="50000" r="8297"/>
          <a:stretch/>
        </p:blipFill>
        <p:spPr bwMode="auto">
          <a:xfrm>
            <a:off x="7412182" y="650484"/>
            <a:ext cx="4378036" cy="299326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 descr="mas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799" y="3784608"/>
            <a:ext cx="4184073" cy="282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23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карточка 7"/>
          <p:cNvSpPr/>
          <p:nvPr/>
        </p:nvSpPr>
        <p:spPr>
          <a:xfrm>
            <a:off x="166255" y="158906"/>
            <a:ext cx="5112327" cy="4523929"/>
          </a:xfrm>
          <a:prstGeom prst="flowChartPunchedCard">
            <a:avLst/>
          </a:prstGeom>
          <a:solidFill>
            <a:srgbClr val="B9D4ED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94637"/>
            <a:ext cx="5112328" cy="4488199"/>
          </a:xfrm>
          <a:prstGeom prst="flowChartPunchedCar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77346" y="394606"/>
            <a:ext cx="6096000" cy="21886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самомассажа можно использовать и природные материалы – фасоль, разную крупу. Также мы использовали и дощечки, обшитые разными материалами.</a:t>
            </a:r>
            <a:endParaRPr lang="ru-RU" b="1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карточка 8"/>
          <p:cNvSpPr/>
          <p:nvPr/>
        </p:nvSpPr>
        <p:spPr>
          <a:xfrm>
            <a:off x="5694219" y="3049696"/>
            <a:ext cx="6331528" cy="3734220"/>
          </a:xfrm>
          <a:prstGeom prst="flowChartPunchedCard">
            <a:avLst/>
          </a:prstGeom>
          <a:solidFill>
            <a:srgbClr val="B9D4ED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5" y="3180639"/>
            <a:ext cx="6068291" cy="3603277"/>
          </a:xfrm>
          <a:prstGeom prst="flowChartPunchedCard">
            <a:avLst/>
          </a:prstGeom>
        </p:spPr>
      </p:pic>
    </p:spTree>
    <p:extLst>
      <p:ext uri="{BB962C8B-B14F-4D97-AF65-F5344CB8AC3E}">
        <p14:creationId xmlns:p14="http://schemas.microsoft.com/office/powerpoint/2010/main" val="91232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60463"/>
            <a:ext cx="5164570" cy="396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1194" y="365125"/>
            <a:ext cx="111081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Пальчиковая гимнастика</a:t>
            </a:r>
            <a:endParaRPr lang="ru-RU" sz="6000" b="1" i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://cs621331.vk.me/v621331116/217e5/f2bfhDgMG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740" y="1380788"/>
            <a:ext cx="4419600" cy="4859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oya-lyalyas.ru/p%20for%20p/palzikovue-kraski-pos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18" y="1189890"/>
            <a:ext cx="3006437" cy="2413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s543103.vk.me/v543103431/a031/4ZwdMjZrc6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13" y="4225448"/>
            <a:ext cx="3236613" cy="2480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644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/>
        </p:nvSpPr>
        <p:spPr>
          <a:xfrm>
            <a:off x="8121601" y="1484768"/>
            <a:ext cx="3822555" cy="2665352"/>
          </a:xfrm>
          <a:prstGeom prst="snip1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67187" y="1565454"/>
            <a:ext cx="4159154" cy="2747240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78" y="320578"/>
            <a:ext cx="11917984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РАЗВИТИЕ  МЕЛКОЙ  МОТОРИКИ  В ПОЗНАВАТЕЛЬНОЙ  ДЕЯТЕЛЬНОСТИ.</a:t>
            </a:r>
            <a:br>
              <a:rPr lang="ru-RU" sz="36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6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5" y="1689487"/>
            <a:ext cx="3903259" cy="2460634"/>
          </a:xfrm>
          <a:prstGeom prst="snip1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9018" y="365125"/>
            <a:ext cx="101891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72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16" y="1571459"/>
            <a:ext cx="3521124" cy="2503979"/>
          </a:xfrm>
          <a:prstGeom prst="snip1Rect">
            <a:avLst/>
          </a:prstGeom>
        </p:spPr>
      </p:pic>
      <p:sp>
        <p:nvSpPr>
          <p:cNvPr id="10" name="Прямоугольник с одним вырезанным углом 9"/>
          <p:cNvSpPr/>
          <p:nvPr/>
        </p:nvSpPr>
        <p:spPr>
          <a:xfrm>
            <a:off x="4524528" y="2672125"/>
            <a:ext cx="3398885" cy="3182766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4" y="2784143"/>
            <a:ext cx="3138985" cy="2920621"/>
          </a:xfrm>
          <a:prstGeom prst="snip1Rect">
            <a:avLst/>
          </a:prstGeom>
        </p:spPr>
      </p:pic>
      <p:sp>
        <p:nvSpPr>
          <p:cNvPr id="13" name="Прямоугольник с двумя усеченными соседними углами 12"/>
          <p:cNvSpPr/>
          <p:nvPr/>
        </p:nvSpPr>
        <p:spPr>
          <a:xfrm>
            <a:off x="423081" y="4436727"/>
            <a:ext cx="3752544" cy="2305267"/>
          </a:xfrm>
          <a:prstGeom prst="snip2Same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усеченными соседними углами 13"/>
          <p:cNvSpPr/>
          <p:nvPr/>
        </p:nvSpPr>
        <p:spPr>
          <a:xfrm>
            <a:off x="8121600" y="4408226"/>
            <a:ext cx="3822555" cy="2333767"/>
          </a:xfrm>
          <a:prstGeom prst="snip2Same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0" y="4476466"/>
            <a:ext cx="3707645" cy="2183642"/>
          </a:xfrm>
          <a:prstGeom prst="snip2Same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00" y="4476467"/>
            <a:ext cx="3800604" cy="2183642"/>
          </a:xfrm>
          <a:prstGeom prst="snip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22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260</Words>
  <Application>Microsoft Office PowerPoint</Application>
  <PresentationFormat>Широкоэкранный</PresentationFormat>
  <Paragraphs>59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Ожидаемые результаты:</vt:lpstr>
      <vt:lpstr>Модель  использования   пальчиковых   игр </vt:lpstr>
      <vt:lpstr>Презентация PowerPoint</vt:lpstr>
      <vt:lpstr>Презентация PowerPoint</vt:lpstr>
      <vt:lpstr>Презентация PowerPoint</vt:lpstr>
      <vt:lpstr>РАЗВИТИЕ  МЕЛКОЙ  МОТОРИКИ  В ПОЗНАВАТЕЛЬНОЙ  ДЕЯТЕЛЬНОСТИ.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Консультации для родителей:</vt:lpstr>
      <vt:lpstr>Спасибо.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42</cp:revision>
  <dcterms:created xsi:type="dcterms:W3CDTF">2016-02-09T17:45:28Z</dcterms:created>
  <dcterms:modified xsi:type="dcterms:W3CDTF">2018-01-29T17:49:13Z</dcterms:modified>
</cp:coreProperties>
</file>