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1" r:id="rId1"/>
  </p:sldMasterIdLst>
  <p:sldIdLst>
    <p:sldId id="256" r:id="rId2"/>
    <p:sldId id="257" r:id="rId3"/>
    <p:sldId id="260" r:id="rId4"/>
    <p:sldId id="259" r:id="rId5"/>
    <p:sldId id="258" r:id="rId6"/>
    <p:sldId id="261" r:id="rId7"/>
    <p:sldId id="262" r:id="rId8"/>
    <p:sldId id="264" r:id="rId9"/>
    <p:sldId id="265" r:id="rId10"/>
    <p:sldId id="263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666" y="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71316" cy="687493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19C76-BD77-4BD5-BD02-A0FBA3169E83}" type="datetimeFigureOut">
              <a:rPr lang="ru-RU" smtClean="0"/>
              <a:t>11.11.2019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43A26-8319-4EB5-9F93-2896B61800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2825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19C76-BD77-4BD5-BD02-A0FBA3169E83}" type="datetimeFigureOut">
              <a:rPr lang="ru-RU" smtClean="0"/>
              <a:t>11.11.2019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43A26-8319-4EB5-9F93-2896B61800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95977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19C76-BD77-4BD5-BD02-A0FBA3169E83}" type="datetimeFigureOut">
              <a:rPr lang="ru-RU" smtClean="0"/>
              <a:t>11.11.2019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43A26-8319-4EB5-9F93-2896B618000D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032598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19C76-BD77-4BD5-BD02-A0FBA3169E83}" type="datetimeFigureOut">
              <a:rPr lang="ru-RU" smtClean="0"/>
              <a:t>11.11.2019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43A26-8319-4EB5-9F93-2896B61800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00583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19C76-BD77-4BD5-BD02-A0FBA3169E83}" type="datetimeFigureOut">
              <a:rPr lang="ru-RU" smtClean="0"/>
              <a:t>11.11.2019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43A26-8319-4EB5-9F93-2896B618000D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711357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19C76-BD77-4BD5-BD02-A0FBA3169E83}" type="datetimeFigureOut">
              <a:rPr lang="ru-RU" smtClean="0"/>
              <a:t>11.11.2019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43A26-8319-4EB5-9F93-2896B61800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19847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19C76-BD77-4BD5-BD02-A0FBA3169E83}" type="datetimeFigureOut">
              <a:rPr lang="ru-RU" smtClean="0"/>
              <a:t>11.11.2019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43A26-8319-4EB5-9F93-2896B61800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05216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19C76-BD77-4BD5-BD02-A0FBA3169E83}" type="datetimeFigureOut">
              <a:rPr lang="ru-RU" smtClean="0"/>
              <a:t>11.11.2019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43A26-8319-4EB5-9F93-2896B61800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4209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19C76-BD77-4BD5-BD02-A0FBA3169E83}" type="datetimeFigureOut">
              <a:rPr lang="ru-RU" smtClean="0"/>
              <a:t>11.11.2019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43A26-8319-4EB5-9F93-2896B61800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18039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19C76-BD77-4BD5-BD02-A0FBA3169E83}" type="datetimeFigureOut">
              <a:rPr lang="ru-RU" smtClean="0"/>
              <a:t>11.11.2019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43A26-8319-4EB5-9F93-2896B61800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54618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19C76-BD77-4BD5-BD02-A0FBA3169E83}" type="datetimeFigureOut">
              <a:rPr lang="ru-RU" smtClean="0"/>
              <a:t>11.11.2019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43A26-8319-4EB5-9F93-2896B61800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80068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19C76-BD77-4BD5-BD02-A0FBA3169E83}" type="datetimeFigureOut">
              <a:rPr lang="ru-RU" smtClean="0"/>
              <a:t>11.11.2019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43A26-8319-4EB5-9F93-2896B61800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32096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19C76-BD77-4BD5-BD02-A0FBA3169E83}" type="datetimeFigureOut">
              <a:rPr lang="ru-RU" smtClean="0"/>
              <a:t>11.11.2019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43A26-8319-4EB5-9F93-2896B61800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53658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19C76-BD77-4BD5-BD02-A0FBA3169E83}" type="datetimeFigureOut">
              <a:rPr lang="ru-RU" smtClean="0"/>
              <a:t>11.11.2019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43A26-8319-4EB5-9F93-2896B61800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1138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19C76-BD77-4BD5-BD02-A0FBA3169E83}" type="datetimeFigureOut">
              <a:rPr lang="ru-RU" smtClean="0"/>
              <a:t>11.11.2019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43A26-8319-4EB5-9F93-2896B61800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04246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19C76-BD77-4BD5-BD02-A0FBA3169E83}" type="datetimeFigureOut">
              <a:rPr lang="ru-RU" smtClean="0"/>
              <a:t>11.11.2019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43A26-8319-4EB5-9F93-2896B61800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61185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71317" cy="6874935"/>
            <a:chOff x="-8467" y="-8468"/>
            <a:chExt cx="9171317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A19C76-BD77-4BD5-BD02-A0FBA3169E83}" type="datetimeFigureOut">
              <a:rPr lang="ru-RU" smtClean="0"/>
              <a:t>11.11.2019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AD43A26-8319-4EB5-9F93-2896B61800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10617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  <p:sldLayoutId id="2147483723" r:id="rId12"/>
    <p:sldLayoutId id="2147483724" r:id="rId13"/>
    <p:sldLayoutId id="2147483725" r:id="rId14"/>
    <p:sldLayoutId id="2147483726" r:id="rId15"/>
    <p:sldLayoutId id="214748372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school298.spb.ru/images/100/DSC100112783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701" y="0"/>
            <a:ext cx="9146635" cy="6547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115616" y="2276872"/>
            <a:ext cx="7056784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Инновационные педагогические технологии</a:t>
            </a:r>
          </a:p>
          <a:p>
            <a:pPr algn="ctr"/>
            <a:r>
              <a:rPr lang="ru-RU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музыкального </a:t>
            </a: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воспитания</a:t>
            </a:r>
          </a:p>
          <a:p>
            <a:pPr algn="ctr"/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работе с одаренными детьми дошкольного возраста</a:t>
            </a:r>
          </a:p>
          <a:p>
            <a:r>
              <a:rPr lang="ru-RU" dirty="0"/>
              <a:t>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32693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s://www.freepptbackgrounds.net/wp-content/uploads/2014/08/Abstract-Colorful-PPT-Template-1000x750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15" y="0"/>
            <a:ext cx="5917637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6427045"/>
              </p:ext>
            </p:extLst>
          </p:nvPr>
        </p:nvGraphicFramePr>
        <p:xfrm>
          <a:off x="1187624" y="692696"/>
          <a:ext cx="7499176" cy="502273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7495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495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005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 Содержание работы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" marR="7620" marT="7620" marB="762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Значение данного вида деятельности для развития музыкальности ребёнка.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" marR="7620" marT="7620" marB="762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03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7620" marR="7620" marT="7620" marB="762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7620" marR="7620" marT="7620" marB="762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502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1.Вводная часть( песенки –приветствия, </a:t>
                      </a:r>
                      <a:r>
                        <a:rPr lang="ru-RU" sz="1400" dirty="0" err="1">
                          <a:effectLst/>
                        </a:rPr>
                        <a:t>психо</a:t>
                      </a:r>
                      <a:r>
                        <a:rPr lang="ru-RU" sz="1400" dirty="0">
                          <a:effectLst/>
                        </a:rPr>
                        <a:t>-эмоциональные </a:t>
                      </a:r>
                      <a:r>
                        <a:rPr lang="ru-RU" sz="1400" dirty="0" err="1">
                          <a:effectLst/>
                        </a:rPr>
                        <a:t>упражнениия</a:t>
                      </a:r>
                      <a:r>
                        <a:rPr lang="ru-RU" sz="1400" dirty="0">
                          <a:effectLst/>
                        </a:rPr>
                        <a:t> ,дыхательные </a:t>
                      </a:r>
                      <a:r>
                        <a:rPr lang="ru-RU" sz="1400" dirty="0" err="1">
                          <a:effectLst/>
                        </a:rPr>
                        <a:t>упражнения,артикуляционные</a:t>
                      </a:r>
                      <a:r>
                        <a:rPr lang="ru-RU" sz="1400" dirty="0">
                          <a:effectLst/>
                        </a:rPr>
                        <a:t> упражнения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" marR="7620" marT="7620" marB="762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Раскрепощение эмоциональной атмосферы</a:t>
                      </a:r>
                      <a:endParaRPr lang="ru-RU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Развитие речевого аппарата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" marR="7620" marT="7620" marB="762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502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2. Элементы музыкальной грамоты.</a:t>
                      </a:r>
                      <a:endParaRPr lang="ru-RU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Подбор мелодий, попевок по слуху на фортепиано. Сочинение мелодий и песенок на заданный текст.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" marR="7620" marT="7620" marB="762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Развивает музыкально-слуховые представления, репродуктивный и продуктивный компоненты музыкального развития.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" marR="7620" marT="7620" marB="762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495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3. Музыкально-двигательные импровизации.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" marR="7620" marT="7620" marB="762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 Развивают творческое восприятие музыки, творческие способности при передаче настроения и содержания музыки, а так же является релаксационным моментом на занятии (эмоциональное и мышечное расслабление).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" marR="7620" marT="7620" marB="762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6117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www.freepptbackgrounds.net/wp-content/uploads/2015/03/Children-Festival-Powerpoint-Slides-900x675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043608" y="980728"/>
            <a:ext cx="7704856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400" b="1" i="1" dirty="0" smtClean="0"/>
              <a:t> </a:t>
            </a:r>
            <a:r>
              <a:rPr lang="ru-RU" sz="2400" b="1" i="1" dirty="0" smtClean="0">
                <a:solidFill>
                  <a:srgbClr val="002060"/>
                </a:solidFill>
              </a:rPr>
              <a:t>Одаренность человека — это маленький росточек, едва </a:t>
            </a:r>
            <a:r>
              <a:rPr lang="ru-RU" sz="2400" b="1" i="1" dirty="0">
                <a:solidFill>
                  <a:srgbClr val="002060"/>
                </a:solidFill>
              </a:rPr>
              <a:t>проклюнувшийся из земли </a:t>
            </a:r>
            <a:r>
              <a:rPr lang="ru-RU" sz="2400" b="1" i="1" dirty="0" smtClean="0">
                <a:solidFill>
                  <a:srgbClr val="002060"/>
                </a:solidFill>
              </a:rPr>
              <a:t>и требующий </a:t>
            </a:r>
            <a:r>
              <a:rPr lang="ru-RU" sz="2400" b="1" i="1" dirty="0">
                <a:solidFill>
                  <a:srgbClr val="002060"/>
                </a:solidFill>
              </a:rPr>
              <a:t>к себе огромного внимания.</a:t>
            </a:r>
            <a:endParaRPr lang="ru-RU" sz="2400" dirty="0">
              <a:solidFill>
                <a:srgbClr val="002060"/>
              </a:solidFill>
            </a:endParaRPr>
          </a:p>
          <a:p>
            <a:pPr algn="r"/>
            <a:r>
              <a:rPr lang="ru-RU" sz="2400" b="1" i="1" dirty="0">
                <a:solidFill>
                  <a:srgbClr val="002060"/>
                </a:solidFill>
              </a:rPr>
              <a:t> Необходимо холить и </a:t>
            </a:r>
            <a:r>
              <a:rPr lang="ru-RU" sz="2400" b="1" i="1" dirty="0" smtClean="0">
                <a:solidFill>
                  <a:srgbClr val="002060"/>
                </a:solidFill>
              </a:rPr>
              <a:t>лелеять, ухаживать </a:t>
            </a:r>
            <a:r>
              <a:rPr lang="ru-RU" sz="2400" b="1" i="1" dirty="0">
                <a:solidFill>
                  <a:srgbClr val="002060"/>
                </a:solidFill>
              </a:rPr>
              <a:t>за </a:t>
            </a:r>
            <a:r>
              <a:rPr lang="ru-RU" sz="2400" b="1" i="1" dirty="0" smtClean="0">
                <a:solidFill>
                  <a:srgbClr val="002060"/>
                </a:solidFill>
              </a:rPr>
              <a:t>ним,</a:t>
            </a:r>
          </a:p>
          <a:p>
            <a:pPr algn="r"/>
            <a:r>
              <a:rPr lang="ru-RU" sz="2400" b="1" i="1" dirty="0" smtClean="0">
                <a:solidFill>
                  <a:srgbClr val="002060"/>
                </a:solidFill>
              </a:rPr>
              <a:t>сделать все необходимое, </a:t>
            </a:r>
            <a:r>
              <a:rPr lang="ru-RU" sz="2400" b="1" i="1" dirty="0">
                <a:solidFill>
                  <a:srgbClr val="002060"/>
                </a:solidFill>
              </a:rPr>
              <a:t>чтобы он вырос и дал обильный </a:t>
            </a:r>
            <a:r>
              <a:rPr lang="ru-RU" sz="2400" b="1" i="1" dirty="0" smtClean="0">
                <a:solidFill>
                  <a:srgbClr val="002060"/>
                </a:solidFill>
              </a:rPr>
              <a:t>плод.</a:t>
            </a:r>
          </a:p>
          <a:p>
            <a:pPr algn="r"/>
            <a:r>
              <a:rPr lang="ru-RU" sz="2400" b="1" i="1" dirty="0" smtClean="0">
                <a:solidFill>
                  <a:srgbClr val="002060"/>
                </a:solidFill>
              </a:rPr>
              <a:t> В. А. Сухомлинский</a:t>
            </a:r>
            <a:endParaRPr lang="ru-RU" sz="2400" dirty="0">
              <a:solidFill>
                <a:srgbClr val="002060"/>
              </a:solidFill>
            </a:endParaRPr>
          </a:p>
          <a:p>
            <a:pPr algn="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51347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amazingbagsuk.info/wp-content/uploads/2018/09/music-rainbow-ppt-templates-pleasing-musical-powerpoint-template-19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2" y="3244"/>
            <a:ext cx="6508304" cy="68547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635896" y="404664"/>
            <a:ext cx="2088232" cy="52322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ФГОС ДО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трелка вниз 2"/>
          <p:cNvSpPr/>
          <p:nvPr/>
        </p:nvSpPr>
        <p:spPr>
          <a:xfrm>
            <a:off x="4549715" y="965757"/>
            <a:ext cx="252028" cy="576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925978" y="1628800"/>
            <a:ext cx="7560840" cy="95410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ПОДДЕРЖКА ИНДИВИДУАЛЬНОСТИ И ИНИЦИАТИВЫ ДЕТЕЙ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11560" y="5085184"/>
            <a:ext cx="8245206" cy="95410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УСЛОВИЯ ДЛЯ РЕАЛИЗАЦИИ ТВОРЧЕСКИХ СПОСОБНОСТЕЙ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94692" y="3284984"/>
            <a:ext cx="8362074" cy="95410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ВОСПИТАНИЕ И РАЗВИТИЕ ОДАРЕННЫХ И ТАЛАНТЛИВЫХ ДЕТЕЙ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трелка вниз 8"/>
          <p:cNvSpPr/>
          <p:nvPr/>
        </p:nvSpPr>
        <p:spPr>
          <a:xfrm>
            <a:off x="4563252" y="4244820"/>
            <a:ext cx="252028" cy="576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низ 9"/>
          <p:cNvSpPr/>
          <p:nvPr/>
        </p:nvSpPr>
        <p:spPr>
          <a:xfrm>
            <a:off x="4557191" y="2582907"/>
            <a:ext cx="252028" cy="576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0354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s://www.freepptbackgrounds.net/wp-content/uploads/2014/08/Abstract-Colorful-PPT-Template-1000x750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15" y="0"/>
            <a:ext cx="5917637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755576" y="1410218"/>
            <a:ext cx="64807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-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выявление одаренности</a:t>
            </a:r>
            <a:endParaRPr lang="ru-RU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55576" y="2511679"/>
            <a:ext cx="83884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организация </a:t>
            </a:r>
            <a:r>
              <a:rPr lang="ru-RU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психолого -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педагогического консилиума</a:t>
            </a:r>
            <a:endParaRPr lang="ru-RU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59632" y="3429000"/>
            <a:ext cx="810039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устанавление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конкретных задач , разработка индивидуальных программ </a:t>
            </a:r>
            <a:r>
              <a:rPr lang="ru-RU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рекомендаций</a:t>
            </a:r>
            <a:endParaRPr lang="ru-RU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2805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ace5education.com/wp-content/uploads/2018/03/download-powerpoint-templates-2013-lovely-sweet-cartoon-frame-powerpoint-templates-border-amp-frames-of-download-powerpoint-templates-2013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259632" y="1412776"/>
            <a:ext cx="7884369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Проблемы организации 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работы с одаренными детьми 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ru-RU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>
              <a:buFont typeface="Arial" pitchFamily="34" charset="0"/>
              <a:buChar char="•"/>
            </a:pP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выбор 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метода выявления детей с выраженной </a:t>
            </a:r>
            <a:endParaRPr lang="ru-RU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музыкальностью;</a:t>
            </a:r>
          </a:p>
          <a:p>
            <a:pPr marL="342900" lvl="0" indent="-342900">
              <a:buFont typeface="Arial" pitchFamily="34" charset="0"/>
              <a:buChar char="•"/>
            </a:pP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подбор 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методов и приёмов развития музыкальных </a:t>
            </a:r>
            <a:endParaRPr lang="ru-RU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реализации творческого потенциала таких детей;</a:t>
            </a:r>
          </a:p>
          <a:p>
            <a:pPr marL="342900" lvl="0" indent="-342900">
              <a:buFont typeface="Arial" pitchFamily="34" charset="0"/>
              <a:buChar char="•"/>
            </a:pP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актуализация проблем одаренных детей перед другими участниками образовательного процесса – родителями</a:t>
            </a:r>
            <a:endParaRPr lang="ru-RU" sz="2400" dirty="0" smtClean="0"/>
          </a:p>
          <a:p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и педагогами образовательного учреждения.</a:t>
            </a:r>
          </a:p>
          <a:p>
            <a:pPr lvl="0"/>
            <a:endParaRPr lang="ru-RU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1308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amazingbagsuk.info/wp-content/uploads/2018/09/music-rainbow-ppt-templates-pleasing-musical-powerpoint-template-19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2" y="3244"/>
            <a:ext cx="6508304" cy="68547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18" name="Picture 2" descr="https://studfiles.net/html/2706/597/html_dVvEUY9DNr.enrb/img-zCiQpT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212" y="1247981"/>
            <a:ext cx="8610600" cy="4086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15407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s://www.freepptbackgrounds.net/wp-content/uploads/2014/08/Abstract-Colorful-PPT-Template-1000x750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15" y="0"/>
            <a:ext cx="5917637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275311" y="1412776"/>
            <a:ext cx="763284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Выявление уровня музыкальных способностей:</a:t>
            </a:r>
          </a:p>
          <a:p>
            <a:pPr marL="457200" indent="-457200">
              <a:buAutoNum type="arabicPeriod"/>
            </a:pP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Эмоциональная отзывчивость на музыку </a:t>
            </a:r>
          </a:p>
          <a:p>
            <a:pPr marL="457200" indent="-457200">
              <a:buAutoNum type="arabicPeriod"/>
            </a:pP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Познавательные музыкальные способностей: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сенсорные музыкальные способности (музыкальный слух во всех его видах и чувство музыкального ритма),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музыкальное мышление в единстве его репродуктивного и продуктивного компонентов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музыкальную память</a:t>
            </a:r>
            <a:endParaRPr lang="ru-RU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1849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amazingbagsuk.info/wp-content/uploads/2018/09/music-rainbow-ppt-templates-pleasing-musical-powerpoint-template-19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68560" y="3245"/>
            <a:ext cx="6508304" cy="68547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827584" y="404664"/>
            <a:ext cx="80648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Принципы создания 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условий для развития и реализации музыкальных и творческих способностей ребёнка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39144" y="1412776"/>
            <a:ext cx="7704856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buFont typeface="+mj-lt"/>
              <a:buAutoNum type="arabicPeriod"/>
            </a:pP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Системность занятий.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Учет индивидуальных особенностей психики ребёнка.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Разнообразие музыкального репертуара и его усложнение по сравнению с типовой программой.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Предоставление ребёнку условий для творчества и импровизации.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Креативность и эмоциональность педагога.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Наглядность (картины, костюмы, видеоматериалы и т.д.)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Преемственность в работе с другими специалистами.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Связь с семьей.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74252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amazingbagsuk.info/wp-content/uploads/2018/09/music-rainbow-ppt-templates-pleasing-musical-powerpoint-template-19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2" y="3244"/>
            <a:ext cx="6508304" cy="68547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18" name="Picture 2" descr="https://studfiles.net/html/2706/597/html_dVvEUY9DNr.enrb/img-zCiQpT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212" y="1247981"/>
            <a:ext cx="8610600" cy="4086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71544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91</TotalTime>
  <Words>319</Words>
  <Application>Microsoft Office PowerPoint</Application>
  <PresentationFormat>Экран (4:3)</PresentationFormat>
  <Paragraphs>47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6" baseType="lpstr">
      <vt:lpstr>Arial</vt:lpstr>
      <vt:lpstr>Calibri</vt:lpstr>
      <vt:lpstr>Times New Roman</vt:lpstr>
      <vt:lpstr>Trebuchet MS</vt:lpstr>
      <vt:lpstr>Wingdings 3</vt:lpstr>
      <vt:lpstr>Аспект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Пользователь</cp:lastModifiedBy>
  <cp:revision>10</cp:revision>
  <dcterms:created xsi:type="dcterms:W3CDTF">2019-01-12T12:33:26Z</dcterms:created>
  <dcterms:modified xsi:type="dcterms:W3CDTF">2019-11-11T04:57:02Z</dcterms:modified>
</cp:coreProperties>
</file>