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83" r:id="rId3"/>
    <p:sldId id="281" r:id="rId4"/>
    <p:sldId id="263" r:id="rId5"/>
    <p:sldId id="264" r:id="rId6"/>
    <p:sldId id="265" r:id="rId7"/>
    <p:sldId id="268" r:id="rId8"/>
    <p:sldId id="269" r:id="rId9"/>
    <p:sldId id="270" r:id="rId10"/>
    <p:sldId id="28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8AD10D-6FC5-44EA-9098-E8D140E4A94E}" type="datetimeFigureOut">
              <a:rPr lang="ru-RU"/>
              <a:pPr>
                <a:defRPr/>
              </a:pPr>
              <a:t>13.09.2019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FE124F-D622-4EF6-8944-F64B64F3D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9966C3-C9E2-4AE3-B6BF-45CD57F3C1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Титул_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130425"/>
            <a:ext cx="640648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86200"/>
            <a:ext cx="572068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4259-925E-46D0-92C0-014BB2947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0F56-D4C6-4322-A26A-2E65518DF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689E-996E-462A-B15E-45EC5BAE5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011B-5D40-40EA-A454-233EFFE93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A711-34C9-4661-9AD7-7B85A6F36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FFE0-BBEB-4282-87B4-3B98E466B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F88BE-EF5C-43B2-97AB-C9ABA8FF4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DF92-B468-4411-919E-A39F2DE89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CE1F17-89E1-4D98-A49C-1513F76EC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.edu.ru/catalog/res/71726b96-4228-4ab6-8dff-adf58754b653/?interface=catalo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3125" y="2357438"/>
            <a:ext cx="6858000" cy="1643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вокруг нас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38" y="4143375"/>
            <a:ext cx="7286625" cy="1752600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005A9E"/>
                </a:solidFill>
                <a:hlinkClick r:id="rId2" action="ppaction://hlinksldjump"/>
              </a:rPr>
              <a:t>Как человек получает информацию</a:t>
            </a:r>
            <a:endParaRPr lang="ru-RU" sz="2400" smtClean="0">
              <a:solidFill>
                <a:srgbClr val="005A9E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005A9E"/>
                </a:solidFill>
                <a:hlinkClick r:id="rId3" action="ppaction://hlinksldjump"/>
              </a:rPr>
              <a:t>Виды информации по форме представления</a:t>
            </a:r>
            <a:endParaRPr lang="ru-RU" sz="2400" smtClean="0">
              <a:solidFill>
                <a:srgbClr val="005A9E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005A9E"/>
                </a:solidFill>
                <a:hlinkClick r:id="rId4" action="ppaction://hlinksldjump"/>
              </a:rPr>
              <a:t>Действия с информацией</a:t>
            </a:r>
            <a:endParaRPr lang="ru-RU" sz="2400" smtClean="0">
              <a:solidFill>
                <a:srgbClr val="005A9E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005A9E"/>
                </a:solidFill>
                <a:hlinkClick r:id="rId5" action="ppaction://hlinksldjump"/>
              </a:rPr>
              <a:t>Это интересно</a:t>
            </a:r>
            <a:endParaRPr lang="ru-RU" sz="2400" smtClean="0">
              <a:solidFill>
                <a:srgbClr val="005A9E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Самое главное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2988" y="1052513"/>
            <a:ext cx="7643812" cy="50736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Информация — это сведения об окружающем нас мире.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Человек получает информацию с помощью органов чувств: органов зрения, слуха, вкуса, осязания и обоняния.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Виды информации по форме представления: числовая, текстовая, графическая, звуковая, видеоинформация.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Человек постоянно совершает действия, связанные с получением и передачей, хранением и обработкой информации.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501063" y="6357938"/>
            <a:ext cx="357187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 стрелкой 32"/>
          <p:cNvCxnSpPr/>
          <p:nvPr/>
        </p:nvCxnSpPr>
        <p:spPr>
          <a:xfrm rot="5400000" flipH="1" flipV="1">
            <a:off x="4393407" y="3250406"/>
            <a:ext cx="3357562" cy="2143125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910931" y="2613819"/>
            <a:ext cx="2262188" cy="2082800"/>
          </a:xfrm>
          <a:prstGeom prst="straightConnector1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3"/>
          </p:cNvCxnSpPr>
          <p:nvPr/>
        </p:nvCxnSpPr>
        <p:spPr>
          <a:xfrm>
            <a:off x="5068888" y="3608388"/>
            <a:ext cx="2027237" cy="59531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14913" y="2455863"/>
            <a:ext cx="2081212" cy="0"/>
          </a:xfrm>
          <a:prstGeom prst="straightConnector1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3" name="Содержимое 8"/>
          <p:cNvSpPr>
            <a:spLocks noGrp="1"/>
          </p:cNvSpPr>
          <p:nvPr>
            <p:ph idx="1"/>
          </p:nvPr>
        </p:nvSpPr>
        <p:spPr>
          <a:xfrm>
            <a:off x="1071563" y="1071563"/>
            <a:ext cx="8072437" cy="100012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Определите вид информации в следующих ситуациях (установите соответствие):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68" y="2071678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Зрительная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68" y="3000376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Вкусовая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768" y="3929070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Звуковая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68" y="4857760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Осязательная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68" y="5786454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Обонятельная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88" y="2071688"/>
            <a:ext cx="41402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Ваня читает книгу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3214688"/>
            <a:ext cx="4140200" cy="7858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Саша слушает радионовости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688" y="4357688"/>
            <a:ext cx="41402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Даша изучает схему метро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8688" y="5500688"/>
            <a:ext cx="4140200" cy="7858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Женя смотрит мультфильм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 стрелкой 32"/>
          <p:cNvCxnSpPr/>
          <p:nvPr/>
        </p:nvCxnSpPr>
        <p:spPr>
          <a:xfrm>
            <a:off x="4857750" y="4929188"/>
            <a:ext cx="2214563" cy="114300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9" idx="3"/>
          </p:cNvCxnSpPr>
          <p:nvPr/>
        </p:nvCxnSpPr>
        <p:spPr>
          <a:xfrm flipV="1">
            <a:off x="5068888" y="3286125"/>
            <a:ext cx="2074862" cy="749300"/>
          </a:xfrm>
          <a:prstGeom prst="straightConnector1">
            <a:avLst/>
          </a:prstGeom>
          <a:ln w="38100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875213" y="2946400"/>
            <a:ext cx="2249487" cy="214471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843" name="Содержимое 8"/>
          <p:cNvSpPr>
            <a:spLocks noGrp="1"/>
          </p:cNvSpPr>
          <p:nvPr>
            <p:ph idx="1"/>
          </p:nvPr>
        </p:nvSpPr>
        <p:spPr>
          <a:xfrm>
            <a:off x="1071563" y="1071563"/>
            <a:ext cx="8072437" cy="100012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Определите вид информации в следующих ситуациях (установите соответствие):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68" y="2071678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Зрительная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68" y="3000376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Вкусовая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768" y="3929070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Звуковая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68" y="4857760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Осязательная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68" y="5786454"/>
            <a:ext cx="1728000" cy="5715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Обонятельная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88" y="4643438"/>
            <a:ext cx="4140200" cy="7858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Вася вдыхает аромат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свежеиспечённой булочки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28688" y="3643313"/>
            <a:ext cx="41402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Лиза пьёт горькую микстуру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28688" y="2643188"/>
            <a:ext cx="4140200" cy="7858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Витя ныряет в реку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8"/>
          <p:cNvSpPr>
            <a:spLocks noGrp="1"/>
          </p:cNvSpPr>
          <p:nvPr>
            <p:ph idx="1"/>
          </p:nvPr>
        </p:nvSpPr>
        <p:spPr>
          <a:xfrm>
            <a:off x="1143000" y="785813"/>
            <a:ext cx="7658100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 2. Какое чувство у какого животного наиболее развито?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Вопросы и задания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8072438" y="0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1525" y="6143625"/>
            <a:ext cx="1728788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Зрение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43213" y="6143625"/>
            <a:ext cx="1728787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Слух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88175" y="6143625"/>
            <a:ext cx="1727200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Осязание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16488" y="6143625"/>
            <a:ext cx="1727200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Обоняние</a:t>
            </a:r>
          </a:p>
        </p:txBody>
      </p:sp>
      <p:pic>
        <p:nvPicPr>
          <p:cNvPr id="35851" name="орёл" descr="http://www.princetonparts.com/Editor_Multimedia/Eagle-AF-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071563"/>
            <a:ext cx="1966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волк" descr="http://www.28thcambridgescouts.org.uk/images/raksha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571875"/>
            <a:ext cx="26368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4" name="дельфин" descr="http://img-fotki.yandex.ru/get/5300/lulu0501.40/0_5912b_5cf92eb3_X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183313" y="3357563"/>
            <a:ext cx="296068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8" name="крот" descr="http://www.blogster.com/media/albums/users/a/n/a/anacoana/post-photos/.view/1molepd.jpg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3857625"/>
            <a:ext cx="24288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80" name="мышь" descr="http://www.geo.ru/sites/default/files/imagecache/rubric_main_item/shutterstock_52976467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1357313"/>
            <a:ext cx="28924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кругленный прямоугольник 30"/>
          <p:cNvSpPr/>
          <p:nvPr/>
        </p:nvSpPr>
        <p:spPr>
          <a:xfrm>
            <a:off x="2843213" y="6129338"/>
            <a:ext cx="1728787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Слух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59363" y="2786063"/>
            <a:ext cx="1727200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Зрение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14900" y="6143625"/>
            <a:ext cx="1728788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Обоняние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143000" y="5429250"/>
            <a:ext cx="1727200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Обоняние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929063" y="5000625"/>
            <a:ext cx="1728787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Обоняние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57438" y="2786063"/>
            <a:ext cx="1727200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Слух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15063" y="5429250"/>
            <a:ext cx="1728787" cy="5715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Слух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8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5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8"/>
          <p:cNvSpPr>
            <a:spLocks noGrp="1"/>
          </p:cNvSpPr>
          <p:nvPr>
            <p:ph idx="1"/>
          </p:nvPr>
        </p:nvSpPr>
        <p:spPr>
          <a:xfrm>
            <a:off x="1071563" y="1285875"/>
            <a:ext cx="7729537" cy="6429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3. Жизненные ситуации, в которых осуществляется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получение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информации (уберите лишнее):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25" y="2357438"/>
            <a:ext cx="7215188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Ученик слушает объяснения учителя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25" y="3000375"/>
            <a:ext cx="7215188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Пятиклассник заполняет календарь погоды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25" y="3670300"/>
            <a:ext cx="7215188" cy="8302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Папа слушает по радио информацию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пробках на дорогах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25" y="4752975"/>
            <a:ext cx="7215188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Мальчик фотографируется с другом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0125" y="5456238"/>
            <a:ext cx="7215188" cy="8302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Бабушка пробует на вкус варенье, приготовленное по новому рецепту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8"/>
          <p:cNvSpPr>
            <a:spLocks noGrp="1"/>
          </p:cNvSpPr>
          <p:nvPr>
            <p:ph idx="1"/>
          </p:nvPr>
        </p:nvSpPr>
        <p:spPr>
          <a:xfrm>
            <a:off x="1071563" y="1285875"/>
            <a:ext cx="7729537" cy="6429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  3. Жизненные ситуации, в которых осуществляется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передача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информации (уберите лишнее):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2357438"/>
            <a:ext cx="7215188" cy="8302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Сын рассказывает родителям, как прошёл день в школе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25" y="3313113"/>
            <a:ext cx="7215188" cy="83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Дедушка смотрит выпуск новостей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телевизору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25" y="4286250"/>
            <a:ext cx="7215188" cy="8302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Пятиклассники выполняют контрольную работу по математике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25" y="5253038"/>
            <a:ext cx="7215188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Раздаётся бой курантов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25" y="5824538"/>
            <a:ext cx="7215188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Вы отправляете электронное письмо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8"/>
          <p:cNvSpPr>
            <a:spLocks noGrp="1"/>
          </p:cNvSpPr>
          <p:nvPr>
            <p:ph idx="1"/>
          </p:nvPr>
        </p:nvSpPr>
        <p:spPr>
          <a:xfrm>
            <a:off x="1143000" y="1285875"/>
            <a:ext cx="7658100" cy="7858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3. Жизненные ситуации, в которых осуществляется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хранение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информации (уберите лишнее):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2357438"/>
            <a:ext cx="7215188" cy="8302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Пятиклассница заучивает стихотворение наизусть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25" y="3286125"/>
            <a:ext cx="7215188" cy="83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получают SMS-сообщение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результатах успеваемости их сына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25" y="4252913"/>
            <a:ext cx="7215188" cy="4619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 читает текст параграфах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25" y="4813300"/>
            <a:ext cx="7215188" cy="83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 сохраняет в своём мобильном телефоне номер классного руководителя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25" y="5741988"/>
            <a:ext cx="7215188" cy="8302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Туристы фотографируются </a:t>
            </a:r>
            <a:br>
              <a:rPr lang="ru-RU" sz="2400" b="1" dirty="0">
                <a:solidFill>
                  <a:schemeClr val="bg1"/>
                </a:solidFill>
                <a:latin typeface="+mn-lt"/>
              </a:rPr>
            </a:br>
            <a:r>
              <a:rPr lang="ru-RU" sz="2400" b="1" dirty="0">
                <a:solidFill>
                  <a:schemeClr val="bg1"/>
                </a:solidFill>
                <a:latin typeface="+mn-lt"/>
              </a:rPr>
              <a:t>на фоне достопримечательностей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8"/>
          <p:cNvSpPr>
            <a:spLocks noGrp="1"/>
          </p:cNvSpPr>
          <p:nvPr>
            <p:ph idx="1"/>
          </p:nvPr>
        </p:nvSpPr>
        <p:spPr>
          <a:xfrm>
            <a:off x="1071563" y="1285875"/>
            <a:ext cx="7729537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3. Жизненные ситуации, в которых осуществляется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обработка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информации (уберите лишнее):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2357438"/>
            <a:ext cx="7215188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Шахматист обдумывает очередной ход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25" y="3000375"/>
            <a:ext cx="7215188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Девочка вдыхает аромат цветка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25" y="3670300"/>
            <a:ext cx="7215188" cy="8302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Ученики выполняют перевод текста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английского языка на русский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25" y="4752975"/>
            <a:ext cx="7215188" cy="83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Водитель останавливается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красный сигнал светофора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25" y="5824538"/>
            <a:ext cx="7215188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Мальчик делится впечатлениями о поездке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Л.Л. Босова, А.Ю. Босова Методическое пособие. 5 класс 2013 г.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47664" y="1352139"/>
            <a:ext cx="734481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Узнать об  информации  и способах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еѐ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получения человеком из окружающего мира;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с видами информации по форме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еѐ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расширить  представления об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информационной  деятельности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15362" name="Объект 4"/>
          <p:cNvSpPr>
            <a:spLocks noGrp="1"/>
          </p:cNvSpPr>
          <p:nvPr>
            <p:ph idx="1"/>
          </p:nvPr>
        </p:nvSpPr>
        <p:spPr>
          <a:xfrm>
            <a:off x="1042988" y="1052513"/>
            <a:ext cx="7643812" cy="5073650"/>
          </a:xfrm>
        </p:spPr>
        <p:txBody>
          <a:bodyPr/>
          <a:lstStyle/>
          <a:p>
            <a:r>
              <a:rPr lang="ru-RU" b="1" smtClean="0"/>
              <a:t>Информация</a:t>
            </a:r>
          </a:p>
          <a:p>
            <a:r>
              <a:rPr lang="ru-RU" b="1" smtClean="0"/>
              <a:t>Виды информации</a:t>
            </a:r>
          </a:p>
          <a:p>
            <a:r>
              <a:rPr lang="ru-RU" b="1" smtClean="0"/>
              <a:t>Действия с информацией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5"/>
          <p:cNvSpPr>
            <a:spLocks noGrp="1"/>
          </p:cNvSpPr>
          <p:nvPr>
            <p:ph idx="1"/>
          </p:nvPr>
        </p:nvSpPr>
        <p:spPr>
          <a:xfrm>
            <a:off x="1643063" y="1285875"/>
            <a:ext cx="7215187" cy="17859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знания, получаемые вами в школе; сведения, которые вы черпаете </a:t>
            </a:r>
            <a:b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книг, телепередач; новости, которые </a:t>
            </a:r>
            <a:b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слышите по радио или от людей.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информация?</a:t>
            </a:r>
          </a:p>
        </p:txBody>
      </p:sp>
      <p:grpSp>
        <p:nvGrpSpPr>
          <p:cNvPr id="6" name="Овал 5"/>
          <p:cNvGrpSpPr>
            <a:grpSpLocks/>
          </p:cNvGrpSpPr>
          <p:nvPr/>
        </p:nvGrpSpPr>
        <p:grpSpPr bwMode="auto">
          <a:xfrm>
            <a:off x="347663" y="1414463"/>
            <a:ext cx="1352550" cy="1322387"/>
            <a:chOff x="219" y="891"/>
            <a:chExt cx="852" cy="833"/>
          </a:xfrm>
        </p:grpSpPr>
        <p:pic>
          <p:nvPicPr>
            <p:cNvPr id="16387" name="Овал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" y="891"/>
              <a:ext cx="852" cy="833"/>
            </a:xfrm>
            <a:prstGeom prst="rect">
              <a:avLst/>
            </a:prstGeom>
            <a:noFill/>
          </p:spPr>
        </p:pic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407" y="1127"/>
              <a:ext cx="44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6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sp>
        <p:nvSpPr>
          <p:cNvPr id="7" name="Rectangle 6"/>
          <p:cNvSpPr txBox="1">
            <a:spLocks/>
          </p:cNvSpPr>
          <p:nvPr/>
        </p:nvSpPr>
        <p:spPr bwMode="auto">
          <a:xfrm>
            <a:off x="700088" y="5815013"/>
            <a:ext cx="8229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Окружающий нас мир – </a:t>
            </a:r>
            <a:r>
              <a:rPr lang="ru-RU" sz="3200" i="1" dirty="0" err="1">
                <a:solidFill>
                  <a:schemeClr val="accent5">
                    <a:lumMod val="50000"/>
                  </a:schemeClr>
                </a:solidFill>
              </a:rPr>
              <a:t>мир</a:t>
            </a:r>
            <a:r>
              <a:rPr lang="ru-RU" sz="3200" i="1" dirty="0">
                <a:solidFill>
                  <a:schemeClr val="accent5">
                    <a:lumMod val="50000"/>
                  </a:schemeClr>
                </a:solidFill>
              </a:rPr>
              <a:t> информации.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200" dirty="0"/>
          </a:p>
        </p:txBody>
      </p:sp>
      <p:pic>
        <p:nvPicPr>
          <p:cNvPr id="16391" name="Picture 10" descr="http://www.koipkro.kostroma.ru/galich/school3/eu/so/DocLib/_w/%D0%92%D0%BE%D0%BF%D1%80%D0%BE%D1%81_jp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189288"/>
            <a:ext cx="26289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4" descr="http://www.kartka.com.ua/pic/announses/673c7cbcab52a0d0ee0312e28cdaf2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3357563"/>
            <a:ext cx="235743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чувств человека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воспринимаемая информация</a:t>
            </a:r>
          </a:p>
        </p:txBody>
      </p:sp>
      <p:pic>
        <p:nvPicPr>
          <p:cNvPr id="17410" name="Рисунок 2" descr="f_4a9285718a0c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1643063"/>
            <a:ext cx="55006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>
            <a:hlinkClick r:id="rId4"/>
          </p:cNvPr>
          <p:cNvSpPr/>
          <p:nvPr/>
        </p:nvSpPr>
        <p:spPr>
          <a:xfrm>
            <a:off x="7715250" y="6143625"/>
            <a:ext cx="1143000" cy="571500"/>
          </a:xfrm>
          <a:prstGeom prst="bevel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endParaRPr lang="ru-RU"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57313" y="5857875"/>
            <a:ext cx="6215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2060"/>
                </a:solidFill>
                <a:latin typeface="Calibri" pitchFamily="34" charset="0"/>
              </a:rPr>
              <a:t>Анимация </a:t>
            </a:r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«Классификация информации </a:t>
            </a:r>
            <a:br>
              <a:rPr lang="ru-RU" b="1" i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по способу её восприятия людьми» </a:t>
            </a:r>
            <a:r>
              <a:rPr lang="ru-RU" i="1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Calibri" pitchFamily="34" charset="0"/>
              </a:rPr>
              <a:t>sc.edu.ru)  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600" b="1">
                <a:solidFill>
                  <a:srgbClr val="002060"/>
                </a:solidFill>
                <a:latin typeface="Calibri" pitchFamily="34" charset="0"/>
              </a:rPr>
              <a:t>→</a:t>
            </a:r>
            <a:r>
              <a:rPr lang="en-US" b="1">
                <a:latin typeface="Calibri" pitchFamily="34" charset="0"/>
              </a:rPr>
              <a:t> 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88" y="1643063"/>
            <a:ext cx="2376487" cy="5222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Зрительная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" y="2214563"/>
            <a:ext cx="18002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813" y="5048250"/>
            <a:ext cx="18002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Вкусовая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0175" y="3262313"/>
            <a:ext cx="2520950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Обонятельная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5713" y="5048250"/>
            <a:ext cx="2665412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Осязательная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8"/>
          <p:cNvSpPr>
            <a:spLocks noGrp="1"/>
          </p:cNvSpPr>
          <p:nvPr>
            <p:ph idx="1"/>
          </p:nvPr>
        </p:nvSpPr>
        <p:spPr>
          <a:xfrm>
            <a:off x="2000250" y="1285875"/>
            <a:ext cx="6786563" cy="7858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Задание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заполните таблицу.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43063" y="0"/>
            <a:ext cx="704373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подумаем</a:t>
            </a:r>
          </a:p>
        </p:txBody>
      </p:sp>
      <p:graphicFrame>
        <p:nvGraphicFramePr>
          <p:cNvPr id="10" name="Group 143"/>
          <p:cNvGraphicFramePr>
            <a:graphicFrameLocks/>
          </p:cNvGraphicFramePr>
          <p:nvPr/>
        </p:nvGraphicFramePr>
        <p:xfrm>
          <a:off x="752475" y="2143125"/>
          <a:ext cx="8105802" cy="3710710"/>
        </p:xfrm>
        <a:graphic>
          <a:graphicData uri="http://schemas.openxmlformats.org/drawingml/2006/table">
            <a:tbl>
              <a:tblPr/>
              <a:tblGrid>
                <a:gridCol w="2734247"/>
                <a:gridCol w="2326494"/>
                <a:gridCol w="3045061"/>
              </a:tblGrid>
              <a:tr h="9675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информации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C2E8"/>
                    </a:solidFill>
                  </a:tcPr>
                </a:tc>
              </a:tr>
              <a:tr h="5277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Зрительная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Зрение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Глаза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7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Звуковая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7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Вкусовая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7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Обонятельная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7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Осязательная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9" name="Text Box 144"/>
          <p:cNvSpPr txBox="1">
            <a:spLocks noChangeArrowheads="1"/>
          </p:cNvSpPr>
          <p:nvPr/>
        </p:nvSpPr>
        <p:spPr bwMode="auto">
          <a:xfrm>
            <a:off x="3563938" y="3971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2" name="Rectangle 146"/>
          <p:cNvSpPr>
            <a:spLocks noChangeArrowheads="1"/>
          </p:cNvSpPr>
          <p:nvPr/>
        </p:nvSpPr>
        <p:spPr bwMode="auto">
          <a:xfrm>
            <a:off x="3995738" y="3643313"/>
            <a:ext cx="1079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 i="1">
                <a:solidFill>
                  <a:srgbClr val="0033CC"/>
                </a:solidFill>
                <a:latin typeface="Times New Roman" pitchFamily="18" charset="0"/>
              </a:rPr>
              <a:t>Слух</a:t>
            </a: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6875463" y="3643313"/>
            <a:ext cx="10810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 i="1">
                <a:solidFill>
                  <a:srgbClr val="0033CC"/>
                </a:solidFill>
                <a:latin typeface="Times New Roman" pitchFamily="18" charset="0"/>
              </a:rPr>
              <a:t>Уши</a:t>
            </a: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4067175" y="42148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Вкус</a:t>
            </a:r>
          </a:p>
        </p:txBody>
      </p:sp>
      <p:sp>
        <p:nvSpPr>
          <p:cNvPr id="15" name="Rectangle 149"/>
          <p:cNvSpPr>
            <a:spLocks noChangeArrowheads="1"/>
          </p:cNvSpPr>
          <p:nvPr/>
        </p:nvSpPr>
        <p:spPr bwMode="auto">
          <a:xfrm>
            <a:off x="6875463" y="4214813"/>
            <a:ext cx="1054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Язык</a:t>
            </a:r>
          </a:p>
        </p:txBody>
      </p:sp>
      <p:sp>
        <p:nvSpPr>
          <p:cNvPr id="16" name="Rectangle 150"/>
          <p:cNvSpPr>
            <a:spLocks noChangeArrowheads="1"/>
          </p:cNvSpPr>
          <p:nvPr/>
        </p:nvSpPr>
        <p:spPr bwMode="auto">
          <a:xfrm>
            <a:off x="3635375" y="4786313"/>
            <a:ext cx="18399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 b="1" i="1">
                <a:solidFill>
                  <a:srgbClr val="0033CC"/>
                </a:solidFill>
                <a:latin typeface="Times New Roman" pitchFamily="18" charset="0"/>
              </a:rPr>
              <a:t>Обоняние</a:t>
            </a:r>
          </a:p>
        </p:txBody>
      </p:sp>
      <p:sp>
        <p:nvSpPr>
          <p:cNvPr id="17" name="Rectangle 151"/>
          <p:cNvSpPr>
            <a:spLocks noChangeArrowheads="1"/>
          </p:cNvSpPr>
          <p:nvPr/>
        </p:nvSpPr>
        <p:spPr bwMode="auto">
          <a:xfrm>
            <a:off x="7019925" y="4791075"/>
            <a:ext cx="841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 b="1" i="1">
                <a:solidFill>
                  <a:srgbClr val="0033CC"/>
                </a:solidFill>
                <a:latin typeface="Times New Roman" pitchFamily="18" charset="0"/>
              </a:rPr>
              <a:t>Нос</a:t>
            </a:r>
          </a:p>
        </p:txBody>
      </p:sp>
      <p:sp>
        <p:nvSpPr>
          <p:cNvPr id="18" name="Rectangle 152"/>
          <p:cNvSpPr>
            <a:spLocks noChangeArrowheads="1"/>
          </p:cNvSpPr>
          <p:nvPr/>
        </p:nvSpPr>
        <p:spPr bwMode="auto">
          <a:xfrm>
            <a:off x="3706813" y="5286375"/>
            <a:ext cx="17573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Осязание</a:t>
            </a:r>
          </a:p>
        </p:txBody>
      </p:sp>
      <p:sp>
        <p:nvSpPr>
          <p:cNvPr id="19" name="Rectangle 153"/>
          <p:cNvSpPr>
            <a:spLocks noChangeArrowheads="1"/>
          </p:cNvSpPr>
          <p:nvPr/>
        </p:nvSpPr>
        <p:spPr bwMode="auto">
          <a:xfrm>
            <a:off x="6731000" y="5294313"/>
            <a:ext cx="1187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Кожа</a:t>
            </a:r>
          </a:p>
        </p:txBody>
      </p:sp>
      <p:pic>
        <p:nvPicPr>
          <p:cNvPr id="19498" name="Picture 7" descr="C:\Documents and Settings\Елена\Local Settings\Temporary Internet Files\Content.IE5\YL1I3MTK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795338"/>
            <a:ext cx="1357312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8109019">
            <a:off x="4911725" y="3797300"/>
            <a:ext cx="1654175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758406" y="3472657"/>
            <a:ext cx="1698625" cy="50006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572513">
            <a:off x="2668588" y="3840163"/>
            <a:ext cx="1616075" cy="50006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7767944">
            <a:off x="5684044" y="4834731"/>
            <a:ext cx="1285875" cy="5000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614037">
            <a:off x="2281238" y="4875213"/>
            <a:ext cx="1285875" cy="50006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43000" y="71438"/>
            <a:ext cx="7543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информации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форме представления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8" y="4714875"/>
            <a:ext cx="2286000" cy="1357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" y="2428875"/>
            <a:ext cx="2500312" cy="126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Числовая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" y="4000500"/>
            <a:ext cx="2500312" cy="126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Текстовая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9000" y="1714500"/>
            <a:ext cx="2357438" cy="126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Графическая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72188" y="4000500"/>
            <a:ext cx="2500312" cy="126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Видеоинформация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50" y="2428875"/>
            <a:ext cx="2428875" cy="126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Звуковая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2" grpId="0" animBg="1"/>
      <p:bldP spid="9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Давайте подумаем</a:t>
            </a:r>
          </a:p>
        </p:txBody>
      </p:sp>
      <p:sp>
        <p:nvSpPr>
          <p:cNvPr id="5" name="Содержимое 8"/>
          <p:cNvSpPr txBox="1">
            <a:spLocks/>
          </p:cNvSpPr>
          <p:nvPr/>
        </p:nvSpPr>
        <p:spPr bwMode="auto">
          <a:xfrm>
            <a:off x="2000250" y="1223963"/>
            <a:ext cx="67865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Задание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 найдите лишнее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23555" name="Picture 7" descr="C:\Documents and Settings\Елена\Local Settings\Temporary Internet Files\Content.IE5\YL1I3MTK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723900"/>
            <a:ext cx="1357312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175" y="2714625"/>
            <a:ext cx="1322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500688"/>
            <a:ext cx="133508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38" y="3500438"/>
            <a:ext cx="103505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4357688"/>
            <a:ext cx="14414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785813" y="2071688"/>
            <a:ext cx="2428875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информации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29000" y="2071688"/>
            <a:ext cx="4786313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представления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85813" y="2928938"/>
            <a:ext cx="2428875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Звуковая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813" y="3643313"/>
            <a:ext cx="2428875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Текстовая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5813" y="4357688"/>
            <a:ext cx="2428875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Графическая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85813" y="5072063"/>
            <a:ext cx="2428875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Числовая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5813" y="5786438"/>
            <a:ext cx="2428875" cy="500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Видеоинформация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86313" y="507206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latin typeface="Calibri" pitchFamily="34" charset="0"/>
              </a:rPr>
              <a:t>ВОСЕМЬ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29375" y="5110163"/>
            <a:ext cx="2143125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26 + 78 = 100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43313" y="5072063"/>
            <a:ext cx="857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XIV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2" name="Прямоугольник 3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97238" y="2468563"/>
            <a:ext cx="1884362" cy="1103312"/>
          </a:xfrm>
          <a:prstGeom prst="rect">
            <a:avLst/>
          </a:prstGeom>
          <a:noFill/>
        </p:spPr>
      </p:pic>
      <p:pic>
        <p:nvPicPr>
          <p:cNvPr id="33" name="Picture 7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50" y="5643563"/>
            <a:ext cx="92868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ree"/>
          <p:cNvSpPr>
            <a:spLocks noEditPoints="1" noChangeArrowheads="1"/>
          </p:cNvSpPr>
          <p:nvPr/>
        </p:nvSpPr>
        <p:spPr bwMode="auto">
          <a:xfrm>
            <a:off x="5357813" y="4214813"/>
            <a:ext cx="762000" cy="7620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7188" y="4143375"/>
            <a:ext cx="9159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http://veraorlova.ucoz.ru/_pu/0/19547379.gif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525" y="2798763"/>
            <a:ext cx="10160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6500813" y="3619500"/>
            <a:ext cx="157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СЛОВО</a:t>
            </a:r>
          </a:p>
        </p:txBody>
      </p:sp>
      <p:pic>
        <p:nvPicPr>
          <p:cNvPr id="39" name="Picture 7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5" y="3429000"/>
            <a:ext cx="7635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Film"/>
          <p:cNvSpPr>
            <a:spLocks noEditPoints="1" noChangeArrowheads="1"/>
          </p:cNvSpPr>
          <p:nvPr/>
        </p:nvSpPr>
        <p:spPr bwMode="auto">
          <a:xfrm rot="5400000">
            <a:off x="5262563" y="5310188"/>
            <a:ext cx="762000" cy="1428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960 w 21600"/>
              <a:gd name="T25" fmla="*/ 8129 h 21600"/>
              <a:gd name="T26" fmla="*/ 17079 w 21600"/>
              <a:gd name="T27" fmla="*/ 1342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Управляющая кнопка: домой 33">
            <a:hlinkClick r:id="" action="ppaction://hlinkshowjump?jump=firstslide" highlightClick="1"/>
          </p:cNvPr>
          <p:cNvSpPr/>
          <p:nvPr/>
        </p:nvSpPr>
        <p:spPr>
          <a:xfrm>
            <a:off x="8501063" y="6357938"/>
            <a:ext cx="357187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450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8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 с информацией</a:t>
            </a:r>
          </a:p>
        </p:txBody>
      </p:sp>
      <p:sp>
        <p:nvSpPr>
          <p:cNvPr id="4" name="Содержимое 5"/>
          <p:cNvSpPr txBox="1">
            <a:spLocks/>
          </p:cNvSpPr>
          <p:nvPr/>
        </p:nvSpPr>
        <p:spPr bwMode="auto">
          <a:xfrm>
            <a:off x="1571625" y="1314450"/>
            <a:ext cx="7286625" cy="325755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730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Человек постоянно совершает действия, связанные с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получением,</a:t>
            </a:r>
            <a:b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передачей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хранением,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обработкой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информации.</a:t>
            </a:r>
          </a:p>
        </p:txBody>
      </p:sp>
      <p:sp>
        <p:nvSpPr>
          <p:cNvPr id="5" name="Овал 4"/>
          <p:cNvSpPr/>
          <p:nvPr/>
        </p:nvSpPr>
        <p:spPr>
          <a:xfrm>
            <a:off x="500063" y="2143125"/>
            <a:ext cx="1000125" cy="10001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4580" name="Picture 10" descr="1schoolgirl10-me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4197350"/>
            <a:ext cx="3071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507</Words>
  <Application>Microsoft Office PowerPoint</Application>
  <PresentationFormat>Экран (4:3)</PresentationFormat>
  <Paragraphs>152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Информация вокруг нас</vt:lpstr>
      <vt:lpstr>Цель урока:</vt:lpstr>
      <vt:lpstr>Ключевые слова</vt:lpstr>
      <vt:lpstr>Что такое информация?</vt:lpstr>
      <vt:lpstr>Органы чувств человека  и воспринимаемая информация</vt:lpstr>
      <vt:lpstr>Давайте подумаем</vt:lpstr>
      <vt:lpstr>Виды информации  по форме представления</vt:lpstr>
      <vt:lpstr>Слайд 8</vt:lpstr>
      <vt:lpstr>Действия с информацией</vt:lpstr>
      <vt:lpstr>Самое главное</vt:lpstr>
      <vt:lpstr>Вопросы и задания</vt:lpstr>
      <vt:lpstr>Вопросы и задания</vt:lpstr>
      <vt:lpstr> Вопросы и задания</vt:lpstr>
      <vt:lpstr>Вопросы и задания</vt:lpstr>
      <vt:lpstr>Вопросы и задания</vt:lpstr>
      <vt:lpstr>Вопросы и задания</vt:lpstr>
      <vt:lpstr>Вопросы и задания</vt:lpstr>
      <vt:lpstr>Литература </vt:lpstr>
    </vt:vector>
  </TitlesOfParts>
  <Company>ФИРО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Босова Людмила Леонидовна</dc:creator>
  <cp:lastModifiedBy>оптимальный</cp:lastModifiedBy>
  <cp:revision>17</cp:revision>
  <dcterms:created xsi:type="dcterms:W3CDTF">2011-09-19T18:11:49Z</dcterms:created>
  <dcterms:modified xsi:type="dcterms:W3CDTF">2019-09-13T14:30:32Z</dcterms:modified>
</cp:coreProperties>
</file>