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63" r:id="rId4"/>
    <p:sldId id="272" r:id="rId5"/>
    <p:sldId id="277" r:id="rId6"/>
    <p:sldId id="275" r:id="rId7"/>
    <p:sldId id="276" r:id="rId8"/>
    <p:sldId id="278" r:id="rId9"/>
    <p:sldId id="271" r:id="rId10"/>
    <p:sldId id="279" r:id="rId11"/>
    <p:sldId id="280" r:id="rId12"/>
    <p:sldId id="258" r:id="rId13"/>
    <p:sldId id="264" r:id="rId14"/>
    <p:sldId id="259" r:id="rId15"/>
    <p:sldId id="267" r:id="rId16"/>
    <p:sldId id="268" r:id="rId17"/>
    <p:sldId id="269" r:id="rId18"/>
    <p:sldId id="260" r:id="rId19"/>
    <p:sldId id="266" r:id="rId20"/>
    <p:sldId id="261" r:id="rId21"/>
    <p:sldId id="270" r:id="rId22"/>
    <p:sldId id="273" r:id="rId23"/>
    <p:sldId id="262" r:id="rId24"/>
    <p:sldId id="274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2" autoAdjust="0"/>
    <p:restoredTop sz="94690" autoAdjust="0"/>
  </p:normalViewPr>
  <p:slideViewPr>
    <p:cSldViewPr>
      <p:cViewPr varScale="1">
        <p:scale>
          <a:sx n="55" d="100"/>
          <a:sy n="55" d="100"/>
        </p:scale>
        <p:origin x="-93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D150F4-6096-4701-80BD-98F36295E17F}" type="datetimeFigureOut">
              <a:rPr lang="ru-RU" smtClean="0"/>
              <a:pPr/>
              <a:t>27.01.2018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9A3CB5-3BB5-4745-B52D-E19D5295FE2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A3CB5-3BB5-4745-B52D-E19D5295FE26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A3CB5-3BB5-4745-B52D-E19D5295FE26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A3CB5-3BB5-4745-B52D-E19D5295FE26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A3CB5-3BB5-4745-B52D-E19D5295FE26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A3CB5-3BB5-4745-B52D-E19D5295FE26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A3CB5-3BB5-4745-B52D-E19D5295FE26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A3CB5-3BB5-4745-B52D-E19D5295FE26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A3CB5-3BB5-4745-B52D-E19D5295FE26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A3CB5-3BB5-4745-B52D-E19D5295FE26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A3CB5-3BB5-4745-B52D-E19D5295FE26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A3CB5-3BB5-4745-B52D-E19D5295FE26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A3CB5-3BB5-4745-B52D-E19D5295FE26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A3CB5-3BB5-4745-B52D-E19D5295FE26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A3CB5-3BB5-4745-B52D-E19D5295FE26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A3CB5-3BB5-4745-B52D-E19D5295FE26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A3CB5-3BB5-4745-B52D-E19D5295FE26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A3CB5-3BB5-4745-B52D-E19D5295FE26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A3CB5-3BB5-4745-B52D-E19D5295FE26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A3CB5-3BB5-4745-B52D-E19D5295FE26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A3CB5-3BB5-4745-B52D-E19D5295FE26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A3CB5-3BB5-4745-B52D-E19D5295FE26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A3CB5-3BB5-4745-B52D-E19D5295FE26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A3CB5-3BB5-4745-B52D-E19D5295FE26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A3CB5-3BB5-4745-B52D-E19D5295FE26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4305B-64A1-4624-A2C9-9E9B25CBD8D3}" type="datetimeFigureOut">
              <a:rPr lang="ru-RU" smtClean="0"/>
              <a:pPr/>
              <a:t>27.01.2018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3C167-8E86-4F78-8A2E-495108DE9E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4305B-64A1-4624-A2C9-9E9B25CBD8D3}" type="datetimeFigureOut">
              <a:rPr lang="ru-RU" smtClean="0"/>
              <a:pPr/>
              <a:t>27.01.2018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3C167-8E86-4F78-8A2E-495108DE9E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4305B-64A1-4624-A2C9-9E9B25CBD8D3}" type="datetimeFigureOut">
              <a:rPr lang="ru-RU" smtClean="0"/>
              <a:pPr/>
              <a:t>27.01.2018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3C167-8E86-4F78-8A2E-495108DE9E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4305B-64A1-4624-A2C9-9E9B25CBD8D3}" type="datetimeFigureOut">
              <a:rPr lang="ru-RU" smtClean="0"/>
              <a:pPr/>
              <a:t>27.01.2018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3C167-8E86-4F78-8A2E-495108DE9E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4305B-64A1-4624-A2C9-9E9B25CBD8D3}" type="datetimeFigureOut">
              <a:rPr lang="ru-RU" smtClean="0"/>
              <a:pPr/>
              <a:t>27.01.2018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3C167-8E86-4F78-8A2E-495108DE9E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4305B-64A1-4624-A2C9-9E9B25CBD8D3}" type="datetimeFigureOut">
              <a:rPr lang="ru-RU" smtClean="0"/>
              <a:pPr/>
              <a:t>27.01.2018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3C167-8E86-4F78-8A2E-495108DE9E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4305B-64A1-4624-A2C9-9E9B25CBD8D3}" type="datetimeFigureOut">
              <a:rPr lang="ru-RU" smtClean="0"/>
              <a:pPr/>
              <a:t>27.01.2018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3C167-8E86-4F78-8A2E-495108DE9E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4305B-64A1-4624-A2C9-9E9B25CBD8D3}" type="datetimeFigureOut">
              <a:rPr lang="ru-RU" smtClean="0"/>
              <a:pPr/>
              <a:t>27.01.2018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3C167-8E86-4F78-8A2E-495108DE9E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4305B-64A1-4624-A2C9-9E9B25CBD8D3}" type="datetimeFigureOut">
              <a:rPr lang="ru-RU" smtClean="0"/>
              <a:pPr/>
              <a:t>27.01.2018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3C167-8E86-4F78-8A2E-495108DE9E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4305B-64A1-4624-A2C9-9E9B25CBD8D3}" type="datetimeFigureOut">
              <a:rPr lang="ru-RU" smtClean="0"/>
              <a:pPr/>
              <a:t>27.01.2018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3C167-8E86-4F78-8A2E-495108DE9E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4305B-64A1-4624-A2C9-9E9B25CBD8D3}" type="datetimeFigureOut">
              <a:rPr lang="ru-RU" smtClean="0"/>
              <a:pPr/>
              <a:t>27.01.2018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3C167-8E86-4F78-8A2E-495108DE9E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D4305B-64A1-4624-A2C9-9E9B25CBD8D3}" type="datetimeFigureOut">
              <a:rPr lang="ru-RU" smtClean="0"/>
              <a:pPr/>
              <a:t>27.01.2018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3C167-8E86-4F78-8A2E-495108DE9EE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F%D0%B5%D1%80%D0%B2%D0%B0%D1%8F_%D1%84%D1%80%D0%B0%D0%BD%D1%86%D1%83%D0%B7%D1%81%D0%BA%D0%B0%D1%8F_%D0%B8%D0%BC%D0%BF%D0%B5%D1%80%D0%B8%D1%8F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ru.wikipedia.org/w/index.php?title=%D0%A4%D0%BE%D0%BD%D1%82%D0%B5%D0%BD,_%D0%9F%D1%8C%D0%B5%D1%80&amp;action=edit&amp;redlink=1" TargetMode="External"/><Relationship Id="rId4" Type="http://schemas.openxmlformats.org/officeDocument/2006/relationships/hyperlink" Target="https://ru.wikipedia.org/wiki/%D0%9F%D0%B5%D1%80%D1%81%D1%8C%D0%B5,_%D0%A8%D0%B0%D1%80%D0%BB%D1%8C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0%D0%BE%D1%81%D1%81%D0%B8%D0%B9%D1%81%D0%BA%D0%B0%D1%8F_%D0%B8%D0%BC%D0%BF%D0%B5%D1%80%D0%B8%D1%8F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ru.wikipedia.org/wiki/%D0%9C%D0%BE%D0%BD%D1%84%D0%B5%D1%80%D1%80%D0%B0%D0%BD,_%D0%9E%D0%B3%D1%8E%D1%81%D1%82" TargetMode="External"/><Relationship Id="rId5" Type="http://schemas.openxmlformats.org/officeDocument/2006/relationships/hyperlink" Target="https://ru.wikipedia.org/wiki/%D0%98%D1%81%D0%B0%D0%B0%D0%BA%D0%B8%D0%B5%D0%B2%D1%81%D0%BA%D0%B8%D0%B9_%D1%81%D0%BE%D0%B1%D0%BE%D1%80" TargetMode="External"/><Relationship Id="rId4" Type="http://schemas.openxmlformats.org/officeDocument/2006/relationships/hyperlink" Target="https://ru.wikipedia.org/wiki/%D0%90%D0%BB%D0%B5%D0%BA%D1%81%D0%B0%D0%BD%D0%B4%D1%80_I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0%D0%BE%D1%81%D1%81%D0%B8,_%D0%9A%D0%B0%D1%80%D0%BB_%D0%98%D0%B2%D0%B0%D0%BD%D0%BE%D0%B2%D0%B8%D1%87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ru.wikipedia.org/wiki/%D0%91%D0%BE%D0%B2%D0%B5,_%D0%9E%D1%81%D0%B8%D0%BF_%D0%98%D0%B2%D0%B0%D0%BD%D0%BE%D0%B2%D0%B8%D1%87" TargetMode="External"/><Relationship Id="rId5" Type="http://schemas.openxmlformats.org/officeDocument/2006/relationships/hyperlink" Target="https://ru.wikipedia.org/wiki/%D0%92%D0%BE%D1%80%D0%BE%D0%BD%D0%B8%D1%85%D0%B8%D0%BD,_%D0%90%D0%BD%D0%B4%D1%80%D0%B5%D0%B9_%D0%9D%D0%B8%D0%BA%D0%B8%D1%84%D0%BE%D1%80%D0%BE%D0%B2%D0%B8%D1%87" TargetMode="External"/><Relationship Id="rId4" Type="http://schemas.openxmlformats.org/officeDocument/2006/relationships/hyperlink" Target="https://ru.wikipedia.org/wiki/%D0%97%D0%B0%D1%85%D0%B0%D1%80%D0%BE%D0%B2,_%D0%90%D0%BD%D0%B4%D1%80%D0%B5%D1%8F%D0%BD_%D0%94%D0%BC%D0%B8%D1%82%D1%80%D0%B8%D0%B5%D0%B2%D0%B8%D1%87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4%D1%80%D0%B0%D0%BD%D1%86%D1%83%D0%B7%D1%81%D0%BA%D0%B8%D0%B9_%D1%8F%D0%B7%D1%8B%D0%BA" TargetMode="External"/><Relationship Id="rId7" Type="http://schemas.openxmlformats.org/officeDocument/2006/relationships/hyperlink" Target="https://ru.wikipedia.org/wiki/%D0%9D%D0%B0%D0%BF%D0%BE%D0%BB%D0%B5%D0%BE%D0%BD_I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ru.wikipedia.org/wiki/%D0%A4%D1%80%D0%B0%D0%BD%D1%86%D0%B8%D1%8F" TargetMode="External"/><Relationship Id="rId5" Type="http://schemas.openxmlformats.org/officeDocument/2006/relationships/hyperlink" Target="https://ru.wikipedia.org/wiki/%D0%90%D1%80%D1%85%D0%B8%D1%82%D0%B5%D0%BA%D1%82%D1%83%D1%80%D0%B0" TargetMode="External"/><Relationship Id="rId4" Type="http://schemas.openxmlformats.org/officeDocument/2006/relationships/hyperlink" Target="https://ru.wikipedia.org/wiki/%D0%9A%D0%BB%D0%B0%D1%81%D1%81%D0%B8%D1%86%D0%B8%D0%B7%D0%BC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A%D0%BE%D0%BB%D0%BE%D0%BD%D0%BD%D0%B0_(%D0%B0%D1%80%D1%85%D0%B8%D1%82%D0%B5%D0%BA%D1%82%D1%83%D1%80%D0%B0)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ru.wikipedia.org/wiki/%D0%9F%D0%B8%D0%BB%D1%8F%D1%81%D1%82%D1%80%D1%8B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1224135"/>
          </a:xfrm>
        </p:spPr>
        <p:txBody>
          <a:bodyPr/>
          <a:lstStyle/>
          <a:p>
            <a:r>
              <a:rPr lang="ru-RU" dirty="0" smtClean="0"/>
              <a:t>Ампир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772816"/>
            <a:ext cx="6400800" cy="1224136"/>
          </a:xfrm>
        </p:spPr>
        <p:txBody>
          <a:bodyPr/>
          <a:lstStyle/>
          <a:p>
            <a:r>
              <a:rPr lang="ru-RU" dirty="0" smtClean="0"/>
              <a:t>Имперский стиль</a:t>
            </a:r>
            <a:endParaRPr lang="ru-RU" dirty="0"/>
          </a:p>
        </p:txBody>
      </p:sp>
      <p:pic>
        <p:nvPicPr>
          <p:cNvPr id="1026" name="Picture 2" descr="C:\Users\светлана\Pictures\ампир\wpid-TyWFzbCnbG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636912"/>
            <a:ext cx="3420000" cy="2565000"/>
          </a:xfrm>
          <a:prstGeom prst="rect">
            <a:avLst/>
          </a:prstGeom>
          <a:noFill/>
        </p:spPr>
      </p:pic>
      <p:pic>
        <p:nvPicPr>
          <p:cNvPr id="1030" name="Picture 6" descr="C:\Users\светлана\Pictures\ампир\img-qUfPGG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3789040"/>
            <a:ext cx="3240000" cy="243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Триумфальная колонна в Париже</a:t>
            </a:r>
            <a:endParaRPr lang="ru-RU" sz="3200" dirty="0"/>
          </a:p>
        </p:txBody>
      </p:sp>
      <p:pic>
        <p:nvPicPr>
          <p:cNvPr id="4" name="Содержимое 3" descr="DSC0259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/>
              <a:t>Архитектура в стиле ампир. Справа – египетская колонна, привезённая Наполеоном из похода</a:t>
            </a:r>
            <a:endParaRPr lang="ru-RU" sz="3200" dirty="0"/>
          </a:p>
        </p:txBody>
      </p:sp>
      <p:pic>
        <p:nvPicPr>
          <p:cNvPr id="4" name="Содержимое 3" descr="DSC0251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34682"/>
          </a:xfrm>
        </p:spPr>
        <p:txBody>
          <a:bodyPr>
            <a:normAutofit/>
          </a:bodyPr>
          <a:lstStyle/>
          <a:p>
            <a:r>
              <a:rPr lang="ru-RU" dirty="0"/>
              <a:t>В </a:t>
            </a:r>
            <a:r>
              <a:rPr lang="ru-RU" dirty="0">
                <a:hlinkClick r:id="rId3" tooltip="Первая французская империя"/>
              </a:rPr>
              <a:t>императорской Франции</a:t>
            </a:r>
            <a:r>
              <a:rPr lang="ru-RU" dirty="0"/>
              <a:t> ампир отличала торжественность и парадность мемориальной архитектуры и дворцовых интерьеров, созданных придворными архитекторами Наполеона </a:t>
            </a:r>
            <a:r>
              <a:rPr lang="ru-RU" dirty="0">
                <a:hlinkClick r:id="rId4" tooltip="Персье, Шарль"/>
              </a:rPr>
              <a:t>Шарлем </a:t>
            </a:r>
            <a:r>
              <a:rPr lang="ru-RU" dirty="0" err="1">
                <a:hlinkClick r:id="rId4" tooltip="Персье, Шарль"/>
              </a:rPr>
              <a:t>Персье</a:t>
            </a:r>
            <a:r>
              <a:rPr lang="ru-RU" dirty="0"/>
              <a:t> и </a:t>
            </a:r>
            <a:r>
              <a:rPr lang="ru-RU" dirty="0">
                <a:hlinkClick r:id="rId5" tooltip="Фонтен, Пьер (страница отсутствует)"/>
              </a:rPr>
              <a:t>Пьером </a:t>
            </a:r>
            <a:r>
              <a:rPr lang="ru-RU" dirty="0" err="1">
                <a:hlinkClick r:id="rId5" tooltip="Фонтен, Пьер (страница отсутствует)"/>
              </a:rPr>
              <a:t>Фонтеном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Собор инвалидов, Париж</a:t>
            </a:r>
            <a:endParaRPr lang="ru-RU" sz="3200" dirty="0"/>
          </a:p>
        </p:txBody>
      </p:sp>
      <p:pic>
        <p:nvPicPr>
          <p:cNvPr id="4" name="Содержимое 3" descr="Франция 2012 04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>
            <a:noAutofit/>
          </a:bodyPr>
          <a:lstStyle/>
          <a:p>
            <a:r>
              <a:rPr lang="ru-RU" sz="3200" dirty="0"/>
              <a:t>В </a:t>
            </a:r>
            <a:r>
              <a:rPr lang="ru-RU" sz="3200" dirty="0">
                <a:hlinkClick r:id="rId3" tooltip="Российская империя"/>
              </a:rPr>
              <a:t>Российской империи</a:t>
            </a:r>
            <a:r>
              <a:rPr lang="ru-RU" sz="3200" dirty="0"/>
              <a:t> этот стиль появился при </a:t>
            </a:r>
            <a:r>
              <a:rPr lang="ru-RU" sz="3200" dirty="0">
                <a:hlinkClick r:id="rId4" tooltip="Александр I"/>
              </a:rPr>
              <a:t>Александре I</a:t>
            </a:r>
            <a:r>
              <a:rPr lang="ru-RU" sz="3200" dirty="0"/>
              <a:t>. Приглашение архитекторов-иностранцев в России было частым явлением, поскольку </a:t>
            </a:r>
            <a:r>
              <a:rPr lang="ru-RU" sz="3200" dirty="0" smtClean="0"/>
              <a:t>в </a:t>
            </a:r>
            <a:r>
              <a:rPr lang="ru-RU" sz="3200" dirty="0"/>
              <a:t>начале XIX века в России существовало увлечение французской культурой. Для возведения </a:t>
            </a:r>
            <a:r>
              <a:rPr lang="ru-RU" sz="3200" dirty="0">
                <a:hlinkClick r:id="rId5" tooltip="Исаакиевский собор"/>
              </a:rPr>
              <a:t>Исаакиевского собора</a:t>
            </a:r>
            <a:r>
              <a:rPr lang="ru-RU" sz="3200" dirty="0"/>
              <a:t> Александр I пригласил начинающего французского архитектора </a:t>
            </a:r>
            <a:r>
              <a:rPr lang="ru-RU" sz="3200" dirty="0">
                <a:hlinkClick r:id="rId6" tooltip="Монферран, Огюст"/>
              </a:rPr>
              <a:t>Анри Луи Огюста </a:t>
            </a:r>
            <a:r>
              <a:rPr lang="ru-RU" sz="3200" dirty="0" err="1">
                <a:hlinkClick r:id="rId6" tooltip="Монферран, Огюст"/>
              </a:rPr>
              <a:t>Рикар</a:t>
            </a:r>
            <a:r>
              <a:rPr lang="ru-RU" sz="3200" dirty="0">
                <a:hlinkClick r:id="rId6" tooltip="Монферран, Огюст"/>
              </a:rPr>
              <a:t> де </a:t>
            </a:r>
            <a:r>
              <a:rPr lang="ru-RU" sz="3200" dirty="0" err="1">
                <a:hlinkClick r:id="rId6" tooltip="Монферран, Огюст"/>
              </a:rPr>
              <a:t>Монферрана</a:t>
            </a:r>
            <a:r>
              <a:rPr lang="ru-RU" sz="3200" dirty="0"/>
              <a:t>, впоследствии ставшего одним из основоположников «русского ампира».</a:t>
            </a:r>
            <a:r>
              <a:rPr lang="ru-RU" sz="3200" b="1" i="1" dirty="0"/>
              <a:t/>
            </a:r>
            <a:br>
              <a:rPr lang="ru-RU" sz="3200" b="1" i="1" dirty="0"/>
            </a:br>
            <a:endParaRPr lang="ru-RU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Исаакиевский собор, Санкт-Петербург</a:t>
            </a:r>
            <a:endParaRPr lang="ru-RU" sz="3200" dirty="0"/>
          </a:p>
        </p:txBody>
      </p:sp>
      <p:pic>
        <p:nvPicPr>
          <p:cNvPr id="4" name="Содержимое 3" descr="sankt[1]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38250" y="1643856"/>
            <a:ext cx="6667500" cy="443865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Исаакиевский собор, Санкт-Петербург</a:t>
            </a:r>
            <a:endParaRPr lang="ru-RU" sz="3200" dirty="0"/>
          </a:p>
        </p:txBody>
      </p:sp>
      <p:pic>
        <p:nvPicPr>
          <p:cNvPr id="4" name="Содержимое 3" descr="original[1] (2)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Казанский собор, Санкт-Петербург</a:t>
            </a:r>
            <a:endParaRPr lang="ru-RU" sz="3200" dirty="0"/>
          </a:p>
        </p:txBody>
      </p:sp>
      <p:pic>
        <p:nvPicPr>
          <p:cNvPr id="6" name="Содержимое 5" descr="Kazanskiy-kafedralnyy-sobor-SanktPeterburg[1]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34682"/>
          </a:xfrm>
        </p:spPr>
        <p:txBody>
          <a:bodyPr>
            <a:noAutofit/>
          </a:bodyPr>
          <a:lstStyle/>
          <a:p>
            <a:r>
              <a:rPr lang="ru-RU" sz="3200" dirty="0"/>
              <a:t>Русский ампир получил разделение на московский и </a:t>
            </a:r>
            <a:r>
              <a:rPr lang="ru-RU" sz="3200" dirty="0" smtClean="0"/>
              <a:t>петербургский. </a:t>
            </a:r>
            <a:r>
              <a:rPr lang="ru-RU" sz="3200" dirty="0"/>
              <a:t>Наиболее известным представителем петербургского направления ампира стал архитектор </a:t>
            </a:r>
            <a:r>
              <a:rPr lang="ru-RU" sz="3200" dirty="0">
                <a:hlinkClick r:id="rId3" tooltip="Росси, Карл Иванович"/>
              </a:rPr>
              <a:t>Карл Росси</a:t>
            </a:r>
            <a:r>
              <a:rPr lang="ru-RU" sz="3200" dirty="0"/>
              <a:t>, среди других представителей этого стиля принято называть архитекторов </a:t>
            </a:r>
            <a:r>
              <a:rPr lang="ru-RU" sz="3200" dirty="0" err="1">
                <a:hlinkClick r:id="rId4" tooltip="Захаров, Андреян Дмитриевич"/>
              </a:rPr>
              <a:t>Андреяна</a:t>
            </a:r>
            <a:r>
              <a:rPr lang="ru-RU" sz="3200" dirty="0">
                <a:hlinkClick r:id="rId4" tooltip="Захаров, Андреян Дмитриевич"/>
              </a:rPr>
              <a:t> Захарова</a:t>
            </a:r>
            <a:r>
              <a:rPr lang="ru-RU" sz="3200" dirty="0"/>
              <a:t>, </a:t>
            </a:r>
            <a:r>
              <a:rPr lang="ru-RU" sz="3200" dirty="0">
                <a:hlinkClick r:id="rId5" tooltip="Воронихин, Андрей Никифорович"/>
              </a:rPr>
              <a:t>Андрея Воронихина</a:t>
            </a:r>
            <a:r>
              <a:rPr lang="ru-RU" sz="3200" dirty="0"/>
              <a:t>, </a:t>
            </a:r>
            <a:r>
              <a:rPr lang="ru-RU" sz="3200" dirty="0">
                <a:hlinkClick r:id="rId6" tooltip="Бове, Осип Иванович"/>
              </a:rPr>
              <a:t>Осипа </a:t>
            </a:r>
            <a:r>
              <a:rPr lang="ru-RU" sz="3200" dirty="0" smtClean="0">
                <a:hlinkClick r:id="rId6" tooltip="Бове, Осип Иванович"/>
              </a:rPr>
              <a:t>Бове</a:t>
            </a:r>
            <a:r>
              <a:rPr lang="ru-RU" sz="3200" dirty="0" smtClean="0"/>
              <a:t>. </a:t>
            </a:r>
            <a:r>
              <a:rPr lang="ru-RU" sz="3200" dirty="0"/>
              <a:t>В России ампир главенствовал в архитектуре до 1830—1840 гг.</a:t>
            </a:r>
            <a:r>
              <a:rPr lang="ru-RU" sz="3200" b="1" i="1" dirty="0"/>
              <a:t/>
            </a:r>
            <a:br>
              <a:rPr lang="ru-RU" sz="3200" b="1" i="1" dirty="0"/>
            </a:br>
            <a:endParaRPr lang="ru-RU" sz="3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Триумфальная арка, Москва</a:t>
            </a:r>
            <a:endParaRPr lang="ru-RU" sz="3200" dirty="0"/>
          </a:p>
        </p:txBody>
      </p:sp>
      <p:pic>
        <p:nvPicPr>
          <p:cNvPr id="4" name="Содержимое 3" descr="Arka[1]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05397" y="1600200"/>
            <a:ext cx="7333206" cy="452596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62674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Ампи́р</a:t>
            </a:r>
            <a:r>
              <a:rPr lang="ru-RU" dirty="0"/>
              <a:t> ( </a:t>
            </a:r>
            <a:r>
              <a:rPr lang="ru-RU" dirty="0">
                <a:hlinkClick r:id="rId3" tooltip="Французский язык"/>
              </a:rPr>
              <a:t>фр.</a:t>
            </a:r>
            <a:r>
              <a:rPr lang="ru-RU" dirty="0"/>
              <a:t> </a:t>
            </a:r>
            <a:r>
              <a:rPr lang="fr-FR" dirty="0"/>
              <a:t>style Empire</a:t>
            </a:r>
            <a:r>
              <a:rPr lang="ru-RU" dirty="0"/>
              <a:t> — «имперский стиль») — </a:t>
            </a:r>
            <a:r>
              <a:rPr lang="ru-RU" dirty="0" err="1"/>
              <a:t>стиль</a:t>
            </a:r>
            <a:r>
              <a:rPr lang="ru-RU" dirty="0"/>
              <a:t> позднего (высокого) </a:t>
            </a:r>
            <a:r>
              <a:rPr lang="ru-RU" dirty="0">
                <a:hlinkClick r:id="rId4" tooltip="Классицизм"/>
              </a:rPr>
              <a:t>классицизма</a:t>
            </a:r>
            <a:r>
              <a:rPr lang="ru-RU" dirty="0"/>
              <a:t> в </a:t>
            </a:r>
            <a:r>
              <a:rPr lang="ru-RU" dirty="0">
                <a:hlinkClick r:id="rId5" tooltip="Архитектура"/>
              </a:rPr>
              <a:t>архитектуре</a:t>
            </a:r>
            <a:r>
              <a:rPr lang="ru-RU" dirty="0"/>
              <a:t> и прикладном искусстве. Возник во </a:t>
            </a:r>
            <a:r>
              <a:rPr lang="ru-RU" dirty="0">
                <a:hlinkClick r:id="rId6" tooltip="Франция"/>
              </a:rPr>
              <a:t>Франции</a:t>
            </a:r>
            <a:r>
              <a:rPr lang="ru-RU" dirty="0"/>
              <a:t> в период правления императора </a:t>
            </a:r>
            <a:r>
              <a:rPr lang="ru-RU" dirty="0">
                <a:hlinkClick r:id="rId7" tooltip="Наполеон I"/>
              </a:rPr>
              <a:t>Наполеона I</a:t>
            </a:r>
            <a:r>
              <a:rPr lang="ru-RU" dirty="0"/>
              <a:t>; развивался в течение трёх первых десятилетий XIX века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>
            <a:normAutofit/>
          </a:bodyPr>
          <a:lstStyle/>
          <a:p>
            <a:r>
              <a:rPr lang="ru-RU" sz="2800" dirty="0"/>
              <a:t>Ампир относится к так называемым «королевским стилям», которые можно характеризовать театральностью в </a:t>
            </a:r>
            <a:r>
              <a:rPr lang="ru-RU" sz="2800" dirty="0" smtClean="0"/>
              <a:t>оформлении. Особенность </a:t>
            </a:r>
            <a:r>
              <a:rPr lang="ru-RU" sz="2800" dirty="0"/>
              <a:t>архитектурного ампира заключается в обязательном наличии </a:t>
            </a:r>
            <a:r>
              <a:rPr lang="ru-RU" sz="2800" dirty="0">
                <a:hlinkClick r:id="rId3" tooltip="Колонна (архитектура)"/>
              </a:rPr>
              <a:t>колонн</a:t>
            </a:r>
            <a:r>
              <a:rPr lang="ru-RU" sz="2800" dirty="0"/>
              <a:t>, </a:t>
            </a:r>
            <a:r>
              <a:rPr lang="ru-RU" sz="2800" dirty="0">
                <a:hlinkClick r:id="rId4" tooltip="Пилястры"/>
              </a:rPr>
              <a:t>пилястров</a:t>
            </a:r>
            <a:r>
              <a:rPr lang="ru-RU" sz="2800" dirty="0"/>
              <a:t>, лепных </a:t>
            </a:r>
            <a:r>
              <a:rPr lang="ru-RU" sz="2800" dirty="0" smtClean="0"/>
              <a:t>карнизов, а </a:t>
            </a:r>
            <a:r>
              <a:rPr lang="ru-RU" sz="2800" dirty="0"/>
              <a:t>также </a:t>
            </a:r>
            <a:r>
              <a:rPr lang="ru-RU" sz="2800" dirty="0" smtClean="0"/>
              <a:t>скульптурных конструкций: грифонов, сфинксов, львиных лап. </a:t>
            </a:r>
            <a:r>
              <a:rPr lang="ru-RU" sz="2800" dirty="0"/>
              <a:t>Данные элементы располагаются </a:t>
            </a:r>
            <a:r>
              <a:rPr lang="ru-RU" sz="2800" dirty="0" smtClean="0"/>
              <a:t>упорядоченно</a:t>
            </a:r>
            <a:r>
              <a:rPr lang="ru-RU" sz="2800" dirty="0"/>
              <a:t>, с соблюдением равновесия и симметрии.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Интерьер в стиле ампир</a:t>
            </a:r>
            <a:endParaRPr lang="ru-RU" sz="4000" dirty="0"/>
          </a:p>
        </p:txBody>
      </p:sp>
      <p:pic>
        <p:nvPicPr>
          <p:cNvPr id="4" name="Содержимое 3" descr="Франция 2012 15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Трон Наполеона в Фонтенбло</a:t>
            </a:r>
            <a:endParaRPr lang="ru-RU" sz="3200" dirty="0"/>
          </a:p>
        </p:txBody>
      </p:sp>
      <p:pic>
        <p:nvPicPr>
          <p:cNvPr id="4" name="Содержимое 3" descr="Франция 2012 14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34682"/>
          </a:xfrm>
        </p:spPr>
        <p:txBody>
          <a:bodyPr>
            <a:noAutofit/>
          </a:bodyPr>
          <a:lstStyle/>
          <a:p>
            <a:r>
              <a:rPr lang="ru-RU" sz="3600" dirty="0" smtClean="0"/>
              <a:t>Ампир </a:t>
            </a:r>
            <a:r>
              <a:rPr lang="ru-RU" sz="3600" dirty="0"/>
              <a:t>с его массивными </a:t>
            </a:r>
            <a:r>
              <a:rPr lang="ru-RU" sz="3600" dirty="0" smtClean="0"/>
              <a:t>монументальными </a:t>
            </a:r>
            <a:r>
              <a:rPr lang="ru-RU" sz="3600" dirty="0"/>
              <a:t>формами, а также богатым декорированием, содержанием элементов военной символики, прямым влиянием художественных форм прежде </a:t>
            </a:r>
            <a:r>
              <a:rPr lang="ru-RU" sz="3600" dirty="0" smtClean="0"/>
              <a:t>всего Древних Рима, Греции </a:t>
            </a:r>
            <a:r>
              <a:rPr lang="ru-RU" sz="3600" smtClean="0"/>
              <a:t>и Египта, </a:t>
            </a:r>
            <a:r>
              <a:rPr lang="ru-RU" sz="3600" dirty="0"/>
              <a:t>был призван подчёркивать и воплощать идеи могущества власти и государства, наличия сильной </a:t>
            </a:r>
            <a:r>
              <a:rPr lang="ru-RU" sz="3600" dirty="0" smtClean="0"/>
              <a:t>армии.</a:t>
            </a:r>
            <a:endParaRPr lang="ru-RU" sz="36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Дом земледельцев, Казань</a:t>
            </a:r>
            <a:endParaRPr lang="ru-RU" sz="3200" dirty="0"/>
          </a:p>
        </p:txBody>
      </p:sp>
      <p:pic>
        <p:nvPicPr>
          <p:cNvPr id="4" name="Содержимое 3" descr="dvorec1[1]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76201" y="1600200"/>
            <a:ext cx="6791597" cy="452596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Триумфальная арка в Париже</a:t>
            </a:r>
            <a:endParaRPr lang="ru-RU" sz="3200" dirty="0"/>
          </a:p>
        </p:txBody>
      </p:sp>
      <p:pic>
        <p:nvPicPr>
          <p:cNvPr id="8" name="Содержимое 7" descr="original[1]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659251" y="1600200"/>
            <a:ext cx="5825497" cy="452596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Арка </a:t>
            </a:r>
            <a:r>
              <a:rPr lang="ru-RU" sz="3200" dirty="0" err="1" smtClean="0"/>
              <a:t>Карузель</a:t>
            </a:r>
            <a:r>
              <a:rPr lang="ru-RU" sz="3200" dirty="0" smtClean="0"/>
              <a:t> в Париже</a:t>
            </a:r>
            <a:endParaRPr lang="ru-RU" sz="3200" dirty="0"/>
          </a:p>
        </p:txBody>
      </p:sp>
      <p:pic>
        <p:nvPicPr>
          <p:cNvPr id="4" name="Содержимое 3" descr="800px-Arc_de_Triomphe_du_Carrousel_2006[1]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619672" y="1628800"/>
            <a:ext cx="5868000" cy="44010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Арка </a:t>
            </a:r>
            <a:r>
              <a:rPr lang="ru-RU" sz="3200" dirty="0" err="1" smtClean="0"/>
              <a:t>Карузель</a:t>
            </a:r>
            <a:r>
              <a:rPr lang="ru-RU" sz="3200" dirty="0" smtClean="0"/>
              <a:t> на фоне Лувра</a:t>
            </a:r>
            <a:endParaRPr lang="ru-RU" sz="3200" dirty="0"/>
          </a:p>
        </p:txBody>
      </p:sp>
      <p:pic>
        <p:nvPicPr>
          <p:cNvPr id="4" name="Содержимое 3" descr="Paris-Carrousel-01[1]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71500" y="2043906"/>
            <a:ext cx="8001000" cy="363855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Гранд Опера в Париже</a:t>
            </a:r>
            <a:endParaRPr lang="ru-RU" sz="3200" dirty="0"/>
          </a:p>
        </p:txBody>
      </p:sp>
      <p:pic>
        <p:nvPicPr>
          <p:cNvPr id="4" name="Содержимое 3" descr="Франция 2012 00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Гранд Опера (Опера </a:t>
            </a:r>
            <a:r>
              <a:rPr lang="ru-RU" sz="3200" dirty="0" err="1" smtClean="0"/>
              <a:t>Гарнье</a:t>
            </a:r>
            <a:r>
              <a:rPr lang="ru-RU" sz="3200" dirty="0" smtClean="0"/>
              <a:t>)</a:t>
            </a:r>
            <a:endParaRPr lang="ru-RU" sz="3200" dirty="0"/>
          </a:p>
        </p:txBody>
      </p:sp>
      <p:pic>
        <p:nvPicPr>
          <p:cNvPr id="4" name="Содержимое 3" descr="Франция 2012 01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Церковь Мадлен в Париже</a:t>
            </a:r>
            <a:endParaRPr lang="ru-RU" sz="3200" dirty="0"/>
          </a:p>
        </p:txBody>
      </p:sp>
      <p:pic>
        <p:nvPicPr>
          <p:cNvPr id="4" name="Содержимое 3" descr="DSC0246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Покои Наполеона во дворце Фонтенбло</a:t>
            </a:r>
            <a:endParaRPr lang="ru-RU" sz="3200" dirty="0"/>
          </a:p>
        </p:txBody>
      </p:sp>
      <p:pic>
        <p:nvPicPr>
          <p:cNvPr id="6" name="Содержимое 5" descr="Франция 2012 15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375</Words>
  <Application>Microsoft Office PowerPoint</Application>
  <PresentationFormat>Экран (4:3)</PresentationFormat>
  <Paragraphs>49</Paragraphs>
  <Slides>24</Slides>
  <Notes>24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Ампир</vt:lpstr>
      <vt:lpstr>Ампи́р ( фр. style Empire — «имперский стиль») — стиль позднего (высокого) классицизма в архитектуре и прикладном искусстве. Возник во Франции в период правления императора Наполеона I; развивался в течение трёх первых десятилетий XIX века</vt:lpstr>
      <vt:lpstr>Триумфальная арка в Париже</vt:lpstr>
      <vt:lpstr>Арка Карузель в Париже</vt:lpstr>
      <vt:lpstr>Арка Карузель на фоне Лувра</vt:lpstr>
      <vt:lpstr>Гранд Опера в Париже</vt:lpstr>
      <vt:lpstr>Гранд Опера (Опера Гарнье)</vt:lpstr>
      <vt:lpstr>Церковь Мадлен в Париже</vt:lpstr>
      <vt:lpstr>Покои Наполеона во дворце Фонтенбло</vt:lpstr>
      <vt:lpstr>Триумфальная колонна в Париже</vt:lpstr>
      <vt:lpstr>Архитектура в стиле ампир. Справа – египетская колонна, привезённая Наполеоном из похода</vt:lpstr>
      <vt:lpstr>В императорской Франции ампир отличала торжественность и парадность мемориальной архитектуры и дворцовых интерьеров, созданных придворными архитекторами Наполеона Шарлем Персье и Пьером Фонтеном</vt:lpstr>
      <vt:lpstr>Собор инвалидов, Париж</vt:lpstr>
      <vt:lpstr>В Российской империи этот стиль появился при Александре I. Приглашение архитекторов-иностранцев в России было частым явлением, поскольку в начале XIX века в России существовало увлечение французской культурой. Для возведения Исаакиевского собора Александр I пригласил начинающего французского архитектора Анри Луи Огюста Рикар де Монферрана, впоследствии ставшего одним из основоположников «русского ампира». </vt:lpstr>
      <vt:lpstr>Исаакиевский собор, Санкт-Петербург</vt:lpstr>
      <vt:lpstr>Исаакиевский собор, Санкт-Петербург</vt:lpstr>
      <vt:lpstr>Казанский собор, Санкт-Петербург</vt:lpstr>
      <vt:lpstr>Русский ампир получил разделение на московский и петербургский. Наиболее известным представителем петербургского направления ампира стал архитектор Карл Росси, среди других представителей этого стиля принято называть архитекторов Андреяна Захарова, Андрея Воронихина, Осипа Бове. В России ампир главенствовал в архитектуре до 1830—1840 гг. </vt:lpstr>
      <vt:lpstr>Триумфальная арка, Москва</vt:lpstr>
      <vt:lpstr>Ампир относится к так называемым «королевским стилям», которые можно характеризовать театральностью в оформлении. Особенность архитектурного ампира заключается в обязательном наличии колонн, пилястров, лепных карнизов, а также скульптурных конструкций: грифонов, сфинксов, львиных лап. Данные элементы располагаются упорядоченно, с соблюдением равновесия и симметрии. </vt:lpstr>
      <vt:lpstr>Интерьер в стиле ампир</vt:lpstr>
      <vt:lpstr>Трон Наполеона в Фонтенбло</vt:lpstr>
      <vt:lpstr>Ампир с его массивными монументальными формами, а также богатым декорированием, содержанием элементов военной символики, прямым влиянием художественных форм прежде всего Древних Рима, Греции и Египта, был призван подчёркивать и воплощать идеи могущества власти и государства, наличия сильной армии.</vt:lpstr>
      <vt:lpstr>Дом земледельцев, Казань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Ампир</dc:title>
  <dc:creator>Пользователь Windows</dc:creator>
  <cp:lastModifiedBy>Пользователь Windows</cp:lastModifiedBy>
  <cp:revision>9</cp:revision>
  <dcterms:created xsi:type="dcterms:W3CDTF">2015-11-27T15:50:27Z</dcterms:created>
  <dcterms:modified xsi:type="dcterms:W3CDTF">2018-01-26T23:18:52Z</dcterms:modified>
</cp:coreProperties>
</file>