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258" r:id="rId5"/>
    <p:sldId id="263" r:id="rId6"/>
    <p:sldId id="276" r:id="rId7"/>
    <p:sldId id="275" r:id="rId8"/>
    <p:sldId id="274" r:id="rId9"/>
    <p:sldId id="279" r:id="rId10"/>
    <p:sldId id="273" r:id="rId11"/>
    <p:sldId id="271" r:id="rId12"/>
    <p:sldId id="270" r:id="rId13"/>
    <p:sldId id="281" r:id="rId14"/>
    <p:sldId id="269" r:id="rId15"/>
    <p:sldId id="283" r:id="rId16"/>
    <p:sldId id="268" r:id="rId17"/>
    <p:sldId id="266" r:id="rId18"/>
    <p:sldId id="265" r:id="rId19"/>
    <p:sldId id="262" r:id="rId20"/>
    <p:sldId id="298" r:id="rId21"/>
    <p:sldId id="300" r:id="rId22"/>
    <p:sldId id="299" r:id="rId23"/>
    <p:sldId id="304" r:id="rId24"/>
    <p:sldId id="303" r:id="rId25"/>
    <p:sldId id="302" r:id="rId26"/>
    <p:sldId id="301" r:id="rId27"/>
    <p:sldId id="305" r:id="rId28"/>
    <p:sldId id="306" r:id="rId29"/>
    <p:sldId id="307" r:id="rId30"/>
    <p:sldId id="297" r:id="rId31"/>
    <p:sldId id="296" r:id="rId32"/>
    <p:sldId id="261" r:id="rId33"/>
    <p:sldId id="308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1305CB"/>
    <a:srgbClr val="004274"/>
    <a:srgbClr val="512274"/>
    <a:srgbClr val="6A2D97"/>
    <a:srgbClr val="FF0066"/>
    <a:srgbClr val="9E009E"/>
    <a:srgbClr val="00A200"/>
    <a:srgbClr val="D60057"/>
    <a:srgbClr val="0082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8892480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sz="3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3" y="0"/>
            <a:ext cx="9158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39752" y="4509120"/>
            <a:ext cx="65527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spc="0" dirty="0" err="1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Великсарова</a:t>
            </a:r>
            <a:r>
              <a:rPr lang="ru-RU" sz="3200" b="1" spc="0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</a:t>
            </a:r>
            <a:r>
              <a:rPr lang="ru-RU" sz="3200" b="1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b="1" spc="0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рьевна,</a:t>
            </a:r>
          </a:p>
          <a:p>
            <a:pPr algn="r"/>
            <a:r>
              <a:rPr lang="ru-RU" sz="3200" b="1" spc="0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  <a:endParaRPr lang="ru-RU" sz="3200" b="1" spc="0" dirty="0">
              <a:ln w="9000" cmpd="sng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1" y="5733256"/>
            <a:ext cx="33843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Вышний Волочек</a:t>
            </a:r>
          </a:p>
          <a:p>
            <a:pPr algn="ctr"/>
            <a:r>
              <a:rPr lang="ru-RU" sz="32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32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28800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905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3200" b="1" dirty="0">
                <a:ln w="1905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</a:t>
            </a:r>
            <a:r>
              <a:rPr lang="ru-RU" sz="3200" b="1" dirty="0" smtClean="0">
                <a:ln w="1905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</a:t>
            </a:r>
            <a:r>
              <a:rPr lang="ru-RU" sz="3200" b="1" dirty="0">
                <a:ln w="1905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200" b="1" dirty="0" smtClean="0">
                <a:ln w="1905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посредством </a:t>
            </a:r>
            <a:r>
              <a:rPr lang="ru-RU" sz="3200" b="1" dirty="0">
                <a:ln w="1905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нетрадиционных техник </a:t>
            </a:r>
            <a:r>
              <a:rPr lang="ru-RU" sz="3200" b="1" dirty="0" smtClean="0">
                <a:ln w="1905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рисования»</a:t>
            </a:r>
            <a:endParaRPr lang="ru-RU" sz="3200" b="1" dirty="0">
              <a:ln w="1905">
                <a:solidFill>
                  <a:srgbClr val="1305CB"/>
                </a:solidFill>
              </a:ln>
              <a:solidFill>
                <a:srgbClr val="1305C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№27»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Вышний Волочек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99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6408712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</a:t>
            </a:r>
            <a:r>
              <a:rPr lang="ru-RU" sz="2000" b="1" dirty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проанализировав авторские разработки, методические </a:t>
            </a:r>
            <a:r>
              <a:rPr lang="ru-RU" sz="2000" b="1" dirty="0" smtClean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</a:t>
            </a:r>
            <a:r>
              <a:rPr lang="ru-RU" sz="2000" b="1" u="sng" dirty="0" smtClean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b="1" u="sng" dirty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000" b="1" dirty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 А. Лыковой </a:t>
            </a:r>
            <a:r>
              <a:rPr lang="ru-RU" sz="2000" b="1" i="1" dirty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«Изобразительная деятельность в детском саду»</a:t>
            </a:r>
            <a:r>
              <a:rPr lang="ru-RU" sz="2000" b="1" dirty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Т. С. </a:t>
            </a:r>
            <a:r>
              <a:rPr lang="ru-RU" sz="2000" b="1" dirty="0" smtClean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Комаровой</a:t>
            </a:r>
            <a:r>
              <a:rPr lang="ru-RU" sz="2000" b="1" dirty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«Изобразительная деятельность в детском саду»</a:t>
            </a:r>
            <a:r>
              <a:rPr lang="ru-RU" sz="2000" b="1" dirty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Г. Н. Давыдовой </a:t>
            </a:r>
            <a:r>
              <a:rPr lang="ru-RU" sz="2000" b="1" i="1" dirty="0">
                <a:ln w="1905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«Нетрадиционные техники рисования в детском саду»</a:t>
            </a:r>
            <a:r>
              <a:rPr lang="ru-RU" sz="2000" b="1" dirty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и др., а также передовой опыт работы с детьми, накопленный на современном этапе педагогами-практиками, я заинтересовалась возможностью применения нетрадиционных приемов </a:t>
            </a:r>
            <a:r>
              <a:rPr lang="ru-RU" sz="2000" b="1" dirty="0" err="1" smtClean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изодеятельности</a:t>
            </a:r>
            <a:r>
              <a:rPr lang="ru-RU" sz="2000" b="1" dirty="0" smtClean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дошкольниками. </a:t>
            </a:r>
            <a:endParaRPr lang="ru-RU" sz="2000" b="1" dirty="0" smtClean="0">
              <a:ln w="1905">
                <a:solidFill>
                  <a:srgbClr val="CD6209"/>
                </a:solidFill>
              </a:ln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Так </a:t>
            </a:r>
            <a:r>
              <a:rPr lang="ru-RU" sz="2000" b="1" dirty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нашла очень много интересных идей и методик, поставила перед собой цель работы, которая будет заключаться </a:t>
            </a:r>
            <a:r>
              <a:rPr lang="ru-RU" sz="2000" b="1" dirty="0" smtClean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</a:t>
            </a:r>
            <a:r>
              <a:rPr lang="ru-RU" sz="2000" b="1" dirty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дошкольников посредством использования традиционных и нетрадиционных техник продуктивной художественной деятельности</a:t>
            </a:r>
            <a:r>
              <a:rPr lang="ru-RU" sz="2000" b="1" dirty="0" smtClean="0">
                <a:ln w="1905">
                  <a:solidFill>
                    <a:srgbClr val="CD6209"/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500" y="116630"/>
            <a:ext cx="1509631" cy="21212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s://main-cdn.goods.ru/hlr-system/1688680101/100024288171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73" y="2348879"/>
            <a:ext cx="1473660" cy="20644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-eu.insales.ru/images/products/1/6126/31381486/%D0%947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725" y="4477704"/>
            <a:ext cx="1536582" cy="22006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7920880" cy="28031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Работая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над данной темой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в дошкольном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возрасте, я старалась создать четкую систему приобщения детей с дошкольного возраста к  изобразительной деятельности, которая дает широкие возможности  для экспериментирования с различными материалами.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19772"/>
            <a:ext cx="792088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наилучшего результата работу с детьми лучше </a:t>
            </a:r>
            <a:r>
              <a:rPr lang="ru-RU" sz="2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поэтапно </a:t>
            </a:r>
            <a:r>
              <a:rPr lang="ru-RU" sz="2400" b="1" dirty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трёх летнего </a:t>
            </a:r>
            <a:r>
              <a:rPr lang="ru-RU" sz="2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400" b="1" dirty="0">
              <a:ln w="1905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В начале своей работы необходимо провести диагностическое обследование детей младшей группы. Диагностическое обследование показывает: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b="1" dirty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400" b="1" dirty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трудом удерживают карандаш;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затрудняются </a:t>
            </a:r>
            <a:r>
              <a:rPr lang="ru-RU" sz="2400" b="1" dirty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нанесении линий, пятен, мазков;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>
                <a:ln w="1905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отсутствует умение располагать рисунок по всему листу.</a:t>
            </a:r>
            <a:endParaRPr lang="ru-RU" sz="2000" b="1" i="0" dirty="0">
              <a:ln w="1905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92088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Составленный мною перспективный план </a:t>
            </a:r>
            <a:r>
              <a:rPr lang="ru-RU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включает</a:t>
            </a:r>
            <a:r>
              <a:rPr lang="ru-RU" sz="2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 серию занятий по нетрадиционному рисованию;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 элементарные </a:t>
            </a:r>
            <a:r>
              <a:rPr lang="ru-RU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 дидактические </a:t>
            </a:r>
            <a:r>
              <a:rPr lang="ru-RU" sz="2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 гимнастику, упражнения, которые дают детским пальчикам полноценный отдых, развивают подвижность, формируют навык </a:t>
            </a:r>
            <a:r>
              <a:rPr lang="ru-RU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письма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обучения я реализовала</a:t>
            </a:r>
            <a:r>
              <a:rPr lang="ru-RU" sz="2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 или пальчиковую живопись: «</a:t>
            </a:r>
            <a:r>
              <a:rPr lang="ru-RU" sz="2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Петушка накормлю, дам я зернышек ему», «Красивая чашка», «Маленькие и большие следы», «Магазин одежды</a:t>
            </a:r>
            <a:r>
              <a:rPr lang="ru-RU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«Игрушки».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784887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ln w="10160">
                  <a:solidFill>
                    <a:srgbClr val="1305CB"/>
                  </a:solidFill>
                  <a:prstDash val="solid"/>
                </a:ln>
                <a:solidFill>
                  <a:srgbClr val="13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</a:t>
            </a:r>
            <a:r>
              <a:rPr lang="ru-RU" sz="2400" dirty="0">
                <a:ln w="10160">
                  <a:solidFill>
                    <a:srgbClr val="1305CB"/>
                  </a:solidFill>
                  <a:prstDash val="solid"/>
                </a:ln>
                <a:solidFill>
                  <a:srgbClr val="13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пальчикового рисования огромная: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Рисование пальчиками хорошо развивает мелкую моторику, что способствует развитию речи. </a:t>
            </a:r>
            <a:endParaRPr lang="ru-RU" sz="2000" dirty="0" smtClean="0">
              <a:ln w="10160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Рисование пальчиками </a:t>
            </a:r>
            <a:r>
              <a:rPr lang="ru-RU" sz="2000" dirty="0" smtClean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000" u="sng" dirty="0" smtClean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тактильную </a:t>
            </a:r>
            <a:r>
              <a:rPr lang="ru-RU" sz="2000" u="sng" dirty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</a:t>
            </a:r>
            <a:r>
              <a:rPr lang="ru-RU" sz="2000" dirty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при макании пальчика в краску и при ведении пальчиком по различным поверхностям для рисования, возникают новые ощущения для ребенка, ребенок учится осознавать свое тело.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Рисуя пальчиками тренируется ловкость пальцев и кистей рук - это своего рода подготовительный этап к переходу к рисованию кистью. Раскрашивая пальчиком раскраски, малыш учится чувствовать границы.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цвета восприятия - пальчиковые краски легко смешиваются, малыш учится получать различные оттенки.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ln w="10160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 Пальчиковое рисование развивает воображение, образное мышление и творческие способности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44426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6810" y="116632"/>
            <a:ext cx="86696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 1 мл. группы:</a:t>
            </a:r>
          </a:p>
        </p:txBody>
      </p:sp>
      <p:pic>
        <p:nvPicPr>
          <p:cNvPr id="2050" name="Picture 2" descr="C:\Users\Владелец\Desktop\2 мл группа\рисунки детей\7ded8264137aad8ac5e5bbbef211f5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3997"/>
            <a:ext cx="3782182" cy="57753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24744"/>
            <a:ext cx="3600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257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Петушка накормлю, дам я зернышек ему</a:t>
            </a:r>
            <a:r>
              <a:rPr lang="ru-RU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8864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rgbClr val="1305CB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и большие следы</a:t>
            </a:r>
            <a:r>
              <a:rPr lang="ru-RU" sz="3200" b="1" dirty="0" smtClean="0">
                <a:ln w="18000">
                  <a:solidFill>
                    <a:srgbClr val="1305CB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>
              <a:ln w="18000">
                <a:solidFill>
                  <a:srgbClr val="1305CB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pic>
        <p:nvPicPr>
          <p:cNvPr id="4098" name="Picture 2" descr="C:\Users\Владелец\Desktop\2 мл группа\рисунки детей\detsad-20142-1452579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257" y="3765793"/>
            <a:ext cx="4093818" cy="292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елец\Desktop\2 мл группа\рисунки детей\detsad-20142-1452579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848" y="773415"/>
            <a:ext cx="3753730" cy="28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56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9948" y="26064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«Красивая чашка</a:t>
            </a:r>
            <a:r>
              <a:rPr lang="ru-RU" sz="6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6000" dirty="0"/>
          </a:p>
        </p:txBody>
      </p:sp>
      <p:pic>
        <p:nvPicPr>
          <p:cNvPr id="3074" name="Picture 2" descr="C:\Users\Владелец\Desktop\2 мл группа\рисунки детей\detsad-108582-1477332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65" y="1556792"/>
            <a:ext cx="6811051" cy="45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836712"/>
            <a:ext cx="3312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257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одежды</a:t>
            </a:r>
            <a:r>
              <a:rPr lang="ru-RU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/>
          </a:p>
        </p:txBody>
      </p:sp>
      <p:pic>
        <p:nvPicPr>
          <p:cNvPr id="5123" name="Picture 3" descr="C:\Users\Владелец\Desktop\2 мл группа\рисунки детей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397841" cy="48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ладелец\Desktop\2 мл группа\рисунки детей\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780928"/>
            <a:ext cx="4321879" cy="30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1305C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 </a:t>
            </a:r>
            <a:r>
              <a:rPr lang="ru-RU" sz="4000" b="1" spc="50" dirty="0" smtClean="0">
                <a:ln w="11430"/>
                <a:solidFill>
                  <a:srgbClr val="1305C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000" b="1" spc="50" dirty="0">
                <a:ln w="11430"/>
                <a:solidFill>
                  <a:srgbClr val="1305C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мл. группы:</a:t>
            </a:r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620688"/>
            <a:ext cx="69127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На следующем этапе  обучения дети </a:t>
            </a:r>
            <a:r>
              <a:rPr lang="ru-RU" sz="2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осваивали более </a:t>
            </a:r>
            <a:r>
              <a:rPr lang="ru-RU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сложную нетрадиционную </a:t>
            </a:r>
            <a:r>
              <a:rPr lang="ru-RU" sz="2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технику: «Печать от руки» (ладошкой</a:t>
            </a:r>
            <a:r>
              <a:rPr lang="ru-RU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или «Веселые ладошки» (коллективные работы: «Солнышко», «Цветы для мамы»; «Рыбка плавает в аквариуме»)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Данная </a:t>
            </a:r>
            <a:r>
              <a:rPr lang="ru-RU" sz="2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развивает мелкую моторику, воображение, фантазию, способствует развитию речи, а также является хорошим рефлекторным массажем.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spc="50" dirty="0" smtClean="0">
                <a:ln w="11430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работы детей </a:t>
            </a:r>
          </a:p>
          <a:p>
            <a:pPr lvl="0" algn="ctr"/>
            <a:r>
              <a:rPr lang="ru-RU" sz="3200" b="1" spc="50" dirty="0" smtClean="0">
                <a:ln w="11430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b="1" spc="50" dirty="0">
                <a:ln w="11430">
                  <a:solidFill>
                    <a:srgbClr val="1305CB"/>
                  </a:solidFill>
                </a:ln>
                <a:solidFill>
                  <a:srgbClr val="1305C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мл. группы: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66187"/>
            <a:ext cx="3990470" cy="29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527" y="2564904"/>
            <a:ext cx="307527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627060"/>
            <a:ext cx="3990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265858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257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«Цветы для мамы»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56984" cy="612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Истоки способностей и дарования детей – на кончиках пальцев.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пальцев, образно говоря, идут тончайшие нити – ручейки,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которые питают источник творческой мысли.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Другими словами, чем больше мастерства в детской руке,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 умнее ребенок».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В. А. Сухомлинский</a:t>
            </a:r>
            <a:r>
              <a:rPr lang="ru-RU" sz="2000" b="1" dirty="0">
                <a:solidFill>
                  <a:srgbClr val="D6005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D60057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30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66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>
                <a:ln w="11430"/>
                <a:solidFill>
                  <a:srgbClr val="1305C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 2 мл. группы: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807" y="1628799"/>
            <a:ext cx="3312369" cy="441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182" y="1628800"/>
            <a:ext cx="3312368" cy="441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824519"/>
            <a:ext cx="7040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«Рыбка плавает в аквариуме</a:t>
            </a:r>
            <a:r>
              <a:rPr lang="ru-RU" sz="32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4291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76672"/>
            <a:ext cx="720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изобразительном искусстве существует стилистическое направление в живописи, которое называется «Пуантилизм» (от фр.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точка). В его основе лежит манера письма раздельными мазками точечной или прямоугольной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техники прост: ребенок закрашивает картинку точками. Для этого необходимо обмакнуть ватную палочку в краску и нанести точки на рисунок, контур которого уже нарисован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своей работе 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 использую данную технику. Детские работы получаются живыми, яркими,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аккуратными.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ватными палочками - благодатный способ для детей, испытывающих трудности в рисовании, боящихся, что у них может не получиться рисунок, а также для детей с ограниченными возможностями. </a:t>
            </a:r>
          </a:p>
        </p:txBody>
      </p:sp>
    </p:spTree>
    <p:extLst>
      <p:ext uri="{BB962C8B-B14F-4D97-AF65-F5344CB8AC3E}">
        <p14:creationId xmlns:p14="http://schemas.microsoft.com/office/powerpoint/2010/main" xmlns="" val="169151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ладелец\Desktop\2 мл группа\рисунки детей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19" y="1124743"/>
            <a:ext cx="3835781" cy="54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2 мл группа\рисунки детей\f6be53a71786923e63ce14ff8ed4a3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731" y="1288341"/>
            <a:ext cx="3369613" cy="2142471"/>
          </a:xfrm>
          <a:prstGeom prst="rect">
            <a:avLst/>
          </a:prstGeom>
          <a:noFill/>
          <a:ln w="76200">
            <a:solidFill>
              <a:srgbClr val="CD620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елец\Desktop\2 мл группа\рисунки детей\DSC_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731" y="3832472"/>
            <a:ext cx="3369613" cy="2558364"/>
          </a:xfrm>
          <a:prstGeom prst="rect">
            <a:avLst/>
          </a:prstGeom>
          <a:noFill/>
          <a:ln w="76200">
            <a:solidFill>
              <a:srgbClr val="CD620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6633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8A00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 2 мл. группы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8A00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</a:t>
            </a:r>
            <a:endParaRPr lang="ru-RU" sz="2800" dirty="0">
              <a:solidFill>
                <a:srgbClr val="8A0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51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980728"/>
            <a:ext cx="684076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Интересна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техника рисования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«тычок жесткой полусухой кистью».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младшего дошкольного возраста возможно использование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этого метода.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Данная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техника доступна и интересна детям, они легко её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осваивают.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Рисование «тычком жесткой полусухой кистью» я использовала в работе с детьми, если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надо нарисовать что-нибудь пушистое или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колючее.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 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A008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 получаются интересными, выразительными, красочными и радуют как самих юных художников, так и их родителей.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45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ладелец\Desktop\2 мл группа\рисунки детей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16" y="1700808"/>
            <a:ext cx="3335319" cy="47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елец\Desktop\2 мл группа\рисунки детей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282" y="1700808"/>
            <a:ext cx="3335319" cy="47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88640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работы выполненные детьми второй младшей группы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технике 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«тычка»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latin typeface="Times New Roman"/>
              </a:rPr>
              <a:t>«Пушистый котенок»,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A00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450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959" y="1412776"/>
            <a:ext cx="6601919" cy="4680520"/>
          </a:xfrm>
          <a:prstGeom prst="rect">
            <a:avLst/>
          </a:prstGeom>
          <a:noFill/>
          <a:ln w="76200">
            <a:solidFill>
              <a:srgbClr val="00A2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4868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latin typeface="Times New Roman"/>
              </a:rPr>
              <a:t>«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latin typeface="Times New Roman"/>
              </a:rPr>
              <a:t>Елочка колючая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A008A"/>
                </a:solidFill>
                <a:latin typeface="Times New Roman"/>
              </a:rPr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165450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912768" cy="62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Рисование </a:t>
            </a:r>
            <a:r>
              <a:rPr lang="ru-RU" sz="2000" b="1" dirty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мятой бумагой в детском </a:t>
            </a: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 также </a:t>
            </a:r>
            <a:r>
              <a:rPr lang="ru-RU" sz="2000" b="1" dirty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развивает мелкую моторику. Это замечательные упражнения для детских </a:t>
            </a: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000" b="1" dirty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мятой бумагой способствует и развитию воображения у малышей.</a:t>
            </a: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Дети </a:t>
            </a:r>
            <a:r>
              <a:rPr lang="ru-RU" sz="2000" b="1" dirty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любят этот метод, поскольку он не требует никаких четких границ, линий, и можно рисовать так, как нравится, и то, что нравится. После ознакомления с таким видом рисования в </a:t>
            </a: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  <a:r>
              <a:rPr lang="ru-RU" sz="2000" b="1" dirty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 удовольствием продолжают использовать его </a:t>
            </a: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Рисунки, </a:t>
            </a:r>
            <a:r>
              <a:rPr lang="ru-RU" sz="2000" b="1" dirty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в данной технике, могут стать настоящим шедевром и украсить интерьер любой детской комнаты. Ведь в начале никто не знает, а что же именно получится</a:t>
            </a:r>
            <a:r>
              <a:rPr lang="ru-RU" sz="20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>
                <a:ln w="1905">
                  <a:solidFill>
                    <a:srgbClr val="00823B"/>
                  </a:solidFill>
                </a:ln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получается вот что:</a:t>
            </a:r>
            <a:endParaRPr lang="ru-RU" sz="2800" b="1" dirty="0">
              <a:ln w="1905">
                <a:solidFill>
                  <a:srgbClr val="00823B"/>
                </a:solidFill>
              </a:ln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450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4446"/>
            <a:ext cx="2454550" cy="35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20857"/>
            <a:ext cx="2668114" cy="383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14446"/>
            <a:ext cx="2226639" cy="318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2700">
                  <a:solidFill>
                    <a:srgbClr val="D60057"/>
                  </a:solidFill>
                  <a:prstDash val="solid"/>
                </a:ln>
                <a:solidFill>
                  <a:srgbClr val="FF0066"/>
                </a:solidFill>
                <a:latin typeface="Times New Roman"/>
              </a:rPr>
              <a:t>«Цветы в вазе»</a:t>
            </a:r>
          </a:p>
          <a:p>
            <a:pPr lvl="0" algn="ctr"/>
            <a:r>
              <a:rPr lang="ru-RU" sz="3200" b="1" i="1" dirty="0" smtClean="0">
                <a:ln w="12700">
                  <a:solidFill>
                    <a:srgbClr val="00A200"/>
                  </a:solidFill>
                  <a:prstDash val="solid"/>
                </a:ln>
                <a:solidFill>
                  <a:srgbClr val="8A008A"/>
                </a:solidFill>
                <a:latin typeface="Times New Roman"/>
              </a:rPr>
              <a:t>Рисование мятой бумагой с элементами аппликации</a:t>
            </a:r>
            <a:endParaRPr lang="ru-RU" sz="3200" i="1" dirty="0">
              <a:ln w="12700">
                <a:solidFill>
                  <a:srgbClr val="00A200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678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76672"/>
            <a:ext cx="69847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 w="12700">
                  <a:solidFill>
                    <a:srgbClr val="9E009E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n w="12700">
                  <a:solidFill>
                    <a:schemeClr val="tx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</a:t>
            </a:r>
            <a:r>
              <a:rPr lang="ru-RU" sz="2400" b="1" dirty="0">
                <a:ln w="12700">
                  <a:solidFill>
                    <a:schemeClr val="tx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у детей вызывает нетрадиционная техника рисования вилкой. Когда ребенок рисует вилкой, он забывает, что нужно рисовать ровно. Тогда маленький художник выходит за рамки, за шаблоны, не копирует, а придумывает что-то новое…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 w="12700">
                  <a:solidFill>
                    <a:schemeClr val="tx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Нетрадиционная </a:t>
            </a:r>
            <a:r>
              <a:rPr lang="ru-RU" sz="2400" b="1" dirty="0">
                <a:ln w="12700">
                  <a:solidFill>
                    <a:schemeClr val="tx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рисования вилкой развивает эстетическое восприятие окружающего мира, развивает мелкую моторику пальцев рук, речь, мышление. При создании рисунка нетрадиционным методом у детей развивается творческое мышление и воображение, воспитывается аккуратность, самостоятельность и внимательность при работе с гуашью и вилкой.</a:t>
            </a:r>
            <a:endParaRPr lang="ru-RU" sz="2400" b="1" i="0" dirty="0">
              <a:ln w="12700">
                <a:solidFill>
                  <a:schemeClr val="tx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678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8927"/>
            <a:ext cx="3418602" cy="455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1" y="1518927"/>
            <a:ext cx="3380819" cy="450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7197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2700">
                  <a:solidFill>
                    <a:srgbClr val="D60057"/>
                  </a:solidFill>
                  <a:prstDash val="solid"/>
                </a:ln>
                <a:solidFill>
                  <a:srgbClr val="FFC000"/>
                </a:solidFill>
                <a:latin typeface="Times New Roman"/>
              </a:rPr>
              <a:t>«Солнышко лучистое»</a:t>
            </a:r>
            <a:endParaRPr lang="ru-RU" sz="3600" b="1" dirty="0">
              <a:ln w="12700">
                <a:solidFill>
                  <a:srgbClr val="D60057"/>
                </a:solidFill>
                <a:prstDash val="solid"/>
              </a:ln>
              <a:solidFill>
                <a:srgbClr val="FFC000"/>
              </a:solidFill>
              <a:latin typeface="Times New Roman"/>
            </a:endParaRPr>
          </a:p>
          <a:p>
            <a:pPr lvl="0" algn="ctr"/>
            <a:r>
              <a:rPr lang="ru-RU" sz="2800" b="1" i="1" dirty="0" smtClean="0">
                <a:ln w="12700">
                  <a:solidFill>
                    <a:srgbClr val="00A200"/>
                  </a:solidFill>
                  <a:prstDash val="solid"/>
                </a:ln>
                <a:solidFill>
                  <a:srgbClr val="8A008A"/>
                </a:solidFill>
                <a:latin typeface="Times New Roman"/>
              </a:rPr>
              <a:t>Рисование пластиковой вилкой</a:t>
            </a:r>
            <a:endParaRPr lang="ru-RU" sz="2800" i="1" dirty="0">
              <a:ln w="12700">
                <a:solidFill>
                  <a:srgbClr val="00A200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67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569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88749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ctr"/>
            <a:r>
              <a:rPr lang="ru-RU" sz="3600" b="1" dirty="0" smtClean="0">
                <a:solidFill>
                  <a:srgbClr val="005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  <a:p>
            <a:pPr indent="360680"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содержит теоретический и практический материал по проблеме развития творческих способностей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посредством нетрадиционных техник рисования.</a:t>
            </a:r>
          </a:p>
          <a:p>
            <a:pPr indent="360680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техник в системе необходимо взять за основу для развития творческой деятельности воспитанников и широко применять в дошкольных образовательных учреждениях, что определяет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новизну и актуальность работы.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89156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2657"/>
            <a:ext cx="770485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>
              <a:spcBef>
                <a:spcPts val="600"/>
              </a:spcBef>
            </a:pP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 опыт </a:t>
            </a:r>
            <a:r>
              <a:rPr lang="ru-RU" sz="200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также подразумевает </a:t>
            </a: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смешанных  нетрадиционных техник в изобразительной деятельности дошкольников. Продуктивная деятельность нетрадиционными смешанными  способами – увлекательна и многогранна. Результаты удивляют и восхищают детей.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>
              <a:spcBef>
                <a:spcPts val="600"/>
              </a:spcBef>
            </a:pPr>
            <a:r>
              <a:rPr lang="ru-RU" sz="200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</a:t>
            </a: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систематическая работа с детьми методами смешанных нетрадиционных техник рисования способствует: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2720">
              <a:spcBef>
                <a:spcPts val="600"/>
              </a:spcBef>
              <a:buFont typeface="Arial"/>
              <a:buChar char="•"/>
            </a:pP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многогранности способов изображения (учит детей работать с разнообразным материалом),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2720">
              <a:spcBef>
                <a:spcPts val="600"/>
              </a:spcBef>
              <a:buFont typeface="Arial"/>
              <a:buChar char="•"/>
            </a:pP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воображения и  полёт фантазии,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2720">
              <a:spcBef>
                <a:spcPts val="600"/>
              </a:spcBef>
              <a:buFont typeface="Arial"/>
              <a:buChar char="•"/>
            </a:pP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снятию эмоциональных напряжений, страхов, связанных с затруднением способности изобразительных навыков,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2720">
              <a:spcBef>
                <a:spcPts val="600"/>
              </a:spcBef>
              <a:buFont typeface="Arial"/>
              <a:buChar char="•"/>
            </a:pP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уверенность в своих силах,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2720">
              <a:spcBef>
                <a:spcPts val="600"/>
              </a:spcBef>
              <a:buFont typeface="Arial"/>
              <a:buChar char="•"/>
            </a:pP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свободно выражать свой замысел,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2720">
              <a:spcBef>
                <a:spcPts val="600"/>
              </a:spcBef>
              <a:buFont typeface="Arial"/>
              <a:buChar char="•"/>
            </a:pP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детей к творческим поискам и решениям,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2720">
              <a:spcBef>
                <a:spcPts val="600"/>
              </a:spcBef>
              <a:buFont typeface="Arial"/>
              <a:buChar char="•"/>
            </a:pP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мелкую моторику рук,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2720">
              <a:spcBef>
                <a:spcPts val="600"/>
              </a:spcBef>
              <a:buFont typeface="Arial"/>
              <a:buChar char="•"/>
            </a:pP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чувство композиции, ритма, колорита,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72720">
              <a:spcBef>
                <a:spcPts val="600"/>
              </a:spcBef>
              <a:buFont typeface="Arial"/>
              <a:buChar char="•"/>
            </a:pPr>
            <a:r>
              <a:rPr lang="ru-RU" sz="2000" dirty="0" err="1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цветовосприятия</a:t>
            </a:r>
            <a:r>
              <a:rPr lang="ru-RU" sz="2000" dirty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азы </a:t>
            </a:r>
            <a:r>
              <a:rPr lang="ru-RU" sz="2000" dirty="0" err="1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цветоведения</a:t>
            </a:r>
            <a:r>
              <a:rPr lang="ru-RU" sz="2000" dirty="0" smtClean="0">
                <a:ln w="18415" cmpd="sng">
                  <a:solidFill>
                    <a:srgbClr val="00823B"/>
                  </a:solidFill>
                  <a:prstDash val="solid"/>
                </a:ln>
                <a:solidFill>
                  <a:srgbClr val="00823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ln w="18415" cmpd="sng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19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389" y="1916832"/>
            <a:ext cx="3141224" cy="4488512"/>
          </a:xfrm>
          <a:prstGeom prst="rect">
            <a:avLst/>
          </a:prstGeom>
          <a:noFill/>
          <a:ln w="76200">
            <a:solidFill>
              <a:srgbClr val="00823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223" y="1822834"/>
            <a:ext cx="3307432" cy="46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5223" y="476672"/>
            <a:ext cx="701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6977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8A00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детей 2мл. Группы</a:t>
            </a:r>
          </a:p>
          <a:p>
            <a:pPr algn="ctr"/>
            <a:r>
              <a:rPr lang="ru-RU" sz="2400" b="1" i="1" dirty="0" smtClean="0">
                <a:ln w="1905"/>
                <a:solidFill>
                  <a:srgbClr val="8A00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(«Веселые ладошки» + «Пальчиковая живопись»)</a:t>
            </a:r>
            <a:endParaRPr lang="ru-RU" sz="2400" i="1" dirty="0">
              <a:solidFill>
                <a:srgbClr val="8A008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223" y="1196752"/>
            <a:ext cx="3307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«Снегирь на ветке»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7389" y="707886"/>
            <a:ext cx="3141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«Праздничный салют»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42919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676875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может провести любой воспитатель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учреждения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Многие рекомендации могут использовать также родители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образовательного процесса.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Организация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работы не трудоемка при наличии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 материалов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образцов рисунков в нетрадиционной технике рисования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методической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базы и соответствующей подготовки самого педагога.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нужны определенные средства –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канцтовары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многое другое.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Трудности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данного опыта нетрадиционных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рисования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 заключаться в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планировании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с учетом возрастных и индивидуальных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детей,  подборе 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  <a:r>
              <a:rPr lang="ru-RU" sz="2000" dirty="0">
                <a:solidFill>
                  <a:srgbClr val="111111"/>
                </a:solidFill>
                <a:latin typeface="Arial"/>
              </a:rPr>
              <a:t> </a:t>
            </a:r>
            <a:endParaRPr lang="ru-RU" sz="2000" dirty="0" smtClean="0">
              <a:solidFill>
                <a:srgbClr val="111111"/>
              </a:solidFill>
              <a:latin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111111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Arial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b="1" dirty="0">
                <a:ln w="1905"/>
                <a:solidFill>
                  <a:srgbClr val="512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было заинтересовать родителей, познакомить их с системой работы по развитию творческих способностей в изобразительной деятельности.</a:t>
            </a:r>
            <a:endParaRPr lang="ru-RU" sz="2000" b="1" i="0" dirty="0">
              <a:ln w="1905"/>
              <a:solidFill>
                <a:srgbClr val="51227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60648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Рисование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нетрадиционными способами, увлекательная,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завораживающая деятельность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удивляет и восхищает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Важную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в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ребёнка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развивающая среда. Поэтому при организации предметно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развивающей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среды я учитывала, чтобы содержание носило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характер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 было направлено на развитие творчества каждого ребёнка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его индивидуальными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и возрастным особенностям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доступной форме. </a:t>
            </a: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Сколько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ненужных интересных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вещей (зубная щётка, расчески, поролон, пробки,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пенопласт,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 ниток, свечи и </a:t>
            </a:r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Гуляя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на прогулке, обращаю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внимание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то, сколько вокруг интересного: палочки, шишки, листочки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камушки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семена растений. Всеми этими предметами обогатили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изобразительной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Необычные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оригинальные техники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 детей тем, что здесь не присутствует слово «нельзя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можно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,чем хочешь и как хочешь, и даже можно придумать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свою необычную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технику. Дети ощущают незабываемые, положительные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эмоции, а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эмоциям можно судить о настроении ребёнка, о том, что его радует,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его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огорчает.</a:t>
            </a:r>
          </a:p>
        </p:txBody>
      </p:sp>
    </p:spTree>
    <p:extLst>
      <p:ext uri="{BB962C8B-B14F-4D97-AF65-F5344CB8AC3E}">
        <p14:creationId xmlns:p14="http://schemas.microsoft.com/office/powerpoint/2010/main" xmlns="" val="4069167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76672"/>
            <a:ext cx="7344816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4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дошкольников </a:t>
            </a:r>
            <a:r>
              <a:rPr lang="ru-RU" sz="24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на основе формирования у детей знаний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многообразии </a:t>
            </a:r>
            <a:r>
              <a:rPr lang="ru-RU" sz="24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отражения реального мира на листе бумаги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24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техник рисования в сочетании с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методами </a:t>
            </a:r>
            <a:r>
              <a:rPr lang="ru-RU" sz="24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приемами обучения и воспитания. Участвуя в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творческом процессе</a:t>
            </a:r>
            <a:r>
              <a:rPr lang="ru-RU" sz="24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дети проявляют интерес к миру природы, гармонии цвета и форм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</a:t>
            </a:r>
            <a:r>
              <a:rPr lang="ru-RU" sz="24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 особенному смотреть на все их окружение,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любовь </a:t>
            </a:r>
            <a:r>
              <a:rPr lang="ru-RU" sz="24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всему живому.</a:t>
            </a:r>
          </a:p>
        </p:txBody>
      </p:sp>
    </p:spTree>
    <p:extLst>
      <p:ext uri="{BB962C8B-B14F-4D97-AF65-F5344CB8AC3E}">
        <p14:creationId xmlns:p14="http://schemas.microsoft.com/office/powerpoint/2010/main" xmlns="" val="1842919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35847"/>
            <a:ext cx="6696744" cy="590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Таким </a:t>
            </a:r>
            <a:r>
              <a:rPr lang="ru-RU" sz="20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могу с уверенностью сказать, что </a:t>
            </a:r>
            <a:r>
              <a:rPr lang="ru-RU" sz="2000" b="1" dirty="0" smtClean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lang="ru-RU" sz="20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нетрадиционное рисование в большей степени способствует развитию у детей творчества и воображения, а также повышает уровень изобразительных навыков и умений детей. </a:t>
            </a:r>
            <a:endParaRPr lang="ru-RU" sz="2000" b="1" dirty="0" smtClean="0">
              <a:ln w="1905"/>
              <a:solidFill>
                <a:srgbClr val="00427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Как </a:t>
            </a:r>
            <a:r>
              <a:rPr lang="ru-RU" sz="20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дети часто копируют предлагаемый им образец. Нетрадиционные техники рисования позволяют избежать этого, так как педагог вместо готового образца демонстрирует лишь способ действия с нетрадиционными материалами, инструментами. Это дает толчок к проявлению самостоятельности, инициативы, выражения индивидуальности. </a:t>
            </a:r>
            <a:endParaRPr lang="ru-RU" sz="2000" b="1" dirty="0" smtClean="0">
              <a:ln w="1905"/>
              <a:solidFill>
                <a:srgbClr val="00427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Применяя </a:t>
            </a:r>
            <a:r>
              <a:rPr lang="ru-RU" sz="20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комбинируя разные способы изображения в одном рисунке, дошкольники учатся думать, </a:t>
            </a:r>
            <a:r>
              <a:rPr lang="ru-RU" sz="2000" b="1" dirty="0" smtClean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0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решать, какую технику использовать, чтобы тот или иной образ получился выразительным.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1842919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7200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b="1" dirty="0" smtClean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Работа </a:t>
            </a:r>
            <a:r>
              <a:rPr lang="ru-RU" sz="24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нетрадиционной </a:t>
            </a:r>
            <a:r>
              <a:rPr lang="ru-RU" sz="2400" b="1" dirty="0" smtClean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</a:t>
            </a:r>
            <a:r>
              <a:rPr lang="ru-RU" sz="24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изображения стимулирует положительную мотивацию у ребенка, вызывает радостное настроение, снимает страх перед процессом рисования, образ получился выразительным. </a:t>
            </a:r>
            <a:endParaRPr lang="ru-RU" sz="2400" b="1" dirty="0" smtClean="0">
              <a:ln w="1905"/>
              <a:solidFill>
                <a:srgbClr val="00427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</a:t>
            </a:r>
            <a:r>
              <a:rPr lang="ru-RU" sz="24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нетрадиционной техникой изображения стимулирует положительную мотивацию у ребенка, вызывает радостное настроение, снимает страх перед процессом рисования.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b="1" dirty="0" smtClean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Можно </a:t>
            </a:r>
            <a:r>
              <a:rPr lang="ru-RU" sz="2400" b="1" dirty="0">
                <a:ln w="1905"/>
                <a:solidFill>
                  <a:srgbClr val="00427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о том, что нетрадиционные техники рисования целесообразно использовать в дошкольном возрасте, т. к. они могут помочь детям лучше усвоить классическое рисование, а также сохранить интерес к изобразительной деятельности на долгие годы.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1842919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663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используемой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64703"/>
            <a:ext cx="7488832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С. Изобразительная деятельность в детском саду. программа и методические рекомендации. - 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Синтез, 2008.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Комарова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Т.С. Изобразительная деятельность: Обучение детей техническим навыкам и умениям. //Дошкольное воспитание, 1991, N2.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Комарова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Т.С. Как можно больше разнообразия. //Дошкольное воспитание, 1991, N9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Комплексные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занятия. По программе «От рождения до школы» под редакцией Н. Е.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Вераксы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Т. С. Комаровой, М. А. Васильевой.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 авт.-сост. </a:t>
            </a:r>
            <a:endParaRPr lang="ru-RU" sz="105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О. П. Власенко [и др.]. - Волгоград : Учитель, 2011. </a:t>
            </a: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Лыкова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И.А. Изобразительная деятельность в детском саду: планирование, конспекты занятий, методические рекомендации. – М.: «Карапуз - Дидактика», 2007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Давыдова Г.Н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Нетрадиционные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рисования в детском саду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 -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Издательство, 2003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Нетрадиционные техники рисования в детском саду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«Издательство Скрипторий 2003.),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Никитина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Нетрадиционные техники рисования в детском саду. /Пособие для воспитателей и заинтересованных родителей/. – СПб.: КАРО, 2008.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Н. Рисование с детьми 3-4 лет.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Коспекты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занятий. – М.: МОЗАИКА-СИНТЕЗ.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1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-2849642"/>
            <a:ext cx="8640960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Times New Roman, serif"/>
            </a:endParaRPr>
          </a:p>
          <a:p>
            <a:endParaRPr lang="ru-RU" b="1" dirty="0">
              <a:solidFill>
                <a:srgbClr val="000000"/>
              </a:solidFill>
              <a:latin typeface="Times New Roman, serif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, serif"/>
            </a:endParaRPr>
          </a:p>
          <a:p>
            <a:endParaRPr lang="ru-RU" b="1" dirty="0">
              <a:solidFill>
                <a:srgbClr val="000000"/>
              </a:solidFill>
              <a:latin typeface="Times New Roman, serif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, serif"/>
            </a:endParaRPr>
          </a:p>
          <a:p>
            <a:endParaRPr lang="ru-RU" b="1" dirty="0">
              <a:solidFill>
                <a:srgbClr val="000000"/>
              </a:solidFill>
              <a:latin typeface="Times New Roman, serif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, serif"/>
            </a:endParaRPr>
          </a:p>
          <a:p>
            <a:endParaRPr lang="ru-RU" b="1" dirty="0">
              <a:solidFill>
                <a:srgbClr val="000000"/>
              </a:solidFill>
              <a:latin typeface="Times New Roman, serif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, serif"/>
            </a:endParaRPr>
          </a:p>
          <a:p>
            <a:endParaRPr lang="ru-RU" b="1" dirty="0">
              <a:solidFill>
                <a:srgbClr val="000000"/>
              </a:solidFill>
              <a:latin typeface="Times New Roman, serif"/>
            </a:endParaRPr>
          </a:p>
          <a:p>
            <a:endParaRPr lang="ru-RU" b="1" dirty="0" smtClean="0">
              <a:solidFill>
                <a:srgbClr val="000000"/>
              </a:solidFill>
              <a:latin typeface="Times New Roman, serif"/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ln>
                  <a:solidFill>
                    <a:srgbClr val="1305CB"/>
                  </a:solidFill>
                </a:ln>
                <a:solidFill>
                  <a:srgbClr val="1305CB"/>
                </a:solidFill>
                <a:latin typeface="Times New Roman, serif"/>
              </a:rPr>
              <a:t>         Актуальность тем:</a:t>
            </a:r>
            <a:endParaRPr lang="ru-RU" dirty="0">
              <a:latin typeface="Times New Roman, serif"/>
            </a:endParaRPr>
          </a:p>
          <a:p>
            <a:pPr marL="3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CD6209"/>
                </a:solidFill>
                <a:latin typeface="Times New Roman, serif"/>
              </a:rPr>
              <a:t>   </a:t>
            </a:r>
            <a:r>
              <a:rPr lang="ru-RU" sz="2400" b="1" dirty="0" smtClean="0">
                <a:ln w="1905"/>
                <a:solidFill>
                  <a:srgbClr val="CD62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, serif"/>
              </a:rPr>
              <a:t>Изобразительная </a:t>
            </a:r>
            <a:r>
              <a:rPr lang="ru-RU" sz="2400" b="1" dirty="0">
                <a:ln w="1905"/>
                <a:solidFill>
                  <a:srgbClr val="CD62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, serif"/>
              </a:rPr>
              <a:t>продуктивная деятельность с использованием нетрадиционных изобразительных технологий является наиболее благоприятной для творческого развития способностей детей, т.к. в ней особенно проявляются разные стороны развития ребенка. </a:t>
            </a:r>
            <a:endParaRPr lang="ru-RU" sz="2400" b="1" dirty="0" smtClean="0">
              <a:ln w="1905"/>
              <a:solidFill>
                <a:srgbClr val="CD62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, serif"/>
            </a:endParaRPr>
          </a:p>
          <a:p>
            <a:pPr marL="36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n w="1905"/>
                <a:solidFill>
                  <a:srgbClr val="CD62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, serif"/>
              </a:rPr>
              <a:t> </a:t>
            </a:r>
            <a:r>
              <a:rPr lang="ru-RU" sz="2400" b="1" dirty="0" smtClean="0">
                <a:ln w="1905"/>
                <a:solidFill>
                  <a:srgbClr val="CD62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, serif"/>
              </a:rPr>
              <a:t>Нетрадиционные </a:t>
            </a:r>
            <a:r>
              <a:rPr lang="ru-RU" sz="2400" b="1" dirty="0">
                <a:ln w="1905"/>
                <a:solidFill>
                  <a:srgbClr val="CD62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, serif"/>
              </a:rPr>
              <a:t>техники – это толчок к развитию воображения, творчества, проявлению самостоятельности, инициативы, выражения индивидуальности. </a:t>
            </a:r>
            <a:endParaRPr lang="ru-RU" sz="2400" b="1" dirty="0">
              <a:ln w="1905"/>
              <a:solidFill>
                <a:srgbClr val="CD620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58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960" y="260648"/>
            <a:ext cx="830150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28800"/>
            <a:ext cx="7992888" cy="45858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вопрос: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1305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ln w="11430"/>
                <a:solidFill>
                  <a:srgbClr val="1305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помощью, какой деятельности должен осуществляться процесс детского творчества, и какими эффективными средствами он будет </a:t>
            </a:r>
            <a:r>
              <a:rPr lang="ru-RU" sz="3200" b="1" dirty="0" smtClean="0">
                <a:ln w="11430"/>
                <a:solidFill>
                  <a:srgbClr val="1305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достигнут?</a:t>
            </a:r>
            <a:endParaRPr lang="ru-RU" sz="3200" b="1" dirty="0">
              <a:ln w="11430"/>
              <a:solidFill>
                <a:srgbClr val="1305C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0649"/>
            <a:ext cx="7992888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1305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невозможности развития творческих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1305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дошкольников без использования нетрадиционных техник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1305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рисования.</a:t>
            </a:r>
            <a:endParaRPr lang="ru-RU" sz="3200" b="1" dirty="0">
              <a:ln w="11430"/>
              <a:solidFill>
                <a:srgbClr val="1305C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49694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D60057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3200" b="1" spc="50" dirty="0">
                <a:ln w="11430">
                  <a:solidFill>
                    <a:srgbClr val="D60057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этой </a:t>
            </a:r>
            <a:r>
              <a:rPr lang="ru-RU" sz="3200" b="1" spc="50" dirty="0" smtClean="0">
                <a:ln w="11430">
                  <a:solidFill>
                    <a:srgbClr val="D60057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мною была определена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792088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формирования изобразительного  творчества у детей дошкольного возраста средствами нетрадиционных техник.</a:t>
            </a:r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830998"/>
            <a:ext cx="7776864" cy="592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Изучить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педагогическую литературу по данному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Рассмотреть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развития творческих способностей дошкольников в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трудах педагогов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психологов;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Провести педагогическую диагностику и выявить уровень развития детей по изобразительной деятельности;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использования нетрадиционных техник рисования; для развития творческих способностей дошкольников;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Рассмотреть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изобразительного творчества у детей младшего дошкольного возраста;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Чётко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критерии руководства по изобразительной деятельности, такие как: знание особенностей творческого развития детей, их специфику, умение тонко, тактично, поддерживать инициативу и самостоятельность ребёнка, способствовать овладению необходимыми навыками;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Охарактеризовать средства формирования изобразительного творчества у детей;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Разработать перспективный план работы с детьми по изобразительной деятельности, план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самообразованию;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анализ развития творческих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1305CB"/>
                  </a:solidFill>
                </a:ln>
                <a:solidFill>
                  <a:srgbClr val="13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 необходимо решить следующие задачи: </a:t>
            </a:r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712968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обоснование: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Из личного опыта работы с детьми по развитию художественно творческих способностей в рисовании стало понятно, что «стандартных наборов изобразительных материалов и способов передачи информации недостаточно для современных детей, так как уровень умственного развития и потенциал нового поколения стал намного выше. В связи с этим, нетрадиционные техники рисования развивают детский интеллект, активизируют творческую активность детей, учат мыслить нестандартно». (Г.Н. Давыдова)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С. В. Погодина отмечает, что увлечение нетрадиционными техниками рисования не должно стать самоцелью. Потому что у ребенка постепенно формируется некий изобразительный стереотип. Он приводит к тому, что данную технику, в частности монотипию, ребенок соотносит только с одним изображением - бабочкой. Дальше этого образа он уже ничего не видит.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9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rot.info/uploads/posts/2020-01/1580407771_30-p-foni-dlya-prezentatsii-na-temu-iskusstva-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82939"/>
            <a:ext cx="66967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ln w="3175" cmpd="sng">
                  <a:solidFill>
                    <a:srgbClr val="6C006C"/>
                  </a:solidFill>
                  <a:prstDash val="solid"/>
                </a:ln>
                <a:solidFill>
                  <a:srgbClr val="1305C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 ранее использовались, как отдельные элементы занятий по изобразительной деятельности.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n w="3175" cmpd="sng">
                  <a:solidFill>
                    <a:srgbClr val="6C006C"/>
                  </a:solidFill>
                  <a:prstDash val="solid"/>
                </a:ln>
                <a:solidFill>
                  <a:srgbClr val="1305C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 мой взгляд, их использование возможно и необходимо взять за основу для организации творческой деятельности воспитанников.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n w="3175" cmpd="sng">
                  <a:solidFill>
                    <a:srgbClr val="6C006C"/>
                  </a:solidFill>
                  <a:prstDash val="solid"/>
                </a:ln>
                <a:solidFill>
                  <a:srgbClr val="1305C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как и многие воспитатели, в основном придерживалась стандартного набора   изобразительных материалов и традиционных   способов передачи полученной информации. Но традиционных подходов часто недостаточно для развития современных детей.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n w="3175" cmpd="sng">
                  <a:solidFill>
                    <a:srgbClr val="6C006C"/>
                  </a:solidFill>
                  <a:prstDash val="solid"/>
                </a:ln>
                <a:solidFill>
                  <a:srgbClr val="1305C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появились новые программы, технологии, которые позволяют сделать процесс изобразительного творчества более интересным, более продуктивным.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n w="3175" cmpd="sng">
                  <a:solidFill>
                    <a:srgbClr val="6C006C"/>
                  </a:solidFill>
                  <a:prstDash val="solid"/>
                </a:ln>
                <a:solidFill>
                  <a:srgbClr val="1305CB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приемов, направленных на создание условий для творческого самовыражения ребенка, является организация работы с детьми с применением способов нетрадиционного рисования.</a:t>
            </a:r>
            <a:endParaRPr lang="ru-RU" sz="2000" b="1" dirty="0">
              <a:ln w="3175" cmpd="sng">
                <a:solidFill>
                  <a:srgbClr val="6C006C"/>
                </a:solidFill>
                <a:prstDash val="solid"/>
              </a:ln>
              <a:solidFill>
                <a:srgbClr val="1305CB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7602" y="2060848"/>
            <a:ext cx="2244139" cy="197780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4479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1609</Words>
  <Application>Microsoft Office PowerPoint</Application>
  <PresentationFormat>Экран (4:3)</PresentationFormat>
  <Paragraphs>182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Владелец</dc:creator>
  <cp:lastModifiedBy>Dell</cp:lastModifiedBy>
  <cp:revision>70</cp:revision>
  <dcterms:created xsi:type="dcterms:W3CDTF">2020-05-14T15:31:54Z</dcterms:created>
  <dcterms:modified xsi:type="dcterms:W3CDTF">2025-01-31T08:47:48Z</dcterms:modified>
</cp:coreProperties>
</file>