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2"/>
  </p:notesMasterIdLst>
  <p:sldIdLst>
    <p:sldId id="272" r:id="rId2"/>
    <p:sldId id="257" r:id="rId3"/>
    <p:sldId id="259" r:id="rId4"/>
    <p:sldId id="294" r:id="rId5"/>
    <p:sldId id="299" r:id="rId6"/>
    <p:sldId id="300" r:id="rId7"/>
    <p:sldId id="301" r:id="rId8"/>
    <p:sldId id="302" r:id="rId9"/>
    <p:sldId id="303" r:id="rId10"/>
    <p:sldId id="304" r:id="rId11"/>
    <p:sldId id="298" r:id="rId12"/>
    <p:sldId id="292" r:id="rId13"/>
    <p:sldId id="293" r:id="rId14"/>
    <p:sldId id="296" r:id="rId15"/>
    <p:sldId id="269" r:id="rId16"/>
    <p:sldId id="295" r:id="rId17"/>
    <p:sldId id="263" r:id="rId18"/>
    <p:sldId id="264" r:id="rId19"/>
    <p:sldId id="297" r:id="rId20"/>
    <p:sldId id="291"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60066"/>
    <a:srgbClr val="FF0000"/>
    <a:srgbClr val="0000FF"/>
    <a:srgbClr val="FF66FF"/>
    <a:srgbClr val="000000"/>
    <a:srgbClr val="66FFFF"/>
    <a:srgbClr val="FF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71" autoAdjust="0"/>
  </p:normalViewPr>
  <p:slideViewPr>
    <p:cSldViewPr>
      <p:cViewPr>
        <p:scale>
          <a:sx n="77" d="100"/>
          <a:sy n="77" d="100"/>
        </p:scale>
        <p:origin x="-117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A59870-4A81-4D7E-A174-367FD7E23342}" type="datetimeFigureOut">
              <a:rPr lang="ru-RU" smtClean="0"/>
              <a:pPr/>
              <a:t>12.08.2018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ECF7A2-AF72-4DE5-8787-652D51B07F7B}" type="slidenum">
              <a:rPr lang="ru-RU" smtClean="0"/>
              <a:pPr/>
              <a:t>‹#›</a:t>
            </a:fld>
            <a:endParaRPr lang="ru-RU"/>
          </a:p>
        </p:txBody>
      </p:sp>
    </p:spTree>
    <p:extLst>
      <p:ext uri="{BB962C8B-B14F-4D97-AF65-F5344CB8AC3E}">
        <p14:creationId xmlns:p14="http://schemas.microsoft.com/office/powerpoint/2010/main" xmlns="" val="3790203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12.08.2018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12.08.2018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12.08.2018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pPr/>
              <a:t>12.08.2018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12.08.2018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pPr/>
              <a:t>12.08.2018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12.08.2018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pPr/>
              <a:t>12.08.2018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12.08.2018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12.08.2018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12.08.2018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pPr/>
              <a:t>12.08.2018</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179512" y="188640"/>
            <a:ext cx="8472118" cy="2304256"/>
          </a:xfrm>
        </p:spPr>
        <p:txBody>
          <a:bodyPr>
            <a:noAutofit/>
          </a:bodyPr>
          <a:lstStyle/>
          <a:p>
            <a:pPr marL="182880" indent="0" algn="ctr">
              <a:buNone/>
            </a:pPr>
            <a:r>
              <a:rPr lang="ru-RU" sz="8000" dirty="0" smtClean="0">
                <a:solidFill>
                  <a:srgbClr val="C00000"/>
                </a:solidFill>
              </a:rPr>
              <a:t>Презентация на тему: «</a:t>
            </a:r>
            <a:r>
              <a:rPr lang="ru-RU" sz="8000" dirty="0" err="1" smtClean="0">
                <a:solidFill>
                  <a:srgbClr val="C00000"/>
                </a:solidFill>
              </a:rPr>
              <a:t>Физминутки</a:t>
            </a:r>
            <a:r>
              <a:rPr lang="ru-RU" sz="8000" dirty="0" smtClean="0">
                <a:solidFill>
                  <a:srgbClr val="C00000"/>
                </a:solidFill>
              </a:rPr>
              <a:t> и динамические </a:t>
            </a:r>
            <a:r>
              <a:rPr lang="ru-RU" sz="8000" dirty="0" smtClean="0">
                <a:solidFill>
                  <a:srgbClr val="C00000"/>
                </a:solidFill>
              </a:rPr>
              <a:t>паузы»</a:t>
            </a:r>
            <a:endParaRPr lang="ru-RU" sz="8000" dirty="0">
              <a:solidFill>
                <a:srgbClr val="C00000"/>
              </a:solidFill>
            </a:endParaRPr>
          </a:p>
        </p:txBody>
      </p:sp>
    </p:spTree>
    <p:extLst>
      <p:ext uri="{BB962C8B-B14F-4D97-AF65-F5344CB8AC3E}">
        <p14:creationId xmlns:p14="http://schemas.microsoft.com/office/powerpoint/2010/main" xmlns="" val="3942313888"/>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27723" y="-23179"/>
            <a:ext cx="9116277" cy="6044467"/>
          </a:xfrm>
        </p:spPr>
        <p:txBody>
          <a:bodyPr/>
          <a:lstStyle/>
          <a:p>
            <a:r>
              <a:rPr lang="ru-RU" sz="2800" dirty="0"/>
              <a:t> </a:t>
            </a:r>
            <a:r>
              <a:rPr lang="ru-RU" sz="2800" dirty="0" smtClean="0"/>
              <a:t>                        Когнитивные</a:t>
            </a:r>
            <a:br>
              <a:rPr lang="ru-RU" sz="2800" dirty="0" smtClean="0"/>
            </a:br>
            <a:r>
              <a:rPr lang="ru-RU" sz="2800" dirty="0"/>
              <a:t> </a:t>
            </a:r>
            <a:r>
              <a:rPr lang="ru-RU" sz="2800" dirty="0" smtClean="0"/>
              <a:t>                      </a:t>
            </a:r>
            <a:r>
              <a:rPr lang="ru-RU" sz="2800" dirty="0" err="1" smtClean="0"/>
              <a:t>Психогимнастика</a:t>
            </a:r>
            <a:r>
              <a:rPr lang="ru-RU" sz="2800" dirty="0"/>
              <a:t/>
            </a:r>
            <a:br>
              <a:rPr lang="ru-RU" sz="2800" dirty="0"/>
            </a:br>
            <a:r>
              <a:rPr lang="ru-RU" sz="3200" dirty="0"/>
              <a:t/>
            </a:r>
            <a:br>
              <a:rPr lang="ru-RU" sz="3200" dirty="0"/>
            </a:br>
            <a:r>
              <a:rPr lang="ru-RU" sz="3200" dirty="0" smtClean="0"/>
              <a:t>   </a:t>
            </a:r>
            <a:r>
              <a:rPr lang="ru-RU" sz="3200" dirty="0"/>
              <a:t>“Холодно – жарко”</a:t>
            </a:r>
            <a:br>
              <a:rPr lang="ru-RU" sz="3200" dirty="0"/>
            </a:br>
            <a:r>
              <a:rPr lang="ru-RU" sz="2800" dirty="0"/>
              <a:t>Представьте себе, что вы играете на солнечной полянке. Вдруг подул холодный ветер. Вам стало холодно, вы замёрзли, обхватили себя руками, голову прижали к рукам – греетесь. Согрелись, расслабились…Но вот снова подул холодный ветер…(повторить 2–3 раза</a:t>
            </a:r>
            <a:br>
              <a:rPr lang="ru-RU" sz="2800" dirty="0"/>
            </a:br>
            <a:endParaRPr lang="ru-RU" sz="2800" dirty="0"/>
          </a:p>
        </p:txBody>
      </p:sp>
    </p:spTree>
    <p:extLst>
      <p:ext uri="{BB962C8B-B14F-4D97-AF65-F5344CB8AC3E}">
        <p14:creationId xmlns:p14="http://schemas.microsoft.com/office/powerpoint/2010/main" xmlns="" val="1399729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a:xfrm>
            <a:off x="179512" y="731520"/>
            <a:ext cx="8856984" cy="5649808"/>
          </a:xfrm>
        </p:spPr>
        <p:txBody>
          <a:bodyPr>
            <a:normAutofit/>
          </a:bodyPr>
          <a:lstStyle/>
          <a:p>
            <a:pPr marL="45720" lvl="0" indent="0" algn="just">
              <a:lnSpc>
                <a:spcPct val="115000"/>
              </a:lnSpc>
              <a:spcAft>
                <a:spcPts val="1000"/>
              </a:spcAft>
              <a:buClr>
                <a:srgbClr val="F14124">
                  <a:lumMod val="75000"/>
                </a:srgbClr>
              </a:buClr>
              <a:buNone/>
            </a:pPr>
            <a:r>
              <a:rPr lang="ru-RU" sz="3200" b="1" dirty="0">
                <a:solidFill>
                  <a:srgbClr val="C00000"/>
                </a:solidFill>
                <a:latin typeface="Times New Roman"/>
                <a:ea typeface="Times New Roman"/>
                <a:cs typeface="Times New Roman"/>
              </a:rPr>
              <a:t>Формы проведения </a:t>
            </a:r>
            <a:r>
              <a:rPr lang="ru-RU" sz="3200" b="1" dirty="0" err="1" smtClean="0">
                <a:solidFill>
                  <a:srgbClr val="C00000"/>
                </a:solidFill>
                <a:latin typeface="Times New Roman"/>
                <a:ea typeface="Times New Roman"/>
                <a:cs typeface="Times New Roman"/>
              </a:rPr>
              <a:t>физминуток</a:t>
            </a:r>
            <a:r>
              <a:rPr lang="ru-RU" sz="3200" b="1" dirty="0" smtClean="0">
                <a:solidFill>
                  <a:srgbClr val="C00000"/>
                </a:solidFill>
                <a:latin typeface="Times New Roman"/>
                <a:ea typeface="Times New Roman"/>
                <a:cs typeface="Times New Roman"/>
              </a:rPr>
              <a:t>.</a:t>
            </a:r>
            <a:endParaRPr lang="ru-RU" sz="3200" b="1" dirty="0">
              <a:solidFill>
                <a:srgbClr val="C00000"/>
              </a:solidFill>
              <a:latin typeface="Calibri"/>
              <a:ea typeface="Calibri"/>
              <a:cs typeface="Times New Roman"/>
            </a:endParaRPr>
          </a:p>
          <a:p>
            <a:pPr marL="342900" lvl="0" indent="-342900" algn="just">
              <a:lnSpc>
                <a:spcPct val="115000"/>
              </a:lnSpc>
              <a:spcAft>
                <a:spcPts val="1000"/>
              </a:spcAft>
              <a:buClr>
                <a:srgbClr val="F14124">
                  <a:lumMod val="75000"/>
                </a:srgbClr>
              </a:buClr>
              <a:buFont typeface="+mj-lt"/>
              <a:buAutoNum type="arabicPeriod"/>
              <a:tabLst>
                <a:tab pos="457200" algn="l"/>
              </a:tabLst>
            </a:pPr>
            <a:r>
              <a:rPr lang="ru-RU" sz="1600" b="1" dirty="0" err="1" smtClean="0">
                <a:solidFill>
                  <a:prstClr val="black">
                    <a:lumMod val="75000"/>
                    <a:lumOff val="25000"/>
                  </a:prstClr>
                </a:solidFill>
                <a:latin typeface="Times New Roman"/>
                <a:ea typeface="Times New Roman"/>
                <a:cs typeface="Times New Roman"/>
              </a:rPr>
              <a:t>Общер</a:t>
            </a:r>
            <a:r>
              <a:rPr lang="ru-RU" sz="1600" b="1" dirty="0" smtClean="0">
                <a:solidFill>
                  <a:prstClr val="black">
                    <a:lumMod val="75000"/>
                    <a:lumOff val="25000"/>
                  </a:prstClr>
                </a:solidFill>
                <a:latin typeface="Times New Roman"/>
                <a:ea typeface="Times New Roman"/>
                <a:cs typeface="Times New Roman"/>
              </a:rPr>
              <a:t> </a:t>
            </a:r>
            <a:r>
              <a:rPr lang="ru-RU" sz="1600" b="1" dirty="0" err="1" smtClean="0">
                <a:solidFill>
                  <a:prstClr val="black">
                    <a:lumMod val="75000"/>
                    <a:lumOff val="25000"/>
                  </a:prstClr>
                </a:solidFill>
                <a:latin typeface="Times New Roman"/>
                <a:ea typeface="Times New Roman"/>
                <a:cs typeface="Times New Roman"/>
              </a:rPr>
              <a:t>азвивающие</a:t>
            </a:r>
            <a:r>
              <a:rPr lang="ru-RU" sz="1600" b="1" dirty="0" smtClean="0">
                <a:solidFill>
                  <a:prstClr val="black">
                    <a:lumMod val="75000"/>
                    <a:lumOff val="25000"/>
                  </a:prstClr>
                </a:solidFill>
                <a:latin typeface="Times New Roman"/>
                <a:ea typeface="Times New Roman"/>
                <a:cs typeface="Times New Roman"/>
              </a:rPr>
              <a:t> </a:t>
            </a:r>
            <a:r>
              <a:rPr lang="ru-RU" sz="1600" b="1" dirty="0">
                <a:solidFill>
                  <a:prstClr val="black">
                    <a:lumMod val="75000"/>
                    <a:lumOff val="25000"/>
                  </a:prstClr>
                </a:solidFill>
                <a:latin typeface="Times New Roman"/>
                <a:ea typeface="Times New Roman"/>
                <a:cs typeface="Times New Roman"/>
              </a:rPr>
              <a:t>упражнения - </a:t>
            </a:r>
            <a:r>
              <a:rPr lang="ru-RU" sz="1600" dirty="0">
                <a:solidFill>
                  <a:prstClr val="black">
                    <a:lumMod val="75000"/>
                    <a:lumOff val="25000"/>
                  </a:prstClr>
                </a:solidFill>
                <a:latin typeface="Times New Roman"/>
                <a:ea typeface="Times New Roman"/>
                <a:cs typeface="Times New Roman"/>
              </a:rPr>
              <a:t>подбираются по тем же признакам, что и для утренней гимнастики. Используется 3-4 упражнения для разных групп мышц, закончить </a:t>
            </a:r>
            <a:r>
              <a:rPr lang="ru-RU" sz="1600" dirty="0" err="1" smtClean="0">
                <a:solidFill>
                  <a:prstClr val="black">
                    <a:lumMod val="75000"/>
                    <a:lumOff val="25000"/>
                  </a:prstClr>
                </a:solidFill>
                <a:latin typeface="Times New Roman"/>
                <a:ea typeface="Times New Roman"/>
                <a:cs typeface="Times New Roman"/>
              </a:rPr>
              <a:t>физминутку</a:t>
            </a:r>
            <a:r>
              <a:rPr lang="ru-RU" sz="1600" dirty="0" smtClean="0">
                <a:solidFill>
                  <a:prstClr val="black">
                    <a:lumMod val="75000"/>
                    <a:lumOff val="25000"/>
                  </a:prstClr>
                </a:solidFill>
                <a:latin typeface="Times New Roman"/>
                <a:ea typeface="Times New Roman"/>
                <a:cs typeface="Times New Roman"/>
              </a:rPr>
              <a:t> можно </a:t>
            </a:r>
            <a:r>
              <a:rPr lang="ru-RU" sz="1600" dirty="0">
                <a:solidFill>
                  <a:prstClr val="black">
                    <a:lumMod val="75000"/>
                    <a:lumOff val="25000"/>
                  </a:prstClr>
                </a:solidFill>
                <a:latin typeface="Times New Roman"/>
                <a:ea typeface="Times New Roman"/>
                <a:cs typeface="Times New Roman"/>
              </a:rPr>
              <a:t>прыжками, бегом на месте или ходьбой;</a:t>
            </a:r>
            <a:endParaRPr lang="ru-RU" sz="1600" dirty="0">
              <a:solidFill>
                <a:prstClr val="black">
                  <a:lumMod val="75000"/>
                  <a:lumOff val="25000"/>
                </a:prstClr>
              </a:solidFill>
              <a:latin typeface="Calibri"/>
              <a:ea typeface="Calibri"/>
              <a:cs typeface="Times New Roman"/>
            </a:endParaRPr>
          </a:p>
          <a:p>
            <a:pPr marL="342900" lvl="0" indent="-342900" algn="just">
              <a:lnSpc>
                <a:spcPct val="115000"/>
              </a:lnSpc>
              <a:spcAft>
                <a:spcPts val="1000"/>
              </a:spcAft>
              <a:buClr>
                <a:srgbClr val="F14124">
                  <a:lumMod val="75000"/>
                </a:srgbClr>
              </a:buClr>
              <a:buFont typeface="+mj-lt"/>
              <a:buAutoNum type="arabicPeriod"/>
              <a:tabLst>
                <a:tab pos="457200" algn="l"/>
              </a:tabLst>
            </a:pPr>
            <a:r>
              <a:rPr lang="ru-RU" sz="1600" b="1" dirty="0">
                <a:solidFill>
                  <a:prstClr val="black">
                    <a:lumMod val="75000"/>
                    <a:lumOff val="25000"/>
                  </a:prstClr>
                </a:solidFill>
                <a:latin typeface="Times New Roman"/>
                <a:ea typeface="Times New Roman"/>
                <a:cs typeface="Times New Roman"/>
              </a:rPr>
              <a:t>В форме подвижной игры - </a:t>
            </a:r>
            <a:r>
              <a:rPr lang="ru-RU" sz="1600" dirty="0">
                <a:solidFill>
                  <a:prstClr val="black">
                    <a:lumMod val="75000"/>
                    <a:lumOff val="25000"/>
                  </a:prstClr>
                </a:solidFill>
                <a:latin typeface="Times New Roman"/>
                <a:ea typeface="Times New Roman"/>
                <a:cs typeface="Times New Roman"/>
              </a:rPr>
              <a:t>подбираются игры средней подвижности, не требующие большого </a:t>
            </a:r>
            <a:r>
              <a:rPr lang="ru-RU" sz="1600" dirty="0" smtClean="0">
                <a:solidFill>
                  <a:prstClr val="black">
                    <a:lumMod val="75000"/>
                    <a:lumOff val="25000"/>
                  </a:prstClr>
                </a:solidFill>
                <a:latin typeface="Times New Roman"/>
                <a:ea typeface="Times New Roman"/>
                <a:cs typeface="Times New Roman"/>
              </a:rPr>
              <a:t>пространства. </a:t>
            </a:r>
            <a:r>
              <a:rPr lang="ru-RU" sz="1600" dirty="0">
                <a:solidFill>
                  <a:prstClr val="black">
                    <a:lumMod val="75000"/>
                    <a:lumOff val="25000"/>
                  </a:prstClr>
                </a:solidFill>
                <a:latin typeface="Times New Roman"/>
                <a:ea typeface="Times New Roman"/>
                <a:cs typeface="Times New Roman"/>
              </a:rPr>
              <a:t>Хорошо знакомыми детям правилами;</a:t>
            </a:r>
            <a:endParaRPr lang="ru-RU" sz="1600" dirty="0">
              <a:solidFill>
                <a:prstClr val="black">
                  <a:lumMod val="75000"/>
                  <a:lumOff val="25000"/>
                </a:prstClr>
              </a:solidFill>
              <a:latin typeface="Calibri"/>
              <a:ea typeface="Calibri"/>
              <a:cs typeface="Times New Roman"/>
            </a:endParaRPr>
          </a:p>
          <a:p>
            <a:pPr marL="342900" lvl="0" indent="-342900" algn="just">
              <a:lnSpc>
                <a:spcPct val="115000"/>
              </a:lnSpc>
              <a:spcAft>
                <a:spcPts val="1000"/>
              </a:spcAft>
              <a:buClr>
                <a:srgbClr val="F14124">
                  <a:lumMod val="75000"/>
                </a:srgbClr>
              </a:buClr>
              <a:buFont typeface="+mj-lt"/>
              <a:buAutoNum type="arabicPeriod"/>
              <a:tabLst>
                <a:tab pos="457200" algn="l"/>
              </a:tabLst>
            </a:pPr>
            <a:r>
              <a:rPr lang="ru-RU" sz="1600" b="1" dirty="0">
                <a:solidFill>
                  <a:prstClr val="black">
                    <a:lumMod val="75000"/>
                    <a:lumOff val="25000"/>
                  </a:prstClr>
                </a:solidFill>
                <a:latin typeface="Times New Roman"/>
                <a:ea typeface="Times New Roman"/>
                <a:cs typeface="Times New Roman"/>
              </a:rPr>
              <a:t>В форме дидактической игры с движениями- </a:t>
            </a:r>
            <a:r>
              <a:rPr lang="ru-RU" sz="1600" dirty="0">
                <a:solidFill>
                  <a:prstClr val="black">
                    <a:lumMod val="75000"/>
                    <a:lumOff val="25000"/>
                  </a:prstClr>
                </a:solidFill>
                <a:latin typeface="Times New Roman"/>
                <a:ea typeface="Times New Roman"/>
                <a:cs typeface="Times New Roman"/>
              </a:rPr>
              <a:t>хорошо вписываются в занятия по ознакомлению с природой. По звуковой ( фонетической) культуре речи, по математике.</a:t>
            </a:r>
            <a:endParaRPr lang="ru-RU" sz="1600" dirty="0">
              <a:solidFill>
                <a:prstClr val="black">
                  <a:lumMod val="75000"/>
                  <a:lumOff val="25000"/>
                </a:prstClr>
              </a:solidFill>
              <a:latin typeface="Calibri"/>
              <a:ea typeface="Calibri"/>
              <a:cs typeface="Times New Roman"/>
            </a:endParaRPr>
          </a:p>
          <a:p>
            <a:pPr marL="342900" lvl="0" indent="-342900" algn="just">
              <a:lnSpc>
                <a:spcPct val="115000"/>
              </a:lnSpc>
              <a:spcAft>
                <a:spcPts val="1000"/>
              </a:spcAft>
              <a:buClr>
                <a:srgbClr val="F14124">
                  <a:lumMod val="75000"/>
                </a:srgbClr>
              </a:buClr>
              <a:buFont typeface="+mj-lt"/>
              <a:buAutoNum type="arabicPeriod"/>
              <a:tabLst>
                <a:tab pos="457200" algn="l"/>
              </a:tabLst>
            </a:pPr>
            <a:r>
              <a:rPr lang="ru-RU" sz="1600" b="1" dirty="0">
                <a:solidFill>
                  <a:prstClr val="black">
                    <a:lumMod val="75000"/>
                    <a:lumOff val="25000"/>
                  </a:prstClr>
                </a:solidFill>
                <a:latin typeface="Times New Roman"/>
                <a:ea typeface="Times New Roman"/>
                <a:cs typeface="Times New Roman"/>
              </a:rPr>
              <a:t>В форме танцевальных движений- </a:t>
            </a:r>
            <a:r>
              <a:rPr lang="ru-RU" sz="1600" dirty="0">
                <a:solidFill>
                  <a:prstClr val="black">
                    <a:lumMod val="75000"/>
                    <a:lumOff val="25000"/>
                  </a:prstClr>
                </a:solidFill>
                <a:latin typeface="Times New Roman"/>
                <a:ea typeface="Times New Roman"/>
                <a:cs typeface="Times New Roman"/>
              </a:rPr>
              <a:t>используются между структурными частями занятия под звукозапись, пение воспитателя или самих детей. Больше всего подходят мелодии умеренного ритма. Негромкие, иногда плавные.</a:t>
            </a:r>
            <a:endParaRPr lang="ru-RU" sz="1600" dirty="0">
              <a:solidFill>
                <a:prstClr val="black">
                  <a:lumMod val="75000"/>
                  <a:lumOff val="25000"/>
                </a:prstClr>
              </a:solidFill>
              <a:latin typeface="Calibri"/>
              <a:ea typeface="Calibri"/>
              <a:cs typeface="Times New Roman"/>
            </a:endParaRPr>
          </a:p>
          <a:p>
            <a:pPr marL="342900" lvl="0" indent="-342900" algn="just">
              <a:lnSpc>
                <a:spcPct val="115000"/>
              </a:lnSpc>
              <a:spcAft>
                <a:spcPts val="1000"/>
              </a:spcAft>
              <a:buClr>
                <a:srgbClr val="F14124">
                  <a:lumMod val="75000"/>
                </a:srgbClr>
              </a:buClr>
              <a:buFont typeface="+mj-lt"/>
              <a:buAutoNum type="arabicPeriod"/>
              <a:tabLst>
                <a:tab pos="457200" algn="l"/>
              </a:tabLst>
            </a:pPr>
            <a:r>
              <a:rPr lang="ru-RU" sz="1600" b="1" dirty="0">
                <a:solidFill>
                  <a:prstClr val="black">
                    <a:lumMod val="75000"/>
                    <a:lumOff val="25000"/>
                  </a:prstClr>
                </a:solidFill>
                <a:latin typeface="Times New Roman"/>
                <a:ea typeface="Times New Roman"/>
                <a:cs typeface="Times New Roman"/>
              </a:rPr>
              <a:t>В форме выполнения движений под текст стихотворения</a:t>
            </a:r>
            <a:r>
              <a:rPr lang="ru-RU" sz="1600" dirty="0">
                <a:solidFill>
                  <a:prstClr val="black">
                    <a:lumMod val="75000"/>
                    <a:lumOff val="25000"/>
                  </a:prstClr>
                </a:solidFill>
                <a:latin typeface="Times New Roman"/>
                <a:ea typeface="Times New Roman"/>
                <a:cs typeface="Times New Roman"/>
              </a:rPr>
              <a:t> .</a:t>
            </a:r>
            <a:endParaRPr lang="ru-RU" sz="1600" dirty="0">
              <a:solidFill>
                <a:prstClr val="black">
                  <a:lumMod val="75000"/>
                  <a:lumOff val="25000"/>
                </a:prstClr>
              </a:solidFill>
              <a:latin typeface="Calibri"/>
              <a:ea typeface="Calibri"/>
              <a:cs typeface="Times New Roman"/>
            </a:endParaRPr>
          </a:p>
          <a:p>
            <a:pPr marL="45720" lvl="0" indent="0" algn="just">
              <a:lnSpc>
                <a:spcPct val="115000"/>
              </a:lnSpc>
              <a:spcAft>
                <a:spcPts val="1000"/>
              </a:spcAft>
              <a:buClr>
                <a:srgbClr val="F14124">
                  <a:lumMod val="75000"/>
                </a:srgbClr>
              </a:buClr>
              <a:buNone/>
            </a:pPr>
            <a:r>
              <a:rPr lang="ru-RU" sz="1600" b="1" dirty="0">
                <a:solidFill>
                  <a:srgbClr val="C00000"/>
                </a:solidFill>
                <a:latin typeface="Times New Roman"/>
                <a:ea typeface="Times New Roman"/>
                <a:cs typeface="Times New Roman"/>
              </a:rPr>
              <a:t>6</a:t>
            </a:r>
            <a:r>
              <a:rPr lang="ru-RU" sz="1600" b="1" dirty="0">
                <a:solidFill>
                  <a:prstClr val="black">
                    <a:lumMod val="75000"/>
                    <a:lumOff val="25000"/>
                  </a:prstClr>
                </a:solidFill>
                <a:latin typeface="Times New Roman"/>
                <a:ea typeface="Times New Roman"/>
                <a:cs typeface="Times New Roman"/>
              </a:rPr>
              <a:t>. В форме любого двигательного действия и задания.</a:t>
            </a:r>
            <a:endParaRPr lang="ru-RU" sz="1600" dirty="0">
              <a:solidFill>
                <a:prstClr val="black">
                  <a:lumMod val="75000"/>
                  <a:lumOff val="25000"/>
                </a:prstClr>
              </a:solidFill>
              <a:latin typeface="Calibri"/>
              <a:ea typeface="Calibri"/>
              <a:cs typeface="Times New Roman"/>
            </a:endParaRPr>
          </a:p>
          <a:p>
            <a:pPr lvl="0">
              <a:buClr>
                <a:srgbClr val="F14124">
                  <a:lumMod val="75000"/>
                </a:srgbClr>
              </a:buClr>
            </a:pPr>
            <a:endParaRPr lang="ru-RU" sz="600" dirty="0">
              <a:solidFill>
                <a:prstClr val="black">
                  <a:lumMod val="75000"/>
                  <a:lumOff val="25000"/>
                </a:prstClr>
              </a:solidFill>
            </a:endParaRPr>
          </a:p>
          <a:p>
            <a:endParaRPr lang="ru-RU" dirty="0"/>
          </a:p>
        </p:txBody>
      </p:sp>
      <p:pic>
        <p:nvPicPr>
          <p:cNvPr id="4" name="Picture 2" descr="C:\Documents and Settings\Администратор\Рабочий стол\59913504_016.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5085184"/>
            <a:ext cx="2483768" cy="177281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21906471"/>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Documents and Settings\Администратор\Рабочий стол\55459923.jpg"/>
          <p:cNvPicPr>
            <a:picLocks noGrp="1" noChangeAspect="1" noChangeArrowheads="1"/>
          </p:cNvPicPr>
          <p:nvPr>
            <p:ph sz="quarter" idx="13"/>
          </p:nvPr>
        </p:nvPicPr>
        <p:blipFill>
          <a:blip r:embed="rId2">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34568726"/>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Администратор\Рабочий стол\45cad6c9382a.jpg"/>
          <p:cNvPicPr>
            <a:picLocks noGrp="1" noChangeAspect="1" noChangeArrowheads="1"/>
          </p:cNvPicPr>
          <p:nvPr>
            <p:ph sz="quarter" idx="13"/>
          </p:nvPr>
        </p:nvPicPr>
        <p:blipFill>
          <a:blip r:embed="rId2">
            <a:extLst>
              <a:ext uri="{28A0092B-C50C-407E-A947-70E740481C1C}">
                <a14:useLocalDpi xmlns:a14="http://schemas.microsoft.com/office/drawing/2010/main" xmlns="" val="0"/>
              </a:ext>
            </a:extLst>
          </a:blip>
          <a:srcRect/>
          <a:stretch>
            <a:fillRect/>
          </a:stretch>
        </p:blipFill>
        <p:spPr bwMode="auto">
          <a:xfrm>
            <a:off x="107504" y="0"/>
            <a:ext cx="9036496" cy="674136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08011580"/>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a:xfrm>
            <a:off x="1143000" y="731520"/>
            <a:ext cx="6165304" cy="3474720"/>
          </a:xfrm>
        </p:spPr>
        <p:txBody>
          <a:bodyPr>
            <a:normAutofit fontScale="70000" lnSpcReduction="20000"/>
          </a:bodyPr>
          <a:lstStyle/>
          <a:p>
            <a:pPr marL="45720" lvl="0" indent="0" algn="ctr">
              <a:buClr>
                <a:srgbClr val="F14124">
                  <a:lumMod val="75000"/>
                </a:srgbClr>
              </a:buClr>
              <a:buNone/>
            </a:pPr>
            <a:r>
              <a:rPr lang="ru-RU" sz="4600" b="1" dirty="0" err="1" smtClean="0">
                <a:solidFill>
                  <a:srgbClr val="C00000"/>
                </a:solidFill>
                <a:latin typeface="Verdana"/>
              </a:rPr>
              <a:t>Физминутка</a:t>
            </a:r>
            <a:r>
              <a:rPr lang="ru-RU" sz="2400" b="1" dirty="0" smtClean="0">
                <a:solidFill>
                  <a:srgbClr val="C00000"/>
                </a:solidFill>
                <a:latin typeface="Verdana"/>
              </a:rPr>
              <a:t> </a:t>
            </a:r>
            <a:r>
              <a:rPr lang="ru-RU" sz="4600" b="1" dirty="0" smtClean="0">
                <a:solidFill>
                  <a:srgbClr val="C00000"/>
                </a:solidFill>
                <a:latin typeface="Verdana"/>
              </a:rPr>
              <a:t>на </a:t>
            </a:r>
            <a:r>
              <a:rPr lang="ru-RU" sz="4600" b="1" dirty="0">
                <a:solidFill>
                  <a:srgbClr val="C00000"/>
                </a:solidFill>
                <a:latin typeface="Verdana"/>
              </a:rPr>
              <a:t>пальцы.</a:t>
            </a:r>
            <a:endParaRPr lang="ru-RU" sz="4600" dirty="0">
              <a:solidFill>
                <a:srgbClr val="C00000"/>
              </a:solidFill>
            </a:endParaRPr>
          </a:p>
          <a:p>
            <a:pPr marL="45720" lvl="0" indent="0">
              <a:buClr>
                <a:srgbClr val="F14124">
                  <a:lumMod val="75000"/>
                </a:srgbClr>
              </a:buClr>
              <a:buNone/>
            </a:pPr>
            <a:r>
              <a:rPr lang="ru-RU" sz="2400" b="1" dirty="0">
                <a:solidFill>
                  <a:srgbClr val="FF0000"/>
                </a:solidFill>
                <a:latin typeface="Verdana"/>
              </a:rPr>
              <a:t>.</a:t>
            </a:r>
            <a:r>
              <a:rPr lang="ru-RU" sz="2400" b="1" dirty="0" err="1">
                <a:solidFill>
                  <a:srgbClr val="660066"/>
                </a:solidFill>
                <a:latin typeface="Verdana"/>
              </a:rPr>
              <a:t>Физминутка</a:t>
            </a:r>
            <a:r>
              <a:rPr lang="ru-RU" sz="2400" b="1" dirty="0">
                <a:solidFill>
                  <a:srgbClr val="660066"/>
                </a:solidFill>
                <a:latin typeface="Verdana"/>
              </a:rPr>
              <a:t> «Капуста</a:t>
            </a:r>
            <a:r>
              <a:rPr lang="ru-RU" sz="2400" b="1" dirty="0" smtClean="0">
                <a:solidFill>
                  <a:srgbClr val="660066"/>
                </a:solidFill>
                <a:latin typeface="Verdana"/>
              </a:rPr>
              <a:t>!</a:t>
            </a:r>
            <a:endParaRPr lang="ru-RU" sz="2400" b="1" dirty="0">
              <a:solidFill>
                <a:srgbClr val="660066"/>
              </a:solidFill>
            </a:endParaRPr>
          </a:p>
          <a:p>
            <a:pPr marL="45720" lvl="0" indent="0">
              <a:buClr>
                <a:srgbClr val="F14124">
                  <a:lumMod val="75000"/>
                </a:srgbClr>
              </a:buClr>
              <a:buNone/>
            </a:pPr>
            <a:r>
              <a:rPr lang="ru-RU" sz="2400" b="1" dirty="0">
                <a:solidFill>
                  <a:prstClr val="black">
                    <a:lumMod val="75000"/>
                    <a:lumOff val="25000"/>
                  </a:prstClr>
                </a:solidFill>
                <a:latin typeface="Verdana"/>
              </a:rPr>
              <a:t> Мы капусту рубим-рубим,</a:t>
            </a:r>
            <a:endParaRPr lang="ru-RU" sz="2400" b="1" dirty="0">
              <a:solidFill>
                <a:prstClr val="black">
                  <a:lumMod val="75000"/>
                  <a:lumOff val="25000"/>
                </a:prstClr>
              </a:solidFill>
            </a:endParaRPr>
          </a:p>
          <a:p>
            <a:pPr marL="45720" lvl="0" indent="0">
              <a:buClr>
                <a:srgbClr val="F14124">
                  <a:lumMod val="75000"/>
                </a:srgbClr>
              </a:buClr>
              <a:buNone/>
            </a:pPr>
            <a:r>
              <a:rPr lang="ru-RU" sz="2400" b="1" dirty="0">
                <a:solidFill>
                  <a:prstClr val="black">
                    <a:lumMod val="75000"/>
                    <a:lumOff val="25000"/>
                  </a:prstClr>
                </a:solidFill>
                <a:latin typeface="Verdana"/>
              </a:rPr>
              <a:t>(размашистые движения </a:t>
            </a:r>
            <a:r>
              <a:rPr lang="ru-RU" sz="2400" b="1" dirty="0" err="1">
                <a:solidFill>
                  <a:prstClr val="black">
                    <a:lumMod val="75000"/>
                    <a:lumOff val="25000"/>
                  </a:prstClr>
                </a:solidFill>
                <a:latin typeface="Verdana"/>
              </a:rPr>
              <a:t>руками,как</a:t>
            </a:r>
            <a:r>
              <a:rPr lang="ru-RU" sz="2400" b="1" dirty="0">
                <a:solidFill>
                  <a:prstClr val="black">
                    <a:lumMod val="75000"/>
                    <a:lumOff val="25000"/>
                  </a:prstClr>
                </a:solidFill>
                <a:latin typeface="Verdana"/>
              </a:rPr>
              <a:t> топором)</a:t>
            </a:r>
            <a:endParaRPr lang="ru-RU" sz="2400" b="1" dirty="0">
              <a:solidFill>
                <a:prstClr val="black">
                  <a:lumMod val="75000"/>
                  <a:lumOff val="25000"/>
                </a:prstClr>
              </a:solidFill>
            </a:endParaRPr>
          </a:p>
          <a:p>
            <a:pPr marL="45720" lvl="0" indent="0">
              <a:buClr>
                <a:srgbClr val="F14124">
                  <a:lumMod val="75000"/>
                </a:srgbClr>
              </a:buClr>
              <a:buNone/>
            </a:pPr>
            <a:r>
              <a:rPr lang="ru-RU" sz="2400" b="1" dirty="0">
                <a:solidFill>
                  <a:prstClr val="black">
                    <a:lumMod val="75000"/>
                    <a:lumOff val="25000"/>
                  </a:prstClr>
                </a:solidFill>
                <a:latin typeface="Verdana"/>
              </a:rPr>
              <a:t>Мы капусту мнём-мнём,</a:t>
            </a:r>
            <a:endParaRPr lang="ru-RU" sz="2400" b="1" dirty="0">
              <a:solidFill>
                <a:prstClr val="black">
                  <a:lumMod val="75000"/>
                  <a:lumOff val="25000"/>
                </a:prstClr>
              </a:solidFill>
            </a:endParaRPr>
          </a:p>
          <a:p>
            <a:pPr marL="45720" lvl="0" indent="0">
              <a:buClr>
                <a:srgbClr val="F14124">
                  <a:lumMod val="75000"/>
                </a:srgbClr>
              </a:buClr>
              <a:buNone/>
            </a:pPr>
            <a:r>
              <a:rPr lang="ru-RU" sz="2400" b="1" dirty="0">
                <a:solidFill>
                  <a:prstClr val="black">
                    <a:lumMod val="75000"/>
                    <a:lumOff val="25000"/>
                  </a:prstClr>
                </a:solidFill>
                <a:latin typeface="Verdana"/>
              </a:rPr>
              <a:t>(«мнут капусту»)</a:t>
            </a:r>
            <a:endParaRPr lang="ru-RU" sz="2400" b="1" dirty="0">
              <a:solidFill>
                <a:prstClr val="black">
                  <a:lumMod val="75000"/>
                  <a:lumOff val="25000"/>
                </a:prstClr>
              </a:solidFill>
            </a:endParaRPr>
          </a:p>
          <a:p>
            <a:pPr marL="45720" lvl="0" indent="0">
              <a:buClr>
                <a:srgbClr val="F14124">
                  <a:lumMod val="75000"/>
                </a:srgbClr>
              </a:buClr>
              <a:buNone/>
            </a:pPr>
            <a:r>
              <a:rPr lang="ru-RU" sz="2400" b="1" dirty="0">
                <a:solidFill>
                  <a:prstClr val="black">
                    <a:lumMod val="75000"/>
                    <a:lumOff val="25000"/>
                  </a:prstClr>
                </a:solidFill>
                <a:latin typeface="Verdana"/>
              </a:rPr>
              <a:t>Мы капусту солим-солим,</a:t>
            </a:r>
            <a:endParaRPr lang="ru-RU" sz="2400" b="1" dirty="0">
              <a:solidFill>
                <a:prstClr val="black">
                  <a:lumMod val="75000"/>
                  <a:lumOff val="25000"/>
                </a:prstClr>
              </a:solidFill>
            </a:endParaRPr>
          </a:p>
          <a:p>
            <a:pPr marL="45720" lvl="0" indent="0">
              <a:buClr>
                <a:srgbClr val="F14124">
                  <a:lumMod val="75000"/>
                </a:srgbClr>
              </a:buClr>
              <a:buNone/>
            </a:pPr>
            <a:r>
              <a:rPr lang="ru-RU" sz="2400" b="1" dirty="0">
                <a:solidFill>
                  <a:prstClr val="black">
                    <a:lumMod val="75000"/>
                    <a:lumOff val="25000"/>
                  </a:prstClr>
                </a:solidFill>
                <a:latin typeface="Verdana"/>
              </a:rPr>
              <a:t>(«берут» щепотку соли и «солят»)</a:t>
            </a:r>
            <a:endParaRPr lang="ru-RU" sz="2400" b="1" dirty="0">
              <a:solidFill>
                <a:prstClr val="black">
                  <a:lumMod val="75000"/>
                  <a:lumOff val="25000"/>
                </a:prstClr>
              </a:solidFill>
            </a:endParaRPr>
          </a:p>
          <a:p>
            <a:pPr marL="45720" lvl="0" indent="0">
              <a:buClr>
                <a:srgbClr val="F14124">
                  <a:lumMod val="75000"/>
                </a:srgbClr>
              </a:buClr>
              <a:buNone/>
            </a:pPr>
            <a:r>
              <a:rPr lang="ru-RU" sz="2400" b="1" dirty="0">
                <a:solidFill>
                  <a:prstClr val="black">
                    <a:lumMod val="75000"/>
                    <a:lumOff val="25000"/>
                  </a:prstClr>
                </a:solidFill>
                <a:latin typeface="Verdana"/>
              </a:rPr>
              <a:t>Мы капусту жмём-жмём.</a:t>
            </a:r>
            <a:endParaRPr lang="ru-RU" sz="2400" b="1" dirty="0">
              <a:solidFill>
                <a:prstClr val="black">
                  <a:lumMod val="75000"/>
                  <a:lumOff val="25000"/>
                </a:prstClr>
              </a:solidFill>
            </a:endParaRPr>
          </a:p>
          <a:p>
            <a:pPr marL="45720" lvl="0" indent="0">
              <a:buClr>
                <a:srgbClr val="F14124">
                  <a:lumMod val="75000"/>
                </a:srgbClr>
              </a:buClr>
              <a:buNone/>
            </a:pPr>
            <a:r>
              <a:rPr lang="ru-RU" sz="2400" b="1" dirty="0">
                <a:solidFill>
                  <a:prstClr val="black">
                    <a:lumMod val="75000"/>
                    <a:lumOff val="25000"/>
                  </a:prstClr>
                </a:solidFill>
                <a:latin typeface="Verdana"/>
              </a:rPr>
              <a:t>(сгибание и разгибание кистей рук)</a:t>
            </a:r>
            <a:endParaRPr lang="ru-RU" sz="2400" b="1" dirty="0">
              <a:solidFill>
                <a:prstClr val="black">
                  <a:lumMod val="75000"/>
                  <a:lumOff val="25000"/>
                </a:prstClr>
              </a:solidFill>
            </a:endParaRPr>
          </a:p>
          <a:p>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940152" y="2132856"/>
            <a:ext cx="3203848" cy="47251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78087479"/>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43000" y="260648"/>
            <a:ext cx="7821488" cy="6336704"/>
          </a:xfrm>
        </p:spPr>
        <p:txBody>
          <a:bodyPr>
            <a:normAutofit/>
          </a:bodyPr>
          <a:lstStyle/>
          <a:p>
            <a:pPr marL="45720" indent="0" algn="just">
              <a:lnSpc>
                <a:spcPct val="115000"/>
              </a:lnSpc>
              <a:spcAft>
                <a:spcPts val="1000"/>
              </a:spcAft>
              <a:buNone/>
            </a:pPr>
            <a:r>
              <a:rPr lang="ru-RU" sz="4400" b="1" i="1" dirty="0">
                <a:solidFill>
                  <a:srgbClr val="C00000"/>
                </a:solidFill>
                <a:latin typeface="Times New Roman"/>
                <a:ea typeface="Calibri"/>
                <a:cs typeface="Times New Roman"/>
              </a:rPr>
              <a:t>Динамические паузы</a:t>
            </a:r>
            <a:r>
              <a:rPr lang="ru-RU" sz="2400" i="1" dirty="0">
                <a:latin typeface="Times New Roman"/>
                <a:ea typeface="Calibri"/>
                <a:cs typeface="Times New Roman"/>
              </a:rPr>
              <a:t> -</a:t>
            </a:r>
            <a:r>
              <a:rPr lang="ru-RU" i="1" dirty="0">
                <a:latin typeface="Times New Roman"/>
                <a:ea typeface="Calibri"/>
                <a:cs typeface="Times New Roman"/>
              </a:rPr>
              <a:t> </a:t>
            </a:r>
            <a:r>
              <a:rPr lang="ru-RU" b="1" dirty="0">
                <a:latin typeface="Times New Roman"/>
                <a:ea typeface="Calibri"/>
                <a:cs typeface="Times New Roman"/>
              </a:rPr>
              <a:t>это подвижные, хороводные игры, проверка осанки, пальчиковые игры, физкультурные минутки. Массаж лица, кистей рук (пшеном, рисом), пальцев, ритмические </a:t>
            </a:r>
            <a:r>
              <a:rPr lang="ru-RU" b="1" dirty="0" smtClean="0">
                <a:latin typeface="Times New Roman"/>
                <a:ea typeface="Calibri"/>
                <a:cs typeface="Times New Roman"/>
              </a:rPr>
              <a:t>упражнения, упражнении для шеи </a:t>
            </a:r>
            <a:r>
              <a:rPr lang="ru-RU" b="1" dirty="0">
                <a:latin typeface="Times New Roman"/>
                <a:ea typeface="Calibri"/>
                <a:cs typeface="Times New Roman"/>
              </a:rPr>
              <a:t>игры в уголке </a:t>
            </a:r>
            <a:r>
              <a:rPr lang="ru-RU" b="1" dirty="0" err="1">
                <a:latin typeface="Times New Roman"/>
                <a:ea typeface="Calibri"/>
                <a:cs typeface="Times New Roman"/>
              </a:rPr>
              <a:t>валеологии</a:t>
            </a:r>
            <a:r>
              <a:rPr lang="ru-RU" b="1" dirty="0">
                <a:latin typeface="Times New Roman"/>
                <a:ea typeface="Calibri"/>
                <a:cs typeface="Times New Roman"/>
              </a:rPr>
              <a:t> (ходьба по ребристым дорожкам, </a:t>
            </a:r>
            <a:r>
              <a:rPr lang="ru-RU" b="1" dirty="0" smtClean="0">
                <a:latin typeface="Times New Roman"/>
                <a:ea typeface="Calibri"/>
                <a:cs typeface="Times New Roman"/>
              </a:rPr>
              <a:t>пробкам.) пуговицам.</a:t>
            </a:r>
            <a:endParaRPr lang="ru-RU" b="1" dirty="0">
              <a:latin typeface="Calibri"/>
              <a:ea typeface="Calibri"/>
              <a:cs typeface="Times New Roman"/>
            </a:endParaRPr>
          </a:p>
          <a:p>
            <a:pPr marL="45720" indent="0">
              <a:buNone/>
            </a:pPr>
            <a:endParaRPr lang="ru-RU" dirty="0"/>
          </a:p>
        </p:txBody>
      </p:sp>
      <p:pic>
        <p:nvPicPr>
          <p:cNvPr id="2050" name="Picture 2" descr="C:\Documents and Settings\Администратор\Рабочий стол\ноги.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990381" y="2996952"/>
            <a:ext cx="4853211" cy="3645024"/>
          </a:xfrm>
          <a:prstGeom prst="rect">
            <a:avLst/>
          </a:prstGeom>
          <a:noFill/>
          <a:extLst>
            <a:ext uri="{909E8E84-426E-40DD-AFC4-6F175D3DCCD1}">
              <a14:hiddenFill xmlns:a14="http://schemas.microsoft.com/office/drawing/2010/main" xmlns="">
                <a:solidFill>
                  <a:srgbClr val="FFFFFF"/>
                </a:solidFill>
              </a14:hiddenFill>
            </a:ext>
          </a:extLst>
        </p:spPr>
      </p:pic>
      <p:pic>
        <p:nvPicPr>
          <p:cNvPr id="2051" name="Picture 3" descr="C:\Documents and Settings\Администратор\Рабочий стол\хоровод.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3140968"/>
            <a:ext cx="3347864" cy="371703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59193303"/>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908720"/>
          </a:xfrm>
        </p:spPr>
        <p:txBody>
          <a:bodyPr>
            <a:normAutofit/>
          </a:bodyPr>
          <a:lstStyle/>
          <a:p>
            <a:pPr marL="0" indent="0">
              <a:buNone/>
            </a:pPr>
            <a:r>
              <a:rPr lang="ru-RU" dirty="0" smtClean="0"/>
              <a:t> </a:t>
            </a:r>
            <a:endParaRPr lang="ru-RU" dirty="0">
              <a:solidFill>
                <a:srgbClr val="FF66FF"/>
              </a:solidFill>
            </a:endParaRPr>
          </a:p>
        </p:txBody>
      </p:sp>
      <p:sp>
        <p:nvSpPr>
          <p:cNvPr id="3" name="Объект 2"/>
          <p:cNvSpPr>
            <a:spLocks noGrp="1"/>
          </p:cNvSpPr>
          <p:nvPr>
            <p:ph sz="quarter" idx="13"/>
          </p:nvPr>
        </p:nvSpPr>
        <p:spPr>
          <a:xfrm>
            <a:off x="755576" y="260648"/>
            <a:ext cx="8208912" cy="6336704"/>
          </a:xfrm>
        </p:spPr>
        <p:txBody>
          <a:bodyPr>
            <a:normAutofit/>
          </a:bodyPr>
          <a:lstStyle/>
          <a:p>
            <a:pPr marL="45720" indent="0">
              <a:buNone/>
            </a:pPr>
            <a:r>
              <a:rPr lang="ru-RU" sz="4000" b="1" dirty="0">
                <a:solidFill>
                  <a:srgbClr val="C00000"/>
                </a:solidFill>
              </a:rPr>
              <a:t>Физиологическая </a:t>
            </a:r>
            <a:r>
              <a:rPr lang="ru-RU" sz="4000" b="1" dirty="0" smtClean="0">
                <a:solidFill>
                  <a:srgbClr val="C00000"/>
                </a:solidFill>
              </a:rPr>
              <a:t>сущность динамической </a:t>
            </a:r>
            <a:r>
              <a:rPr lang="ru-RU" sz="4000" b="1" dirty="0">
                <a:solidFill>
                  <a:srgbClr val="C00000"/>
                </a:solidFill>
              </a:rPr>
              <a:t>паузы </a:t>
            </a:r>
            <a:r>
              <a:rPr lang="ru-RU" dirty="0"/>
              <a:t>— переключение на новый вид деятельности, активный отдых.</a:t>
            </a:r>
          </a:p>
          <a:p>
            <a:pPr marL="45720" indent="0">
              <a:buNone/>
            </a:pPr>
            <a:r>
              <a:rPr lang="ru-RU" dirty="0"/>
              <a:t>Небольшая двигательная нагрузка, включение двигательных пауз в занятия предупреждает развитие переутомления. Динамические паузы </a:t>
            </a:r>
            <a:r>
              <a:rPr lang="ru-RU" dirty="0" smtClean="0"/>
              <a:t>на занятиях </a:t>
            </a:r>
            <a:r>
              <a:rPr lang="ru-RU" dirty="0"/>
              <a:t>и вне их благотворно влияют на восстановление умственной работоспособности, препятствуют нарастанию утомления, повышают эмоциональный уровень воспитанников, снимают статические нагрузки. Потраченное время окупается усилением работоспособности, а главное, укреплением здоровья воспитанников. </a:t>
            </a:r>
          </a:p>
          <a:p>
            <a:pPr marL="45720" indent="0">
              <a:buNone/>
            </a:pPr>
            <a:endParaRPr lang="ru-RU" dirty="0"/>
          </a:p>
        </p:txBody>
      </p:sp>
    </p:spTree>
    <p:extLst>
      <p:ext uri="{BB962C8B-B14F-4D97-AF65-F5344CB8AC3E}">
        <p14:creationId xmlns:p14="http://schemas.microsoft.com/office/powerpoint/2010/main" xmlns="" val="1644511536"/>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46650"/>
          </a:xfrm>
        </p:spPr>
        <p:txBody>
          <a:bodyPr/>
          <a:lstStyle/>
          <a:p>
            <a:pPr marL="0" indent="0" algn="l">
              <a:buNone/>
            </a:pPr>
            <a:r>
              <a:rPr lang="ru-RU" sz="3200" dirty="0" smtClean="0">
                <a:solidFill>
                  <a:srgbClr val="C00000"/>
                </a:solidFill>
                <a:effectLst/>
              </a:rPr>
              <a:t>Динамическая пауза–«</a:t>
            </a:r>
            <a:r>
              <a:rPr lang="ru-RU" sz="3200" dirty="0">
                <a:solidFill>
                  <a:srgbClr val="C00000"/>
                </a:solidFill>
                <a:effectLst/>
              </a:rPr>
              <a:t>Упражнение для шеи</a:t>
            </a:r>
            <a:r>
              <a:rPr lang="ru-RU" sz="3200" dirty="0" smtClean="0">
                <a:solidFill>
                  <a:srgbClr val="C00000"/>
                </a:solidFill>
                <a:effectLst/>
              </a:rPr>
              <a:t>».</a:t>
            </a:r>
            <a:br>
              <a:rPr lang="ru-RU" sz="3200" dirty="0" smtClean="0">
                <a:solidFill>
                  <a:srgbClr val="C00000"/>
                </a:solidFill>
                <a:effectLst/>
              </a:rPr>
            </a:br>
            <a:r>
              <a:rPr lang="ru-RU" sz="3200" dirty="0" smtClean="0">
                <a:solidFill>
                  <a:srgbClr val="C00000"/>
                </a:solidFill>
                <a:effectLst/>
              </a:rPr>
              <a:t> </a:t>
            </a:r>
            <a:r>
              <a:rPr lang="ru-RU" sz="3200" dirty="0">
                <a:solidFill>
                  <a:srgbClr val="333333"/>
                </a:solidFill>
                <a:effectLst/>
              </a:rPr>
              <a:t>Скрестив пальцы на затылке, поднять голову, смотреть вверх, руками стараться согнуть шею (мышцы шеи должны препятствовать этому движению)</a:t>
            </a:r>
            <a:r>
              <a:rPr lang="ru-RU" sz="3200" dirty="0"/>
              <a:t/>
            </a:r>
            <a:br>
              <a:rPr lang="ru-RU" sz="3200" dirty="0"/>
            </a:br>
            <a:r>
              <a:rPr lang="ru-RU" sz="3200" dirty="0">
                <a:solidFill>
                  <a:srgbClr val="333333"/>
                </a:solidFill>
                <a:effectLst/>
              </a:rPr>
              <a:t>Делать от 3 до 9 раз. Улучшает кровообращение головы, движение спинномозговой жидкости</a:t>
            </a:r>
            <a:r>
              <a:rPr lang="ru-RU" sz="2400" dirty="0">
                <a:solidFill>
                  <a:srgbClr val="333333"/>
                </a:solidFill>
                <a:effectLst/>
              </a:rPr>
              <a:t>.</a:t>
            </a:r>
            <a:r>
              <a:rPr lang="ru-RU" sz="2400" dirty="0"/>
              <a:t/>
            </a:r>
            <a:br>
              <a:rPr lang="ru-RU" sz="2400" dirty="0"/>
            </a:br>
            <a:endParaRPr lang="ru-RU" sz="2400" dirty="0">
              <a:solidFill>
                <a:schemeClr val="tx2">
                  <a:lumMod val="75000"/>
                </a:schemeClr>
              </a:solidFill>
            </a:endParaRPr>
          </a:p>
        </p:txBody>
      </p:sp>
    </p:spTree>
    <p:extLst>
      <p:ext uri="{BB962C8B-B14F-4D97-AF65-F5344CB8AC3E}">
        <p14:creationId xmlns:p14="http://schemas.microsoft.com/office/powerpoint/2010/main" xmlns="" val="1286797685"/>
      </p:ext>
    </p:extLst>
  </p:cSld>
  <p:clrMapOvr>
    <a:masterClrMapping/>
  </p:clrMapOvr>
  <mc:AlternateContent xmlns:mc="http://schemas.openxmlformats.org/markup-compatibility/2006">
    <mc:Choice xmlns:p14="http://schemas.microsoft.com/office/powerpoint/2010/main" xmlns=""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476672"/>
            <a:ext cx="8424936" cy="6192688"/>
          </a:xfrm>
        </p:spPr>
        <p:txBody>
          <a:bodyPr>
            <a:noAutofit/>
          </a:bodyPr>
          <a:lstStyle/>
          <a:p>
            <a:pPr algn="ctr"/>
            <a:endParaRPr lang="ru-RU" sz="2000" dirty="0" smtClean="0"/>
          </a:p>
          <a:p>
            <a:pPr marL="45720" indent="0" algn="ctr">
              <a:buNone/>
            </a:pPr>
            <a:r>
              <a:rPr lang="ru-RU" sz="3200" b="1" dirty="0">
                <a:solidFill>
                  <a:srgbClr val="C00000"/>
                </a:solidFill>
              </a:rPr>
              <a:t>РАЗВИТИЕ ОБЩЕЙ МОТОРИКИ</a:t>
            </a:r>
          </a:p>
          <a:p>
            <a:pPr marL="45720" indent="0" algn="ctr">
              <a:buNone/>
            </a:pPr>
            <a:r>
              <a:rPr lang="ru-RU" sz="2000" b="1" u="sng" dirty="0" smtClean="0">
                <a:solidFill>
                  <a:srgbClr val="660066"/>
                </a:solidFill>
              </a:rPr>
              <a:t>Волчище </a:t>
            </a:r>
            <a:r>
              <a:rPr lang="ru-RU" sz="2000" b="1" u="sng" dirty="0"/>
              <a:t> </a:t>
            </a:r>
            <a:r>
              <a:rPr lang="ru-RU" sz="2000" b="1" dirty="0">
                <a:solidFill>
                  <a:srgbClr val="660066"/>
                </a:solidFill>
              </a:rPr>
              <a:t>(</a:t>
            </a:r>
            <a:r>
              <a:rPr lang="ru-RU" sz="2000" b="1" i="1" dirty="0">
                <a:solidFill>
                  <a:srgbClr val="660066"/>
                </a:solidFill>
              </a:rPr>
              <a:t>подвижная игра</a:t>
            </a:r>
            <a:r>
              <a:rPr lang="ru-RU" sz="2000" b="1" dirty="0" smtClean="0">
                <a:solidFill>
                  <a:srgbClr val="660066"/>
                </a:solidFill>
              </a:rPr>
              <a:t>)</a:t>
            </a:r>
            <a:endParaRPr lang="ru-RU" sz="2000" b="1" dirty="0">
              <a:solidFill>
                <a:srgbClr val="660066"/>
              </a:solidFill>
            </a:endParaRPr>
          </a:p>
          <a:p>
            <a:pPr marL="45720" indent="0">
              <a:buNone/>
            </a:pPr>
            <a:r>
              <a:rPr lang="ru-RU" sz="2000" b="1" dirty="0"/>
              <a:t>У волчища - жёлтые глазищи. </a:t>
            </a:r>
            <a:r>
              <a:rPr lang="ru-RU" sz="2000" b="1" i="1" dirty="0"/>
              <a:t>(Округлённые пальцы к глазам, как очки».)</a:t>
            </a:r>
            <a:endParaRPr lang="ru-RU" sz="2000" b="1" dirty="0"/>
          </a:p>
          <a:p>
            <a:pPr marL="45720" indent="0">
              <a:buNone/>
            </a:pPr>
            <a:r>
              <a:rPr lang="ru-RU" sz="2000" b="1" dirty="0"/>
              <a:t>У волчища – сильные лапищи. (</a:t>
            </a:r>
            <a:r>
              <a:rPr lang="ru-RU" sz="2000" b="1" i="1" dirty="0"/>
              <a:t>Пальцы сжать в кулаки</a:t>
            </a:r>
            <a:r>
              <a:rPr lang="ru-RU" sz="2000" b="1" dirty="0"/>
              <a:t>.)</a:t>
            </a:r>
          </a:p>
          <a:p>
            <a:pPr marL="45720" indent="0">
              <a:buNone/>
            </a:pPr>
            <a:r>
              <a:rPr lang="ru-RU" sz="2000" b="1" dirty="0"/>
              <a:t>У волчища – острые когтищи. </a:t>
            </a:r>
            <a:r>
              <a:rPr lang="ru-RU" sz="2000" b="1" i="1" dirty="0"/>
              <a:t>(«Цапки-царапки»)</a:t>
            </a:r>
            <a:endParaRPr lang="ru-RU" sz="2000" b="1" dirty="0"/>
          </a:p>
          <a:p>
            <a:pPr marL="45720" indent="0">
              <a:buNone/>
            </a:pPr>
            <a:r>
              <a:rPr lang="ru-RU" sz="2000" b="1" dirty="0"/>
              <a:t>У волчища страшные </a:t>
            </a:r>
            <a:r>
              <a:rPr lang="ru-RU" sz="2000" b="1" dirty="0" err="1" smtClean="0"/>
              <a:t>зубищи</a:t>
            </a:r>
            <a:r>
              <a:rPr lang="ru-RU" sz="2000" b="1" dirty="0"/>
              <a:t>. </a:t>
            </a:r>
            <a:r>
              <a:rPr lang="ru-RU" sz="2000" b="1" i="1" dirty="0"/>
              <a:t>(Показать «оскал».)</a:t>
            </a:r>
            <a:endParaRPr lang="ru-RU" sz="2000" b="1" dirty="0"/>
          </a:p>
          <a:p>
            <a:pPr marL="45720" indent="0">
              <a:buNone/>
            </a:pPr>
            <a:r>
              <a:rPr lang="ru-RU" sz="2000" b="1" dirty="0"/>
              <a:t>Волк прячется в тёмном урочище. (</a:t>
            </a:r>
            <a:r>
              <a:rPr lang="ru-RU" sz="2000" b="1" i="1" dirty="0"/>
              <a:t>Присесть, руки над головой.)</a:t>
            </a:r>
            <a:endParaRPr lang="ru-RU" sz="2000" b="1" dirty="0"/>
          </a:p>
          <a:p>
            <a:pPr marL="45720" indent="0" algn="just">
              <a:buNone/>
            </a:pPr>
            <a:r>
              <a:rPr lang="ru-RU" sz="2000" b="1" dirty="0" smtClean="0"/>
              <a:t>Кого </a:t>
            </a:r>
            <a:r>
              <a:rPr lang="ru-RU" sz="2000" b="1" dirty="0"/>
              <a:t>ты, волчище, ждёт ещё</a:t>
            </a:r>
            <a:r>
              <a:rPr lang="ru-RU" sz="2000" b="1" dirty="0" smtClean="0"/>
              <a:t>?</a:t>
            </a:r>
          </a:p>
          <a:p>
            <a:pPr marL="45720" indent="0" algn="just">
              <a:buNone/>
            </a:pPr>
            <a:r>
              <a:rPr lang="ru-RU" sz="2000" b="1" dirty="0"/>
              <a:t> </a:t>
            </a:r>
            <a:r>
              <a:rPr lang="ru-RU" sz="2000" b="1" dirty="0" smtClean="0"/>
              <a:t> </a:t>
            </a:r>
            <a:r>
              <a:rPr lang="ru-RU" sz="2000" b="1" dirty="0"/>
              <a:t> Вас! Догоню, догоню всех сейчас! (</a:t>
            </a:r>
            <a:r>
              <a:rPr lang="ru-RU" sz="2000" b="1" i="1" dirty="0"/>
              <a:t>«Волк» догоняет, дети разбегаются</a:t>
            </a:r>
            <a:r>
              <a:rPr lang="ru-RU" sz="2000" b="1" dirty="0"/>
              <a:t>.)</a:t>
            </a:r>
          </a:p>
          <a:p>
            <a:pPr marL="45720" indent="0">
              <a:buNone/>
            </a:pPr>
            <a:r>
              <a:rPr lang="ru-RU" sz="2000" b="1" dirty="0"/>
              <a:t> </a:t>
            </a:r>
          </a:p>
          <a:p>
            <a:endParaRPr lang="ru-RU" sz="2000" b="1" dirty="0"/>
          </a:p>
        </p:txBody>
      </p:sp>
      <p:pic>
        <p:nvPicPr>
          <p:cNvPr id="3074" name="Picture 2" descr="C:\Documents and Settings\Администратор\Рабочий стол\wolfbyredrumwolfxu8.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868144" y="5157192"/>
            <a:ext cx="3024336" cy="158417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97511408"/>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Администратор\Рабочий стол\img4.jpg"/>
          <p:cNvPicPr>
            <a:picLocks noGrp="1" noChangeAspect="1" noChangeArrowheads="1"/>
          </p:cNvPicPr>
          <p:nvPr>
            <p:ph sz="quarter" idx="13"/>
          </p:nvPr>
        </p:nvPicPr>
        <p:blipFill>
          <a:blip r:embed="rId2">
            <a:extLst>
              <a:ext uri="{28A0092B-C50C-407E-A947-70E740481C1C}">
                <a14:useLocalDpi xmlns:a14="http://schemas.microsoft.com/office/drawing/2010/main" xmlns="" val="0"/>
              </a:ext>
            </a:extLst>
          </a:blip>
          <a:srcRect/>
          <a:stretch>
            <a:fillRect/>
          </a:stretch>
        </p:blipFill>
        <p:spPr bwMode="auto">
          <a:xfrm>
            <a:off x="323528" y="404664"/>
            <a:ext cx="8300532" cy="597666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88005172"/>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57200" y="188640"/>
            <a:ext cx="8229600" cy="5616624"/>
          </a:xfrm>
        </p:spPr>
        <p:txBody>
          <a:bodyPr>
            <a:noAutofit/>
          </a:bodyPr>
          <a:lstStyle/>
          <a:p>
            <a:pPr marL="45720" indent="0">
              <a:buNone/>
            </a:pPr>
            <a:r>
              <a:rPr lang="ru-RU" sz="3200" b="1" dirty="0" smtClean="0">
                <a:solidFill>
                  <a:srgbClr val="C00000"/>
                </a:solidFill>
              </a:rPr>
              <a:t>  </a:t>
            </a:r>
            <a:r>
              <a:rPr lang="ru-RU" sz="3200" b="1" dirty="0" err="1" smtClean="0">
                <a:solidFill>
                  <a:srgbClr val="C00000"/>
                </a:solidFill>
              </a:rPr>
              <a:t>Физминутка</a:t>
            </a:r>
            <a:r>
              <a:rPr lang="ru-RU" sz="3200" dirty="0" smtClean="0">
                <a:solidFill>
                  <a:srgbClr val="C00000"/>
                </a:solidFill>
              </a:rPr>
              <a:t> </a:t>
            </a:r>
            <a:r>
              <a:rPr lang="ru-RU" sz="3200" dirty="0">
                <a:solidFill>
                  <a:srgbClr val="C00000"/>
                </a:solidFill>
              </a:rPr>
              <a:t>- это один из обязательных, продуманных элементов в занятии с детьми. Она необходима и важна т. к. это “минутка” активного и здорового отдыха. </a:t>
            </a:r>
            <a:endParaRPr lang="ru-RU" sz="3200" dirty="0" smtClean="0">
              <a:solidFill>
                <a:srgbClr val="C00000"/>
              </a:solidFill>
            </a:endParaRPr>
          </a:p>
          <a:p>
            <a:endParaRPr lang="ru-RU" sz="3200" dirty="0">
              <a:solidFill>
                <a:srgbClr val="C00000"/>
              </a:solidFill>
            </a:endParaRPr>
          </a:p>
          <a:p>
            <a:pPr marL="45720" indent="0">
              <a:buNone/>
            </a:pPr>
            <a:r>
              <a:rPr lang="ru-RU" sz="3200" b="1" dirty="0" smtClean="0">
                <a:solidFill>
                  <a:srgbClr val="C00000"/>
                </a:solidFill>
              </a:rPr>
              <a:t>  Цель </a:t>
            </a:r>
            <a:r>
              <a:rPr lang="ru-RU" sz="3200" b="1" dirty="0">
                <a:solidFill>
                  <a:srgbClr val="C00000"/>
                </a:solidFill>
              </a:rPr>
              <a:t>проведения </a:t>
            </a:r>
            <a:r>
              <a:rPr lang="ru-RU" sz="3200" dirty="0">
                <a:solidFill>
                  <a:srgbClr val="C00000"/>
                </a:solidFill>
              </a:rPr>
              <a:t>- профилактика утомления, нарушения осанки, зрения и психоэмоциональная разрядка. </a:t>
            </a:r>
          </a:p>
          <a:p>
            <a:pPr marL="137160" indent="0">
              <a:buNone/>
            </a:pPr>
            <a:endParaRPr lang="ru-RU" sz="3200" dirty="0">
              <a:solidFill>
                <a:srgbClr val="C00000"/>
              </a:solidFill>
            </a:endParaRPr>
          </a:p>
        </p:txBody>
      </p:sp>
      <p:pic>
        <p:nvPicPr>
          <p:cNvPr id="1026" name="Picture 2" descr="C:\Documents and Settings\Администратор\Рабочий стол\moi4.gif"/>
          <p:cNvPicPr>
            <a:picLocks noChangeAspect="1" noChangeArrowheads="1" noCrop="1"/>
          </p:cNvPicPr>
          <p:nvPr/>
        </p:nvPicPr>
        <p:blipFill>
          <a:blip r:embed="rId2">
            <a:extLst>
              <a:ext uri="{28A0092B-C50C-407E-A947-70E740481C1C}">
                <a14:useLocalDpi xmlns:a14="http://schemas.microsoft.com/office/drawing/2010/main" xmlns="" val="0"/>
              </a:ext>
            </a:extLst>
          </a:blip>
          <a:srcRect/>
          <a:stretch>
            <a:fillRect/>
          </a:stretch>
        </p:blipFill>
        <p:spPr bwMode="auto">
          <a:xfrm>
            <a:off x="3910013" y="2060848"/>
            <a:ext cx="1323975" cy="196346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8451488"/>
      </p:ext>
    </p:extLst>
  </p:cSld>
  <p:clrMapOvr>
    <a:masterClrMapping/>
  </p:clrMapOvr>
  <p:transition spd="slow">
    <p:wheel spokes="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476672"/>
            <a:ext cx="7334200" cy="2016224"/>
          </a:xfrm>
        </p:spPr>
        <p:txBody>
          <a:bodyPr/>
          <a:lstStyle/>
          <a:p>
            <a:pPr marL="0" indent="0" algn="ctr">
              <a:buNone/>
            </a:pPr>
            <a:r>
              <a:rPr lang="ru-RU" sz="4800" dirty="0" smtClean="0">
                <a:solidFill>
                  <a:srgbClr val="C00000"/>
                </a:solidFill>
              </a:rPr>
              <a:t>Спасибо за   внимание!</a:t>
            </a:r>
            <a:endParaRPr lang="ru-RU" sz="4800" dirty="0">
              <a:solidFill>
                <a:srgbClr val="C00000"/>
              </a:solidFill>
            </a:endParaRPr>
          </a:p>
        </p:txBody>
      </p:sp>
      <p:pic>
        <p:nvPicPr>
          <p:cNvPr id="4100" name="Picture 4" descr="C:\Documents and Settings\Администратор\Рабочий стол\a89ae300a962f784d97427a5873bc677.jpg"/>
          <p:cNvPicPr>
            <a:picLocks noGrp="1" noChangeAspect="1" noChangeArrowheads="1"/>
          </p:cNvPicPr>
          <p:nvPr>
            <p:ph sz="quarter" idx="13"/>
          </p:nvPr>
        </p:nvPicPr>
        <p:blipFill>
          <a:blip r:embed="rId2">
            <a:extLst>
              <a:ext uri="{28A0092B-C50C-407E-A947-70E740481C1C}">
                <a14:useLocalDpi xmlns:a14="http://schemas.microsoft.com/office/drawing/2010/main" xmlns="" val="0"/>
              </a:ext>
            </a:extLst>
          </a:blip>
          <a:srcRect/>
          <a:stretch>
            <a:fillRect/>
          </a:stretch>
        </p:blipFill>
        <p:spPr bwMode="auto">
          <a:xfrm>
            <a:off x="611560" y="1700808"/>
            <a:ext cx="7560839" cy="446449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44744457"/>
      </p:ext>
    </p:extLst>
  </p:cSld>
  <p:clrMapOvr>
    <a:masterClrMapping/>
  </p:clrMapOvr>
  <mc:AlternateContent xmlns:mc="http://schemas.openxmlformats.org/markup-compatibility/2006">
    <mc:Choice xmlns:p14="http://schemas.microsoft.com/office/powerpoint/2010/main" xmlns="" Requires="p14">
      <p:transition spd="slow" p14:dur="1400">
        <p14:doors/>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836712"/>
            <a:ext cx="8229600" cy="5400600"/>
          </a:xfrm>
        </p:spPr>
        <p:txBody>
          <a:bodyPr>
            <a:normAutofit/>
          </a:bodyPr>
          <a:lstStyle/>
          <a:p>
            <a:pPr marL="0" indent="0" algn="just">
              <a:lnSpc>
                <a:spcPct val="115000"/>
              </a:lnSpc>
              <a:spcAft>
                <a:spcPts val="1000"/>
              </a:spcAft>
              <a:buNone/>
            </a:pPr>
            <a:r>
              <a:rPr lang="ru-RU" sz="2000" dirty="0">
                <a:solidFill>
                  <a:srgbClr val="C00000"/>
                </a:solidFill>
                <a:effectLst/>
                <a:latin typeface="Times New Roman"/>
                <a:ea typeface="Calibri"/>
                <a:cs typeface="Times New Roman"/>
              </a:rPr>
              <a:t>Длительность </a:t>
            </a:r>
            <a:r>
              <a:rPr lang="ru-RU" sz="2000" dirty="0" err="1">
                <a:solidFill>
                  <a:srgbClr val="C00000"/>
                </a:solidFill>
                <a:effectLst/>
                <a:latin typeface="Times New Roman"/>
                <a:ea typeface="Calibri"/>
                <a:cs typeface="Times New Roman"/>
              </a:rPr>
              <a:t>физминуток</a:t>
            </a:r>
            <a:r>
              <a:rPr lang="ru-RU" sz="2000" dirty="0">
                <a:solidFill>
                  <a:srgbClr val="C00000"/>
                </a:solidFill>
                <a:effectLst/>
                <a:latin typeface="Times New Roman"/>
                <a:ea typeface="Calibri"/>
                <a:cs typeface="Times New Roman"/>
              </a:rPr>
              <a:t> составляет 1 – 5 минут и включает комплекс из 3 – 4 правильно подобранных упражнений, повторяемых 4 – 6 раз</a:t>
            </a:r>
            <a:r>
              <a:rPr lang="ru-RU" sz="2000" dirty="0">
                <a:solidFill>
                  <a:srgbClr val="C00000"/>
                </a:solidFill>
                <a:effectLst/>
                <a:latin typeface="Times New Roman"/>
                <a:ea typeface="Times New Roman"/>
                <a:cs typeface="Times New Roman"/>
              </a:rPr>
              <a:t>   рекомендуется </a:t>
            </a:r>
            <a:r>
              <a:rPr lang="ru-RU" sz="2000" smtClean="0">
                <a:solidFill>
                  <a:srgbClr val="C00000"/>
                </a:solidFill>
                <a:effectLst/>
                <a:latin typeface="Times New Roman"/>
                <a:ea typeface="Times New Roman"/>
                <a:cs typeface="Times New Roman"/>
              </a:rPr>
              <a:t>проводить, начиная </a:t>
            </a:r>
            <a:r>
              <a:rPr lang="ru-RU" sz="2000" dirty="0">
                <a:solidFill>
                  <a:srgbClr val="C00000"/>
                </a:solidFill>
                <a:effectLst/>
                <a:latin typeface="Times New Roman"/>
                <a:ea typeface="Times New Roman"/>
                <a:cs typeface="Times New Roman"/>
              </a:rPr>
              <a:t>со </a:t>
            </a:r>
            <a:r>
              <a:rPr lang="ru-RU" sz="2000" dirty="0" smtClean="0">
                <a:solidFill>
                  <a:srgbClr val="C00000"/>
                </a:solidFill>
                <a:effectLst/>
                <a:latin typeface="Times New Roman"/>
                <a:ea typeface="Times New Roman"/>
                <a:cs typeface="Times New Roman"/>
              </a:rPr>
              <a:t>средней группы   </a:t>
            </a:r>
            <a:r>
              <a:rPr lang="ru-RU" sz="2000" dirty="0">
                <a:solidFill>
                  <a:srgbClr val="C00000"/>
                </a:solidFill>
                <a:effectLst/>
                <a:latin typeface="Calibri"/>
                <a:ea typeface="Calibri"/>
                <a:cs typeface="Times New Roman"/>
              </a:rPr>
              <a:t/>
            </a:r>
            <a:br>
              <a:rPr lang="ru-RU" sz="2000" dirty="0">
                <a:solidFill>
                  <a:srgbClr val="C00000"/>
                </a:solidFill>
                <a:effectLst/>
                <a:latin typeface="Calibri"/>
                <a:ea typeface="Calibri"/>
                <a:cs typeface="Times New Roman"/>
              </a:rPr>
            </a:br>
            <a:endParaRPr lang="ru-RU" sz="2000" dirty="0">
              <a:solidFill>
                <a:srgbClr val="C00000"/>
              </a:solidFill>
            </a:endParaRPr>
          </a:p>
        </p:txBody>
      </p:sp>
      <p:pic>
        <p:nvPicPr>
          <p:cNvPr id="1026" name="Picture 2" descr="C:\Documents and Settings\Администратор\Рабочий стол\13ac2c0c2202cc13f2944358515db148.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62000" y="2348880"/>
            <a:ext cx="7620000" cy="439248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251150899"/>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Администратор\Рабочий стол\img1.gif"/>
          <p:cNvPicPr>
            <a:picLocks noGrp="1" noChangeAspect="1" noChangeArrowheads="1"/>
          </p:cNvPicPr>
          <p:nvPr>
            <p:ph sz="quarter" idx="13"/>
          </p:nvPr>
        </p:nvPicPr>
        <p:blipFill>
          <a:blip r:embed="rId2">
            <a:extLst>
              <a:ext uri="{28A0092B-C50C-407E-A947-70E740481C1C}">
                <a14:useLocalDpi xmlns:a14="http://schemas.microsoft.com/office/drawing/2010/main" xmlns="" val="0"/>
              </a:ext>
            </a:extLst>
          </a:blip>
          <a:srcRect/>
          <a:stretch>
            <a:fillRect/>
          </a:stretch>
        </p:blipFill>
        <p:spPr bwMode="auto">
          <a:xfrm>
            <a:off x="323528" y="260648"/>
            <a:ext cx="8568952" cy="609887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05131202"/>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107504" y="-30394"/>
            <a:ext cx="8928992" cy="6339714"/>
          </a:xfrm>
        </p:spPr>
        <p:txBody>
          <a:bodyPr/>
          <a:lstStyle/>
          <a:p>
            <a:r>
              <a:rPr lang="ru-RU" sz="2800" dirty="0" smtClean="0"/>
              <a:t>            Двигательно-речевые</a:t>
            </a:r>
            <a:br>
              <a:rPr lang="ru-RU" sz="2800" dirty="0" smtClean="0"/>
            </a:br>
            <a:r>
              <a:rPr lang="ru-RU" sz="2800" dirty="0"/>
              <a:t> </a:t>
            </a:r>
            <a:r>
              <a:rPr lang="ru-RU" sz="2800" dirty="0" smtClean="0"/>
              <a:t>       </a:t>
            </a:r>
            <a:r>
              <a:rPr lang="ru-RU" sz="2800" dirty="0"/>
              <a:t>Дыхательная гимнастика</a:t>
            </a:r>
            <a:br>
              <a:rPr lang="ru-RU" sz="2800" dirty="0"/>
            </a:br>
            <a:r>
              <a:rPr lang="ru-RU" sz="2800" dirty="0" smtClean="0"/>
              <a:t/>
            </a:r>
            <a:br>
              <a:rPr lang="ru-RU" sz="2800" dirty="0" smtClean="0"/>
            </a:br>
            <a:r>
              <a:rPr lang="ru-RU" sz="2800" dirty="0" smtClean="0"/>
              <a:t>«</a:t>
            </a:r>
            <a:r>
              <a:rPr lang="ru-RU" sz="2800" dirty="0"/>
              <a:t>Надуть щеки». </a:t>
            </a:r>
            <a:r>
              <a:rPr lang="ru-RU" sz="2400" dirty="0"/>
              <a:t>Закрыв рот, надуть </a:t>
            </a:r>
            <a:r>
              <a:rPr lang="ru-RU" sz="2400" dirty="0" err="1" smtClean="0"/>
              <a:t>одновре-менно</a:t>
            </a:r>
            <a:r>
              <a:rPr lang="ru-RU" sz="2400" dirty="0" smtClean="0"/>
              <a:t> </a:t>
            </a:r>
            <a:r>
              <a:rPr lang="ru-RU" sz="2400" dirty="0"/>
              <a:t>обе щеки, приоткрыть губы – медленный выдох.</a:t>
            </a:r>
            <a:br>
              <a:rPr lang="ru-RU" sz="2400" dirty="0"/>
            </a:br>
            <a:r>
              <a:rPr lang="ru-RU" sz="2400" dirty="0" smtClean="0"/>
              <a:t/>
            </a:r>
            <a:br>
              <a:rPr lang="ru-RU" sz="2400" dirty="0" smtClean="0"/>
            </a:br>
            <a:r>
              <a:rPr lang="ru-RU" sz="2400" dirty="0"/>
              <a:t/>
            </a:r>
            <a:br>
              <a:rPr lang="ru-RU" sz="2400" dirty="0"/>
            </a:br>
            <a:r>
              <a:rPr lang="ru-RU" sz="2800" dirty="0" smtClean="0"/>
              <a:t>«</a:t>
            </a:r>
            <a:r>
              <a:rPr lang="ru-RU" sz="2800" dirty="0"/>
              <a:t>Подуй на одуванчик». </a:t>
            </a:r>
            <a:r>
              <a:rPr lang="ru-RU" sz="2400" dirty="0"/>
              <a:t>Рот приоткрыт. Губы в улыбке. Язык свернуть в трубочку и подуть через нее, </a:t>
            </a:r>
            <a:r>
              <a:rPr lang="ru-RU" sz="2400" dirty="0" err="1"/>
              <a:t>выраба¬тывая</a:t>
            </a:r>
            <a:r>
              <a:rPr lang="ru-RU" sz="2400" dirty="0"/>
              <a:t> плавную, длительную, непрерывную воздушную струю,</a:t>
            </a:r>
            <a:br>
              <a:rPr lang="ru-RU" sz="2400" dirty="0"/>
            </a:br>
            <a:r>
              <a:rPr lang="ru-RU" sz="2400" dirty="0"/>
              <a:t>идущую по середине языка.</a:t>
            </a:r>
            <a:br>
              <a:rPr lang="ru-RU" sz="2400" dirty="0"/>
            </a:br>
            <a:r>
              <a:rPr lang="ru-RU" sz="2400" dirty="0"/>
              <a:t/>
            </a:r>
            <a:br>
              <a:rPr lang="ru-RU" sz="2400" dirty="0"/>
            </a:br>
            <a:r>
              <a:rPr lang="ru-RU" sz="2400" dirty="0" smtClean="0"/>
              <a:t/>
            </a:r>
            <a:br>
              <a:rPr lang="ru-RU" sz="2400" dirty="0" smtClean="0"/>
            </a:br>
            <a:endParaRPr lang="ru-RU" sz="2400" dirty="0"/>
          </a:p>
        </p:txBody>
      </p:sp>
    </p:spTree>
    <p:extLst>
      <p:ext uri="{BB962C8B-B14F-4D97-AF65-F5344CB8AC3E}">
        <p14:creationId xmlns:p14="http://schemas.microsoft.com/office/powerpoint/2010/main" xmlns="" val="1327807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0" y="-21425"/>
            <a:ext cx="9144000" cy="5682673"/>
          </a:xfrm>
        </p:spPr>
        <p:txBody>
          <a:bodyPr/>
          <a:lstStyle/>
          <a:p>
            <a:r>
              <a:rPr lang="ru-RU" dirty="0" smtClean="0"/>
              <a:t>     </a:t>
            </a:r>
            <a:r>
              <a:rPr lang="ru-RU" sz="2800" dirty="0"/>
              <a:t>Артикуляционная гимнастика</a:t>
            </a:r>
            <a:br>
              <a:rPr lang="ru-RU" sz="2800" dirty="0"/>
            </a:br>
            <a:r>
              <a:rPr lang="ru-RU" sz="2800" dirty="0" smtClean="0"/>
              <a:t/>
            </a:r>
            <a:br>
              <a:rPr lang="ru-RU" sz="2800" dirty="0" smtClean="0"/>
            </a:br>
            <a:r>
              <a:rPr lang="ru-RU" sz="2800" dirty="0" smtClean="0"/>
              <a:t>«</a:t>
            </a:r>
            <a:r>
              <a:rPr lang="ru-RU" sz="2800" dirty="0"/>
              <a:t>Дятел</a:t>
            </a:r>
            <a:r>
              <a:rPr lang="ru-RU" sz="2400" dirty="0"/>
              <a:t>». Многократно побарабанить </a:t>
            </a:r>
            <a:r>
              <a:rPr lang="ru-RU" sz="2400" dirty="0" err="1"/>
              <a:t>напряжен¬ным</a:t>
            </a:r>
            <a:r>
              <a:rPr lang="ru-RU" sz="2400" dirty="0"/>
              <a:t> кончиком языка по альвеолам с произнесением звука «д»: «д-д-д...»</a:t>
            </a:r>
            <a:br>
              <a:rPr lang="ru-RU" sz="2400" dirty="0"/>
            </a:br>
            <a:r>
              <a:rPr lang="ru-RU" sz="2400" dirty="0" smtClean="0"/>
              <a:t/>
            </a:r>
            <a:br>
              <a:rPr lang="ru-RU" sz="2400" dirty="0" smtClean="0"/>
            </a:br>
            <a:r>
              <a:rPr lang="ru-RU" sz="2400" dirty="0"/>
              <a:t/>
            </a:r>
            <a:br>
              <a:rPr lang="ru-RU" sz="2400" dirty="0"/>
            </a:br>
            <a:r>
              <a:rPr lang="ru-RU" sz="2800" dirty="0" smtClean="0"/>
              <a:t>«</a:t>
            </a:r>
            <a:r>
              <a:rPr lang="ru-RU" sz="2800" dirty="0"/>
              <a:t>Хоботок» </a:t>
            </a:r>
            <a:r>
              <a:rPr lang="ru-RU" sz="2400" dirty="0"/>
              <a:t/>
            </a:r>
            <a:br>
              <a:rPr lang="ru-RU" sz="2400" dirty="0"/>
            </a:br>
            <a:r>
              <a:rPr lang="ru-RU" sz="2400" dirty="0" smtClean="0"/>
              <a:t>(</a:t>
            </a:r>
            <a:r>
              <a:rPr lang="ru-RU" sz="2400" dirty="0"/>
              <a:t>для координации движений губ</a:t>
            </a:r>
            <a:br>
              <a:rPr lang="ru-RU" sz="2400" dirty="0"/>
            </a:br>
            <a:r>
              <a:rPr lang="ru-RU" sz="2400" dirty="0"/>
              <a:t>и выдоха). Вытянуть губы вперед трубочкой, как при звуке «у», и произвести длительный выдох.</a:t>
            </a:r>
            <a:br>
              <a:rPr lang="ru-RU" sz="2400" dirty="0"/>
            </a:br>
            <a:r>
              <a:rPr lang="ru-RU" sz="2400" dirty="0"/>
              <a:t/>
            </a:r>
            <a:br>
              <a:rPr lang="ru-RU" sz="2400" dirty="0"/>
            </a:br>
            <a:endParaRPr lang="ru-RU" sz="2400" dirty="0"/>
          </a:p>
        </p:txBody>
      </p:sp>
    </p:spTree>
    <p:extLst>
      <p:ext uri="{BB962C8B-B14F-4D97-AF65-F5344CB8AC3E}">
        <p14:creationId xmlns:p14="http://schemas.microsoft.com/office/powerpoint/2010/main" xmlns="" val="4692105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0" y="0"/>
            <a:ext cx="9162316" cy="5661248"/>
          </a:xfrm>
        </p:spPr>
        <p:txBody>
          <a:bodyPr/>
          <a:lstStyle/>
          <a:p>
            <a:r>
              <a:rPr lang="ru-RU" dirty="0" smtClean="0"/>
              <a:t>           </a:t>
            </a:r>
            <a:r>
              <a:rPr lang="ru-RU" sz="2800" dirty="0"/>
              <a:t>Оздоровительные</a:t>
            </a:r>
            <a:br>
              <a:rPr lang="ru-RU" sz="2800" dirty="0"/>
            </a:br>
            <a:r>
              <a:rPr lang="ru-RU" sz="2800" dirty="0"/>
              <a:t>                   </a:t>
            </a:r>
            <a:r>
              <a:rPr lang="ru-RU" sz="2800" dirty="0" smtClean="0"/>
              <a:t> </a:t>
            </a:r>
            <a:r>
              <a:rPr lang="ru-RU" sz="2800" dirty="0"/>
              <a:t>Гимнастика для глаз </a:t>
            </a:r>
            <a:br>
              <a:rPr lang="ru-RU" sz="2800" dirty="0"/>
            </a:br>
            <a:r>
              <a:rPr lang="ru-RU" sz="2800" dirty="0"/>
              <a:t/>
            </a:r>
            <a:br>
              <a:rPr lang="ru-RU" sz="2800" dirty="0"/>
            </a:br>
            <a:r>
              <a:rPr lang="ru-RU" sz="2800" dirty="0"/>
              <a:t>«Далеко-близко</a:t>
            </a:r>
            <a:r>
              <a:rPr lang="ru-RU" sz="2400" dirty="0"/>
              <a:t>»    Вытянуть правую руку вперед и смотреть 5 сек. На большой палец руки, затем переводим взгляд вдаль и смотрим 5 сек. (повторить 3 раза).</a:t>
            </a:r>
            <a:br>
              <a:rPr lang="ru-RU" sz="2400" dirty="0"/>
            </a:br>
            <a:r>
              <a:rPr lang="ru-RU" sz="2400" dirty="0"/>
              <a:t/>
            </a:r>
            <a:br>
              <a:rPr lang="ru-RU" sz="2400" dirty="0"/>
            </a:br>
            <a:r>
              <a:rPr lang="ru-RU" sz="3200" dirty="0"/>
              <a:t>«Рисуем»</a:t>
            </a:r>
            <a:r>
              <a:rPr lang="ru-RU" sz="2400" dirty="0"/>
              <a:t> геометрические фигуры  глазами</a:t>
            </a:r>
          </a:p>
        </p:txBody>
      </p:sp>
    </p:spTree>
    <p:extLst>
      <p:ext uri="{BB962C8B-B14F-4D97-AF65-F5344CB8AC3E}">
        <p14:creationId xmlns:p14="http://schemas.microsoft.com/office/powerpoint/2010/main" xmlns="" val="10409516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0" y="0"/>
            <a:ext cx="9144000" cy="6453335"/>
          </a:xfrm>
        </p:spPr>
        <p:txBody>
          <a:bodyPr/>
          <a:lstStyle/>
          <a:p>
            <a:r>
              <a:rPr lang="ru-RU" sz="2800" dirty="0"/>
              <a:t>                </a:t>
            </a:r>
            <a:r>
              <a:rPr lang="ru-RU" sz="2800" dirty="0" smtClean="0"/>
              <a:t> </a:t>
            </a:r>
            <a:r>
              <a:rPr lang="ru-RU" sz="2800" dirty="0"/>
              <a:t>Пальчиковая </a:t>
            </a:r>
            <a:r>
              <a:rPr lang="ru-RU" sz="2800" dirty="0" smtClean="0"/>
              <a:t>гимнастика</a:t>
            </a:r>
            <a:br>
              <a:rPr lang="ru-RU" sz="2800" dirty="0" smtClean="0"/>
            </a:br>
            <a:r>
              <a:rPr lang="ru-RU" sz="2400" dirty="0" smtClean="0"/>
              <a:t> </a:t>
            </a:r>
            <a:br>
              <a:rPr lang="ru-RU" sz="2400" dirty="0" smtClean="0"/>
            </a:br>
            <a:r>
              <a:rPr lang="ru-RU" sz="2400" dirty="0" smtClean="0"/>
              <a:t>“</a:t>
            </a:r>
            <a:r>
              <a:rPr lang="ru-RU" sz="2400" dirty="0"/>
              <a:t>Гроза”</a:t>
            </a:r>
            <a:br>
              <a:rPr lang="ru-RU" sz="2400" dirty="0"/>
            </a:br>
            <a:r>
              <a:rPr lang="ru-RU" sz="2400" dirty="0" smtClean="0"/>
              <a:t>Закапали </a:t>
            </a:r>
            <a:r>
              <a:rPr lang="ru-RU" sz="2400" dirty="0"/>
              <a:t>капли,  (постучать двумя пальцами каждой руки по столу)</a:t>
            </a:r>
            <a:br>
              <a:rPr lang="ru-RU" sz="2400" dirty="0"/>
            </a:br>
            <a:r>
              <a:rPr lang="ru-RU" sz="2400" dirty="0"/>
              <a:t>Идет дождь (постучать четырьмя пальцами)</a:t>
            </a:r>
            <a:br>
              <a:rPr lang="ru-RU" sz="2400" dirty="0"/>
            </a:br>
            <a:r>
              <a:rPr lang="ru-RU" sz="2400" dirty="0"/>
              <a:t>Он льет как из ведра! (стучим сильнее)</a:t>
            </a:r>
            <a:br>
              <a:rPr lang="ru-RU" sz="2400" dirty="0"/>
            </a:br>
            <a:r>
              <a:rPr lang="ru-RU" sz="2400" dirty="0"/>
              <a:t>Пошел град,  (косточками пальцев выбиваем дробь)</a:t>
            </a:r>
            <a:br>
              <a:rPr lang="ru-RU" sz="2400" dirty="0"/>
            </a:br>
            <a:r>
              <a:rPr lang="ru-RU" sz="2400" dirty="0"/>
              <a:t>Сверкает молния,  (шипящий звук, рисуем молнию пальцем в воздухе)</a:t>
            </a:r>
            <a:br>
              <a:rPr lang="ru-RU" sz="2400" dirty="0"/>
            </a:br>
            <a:r>
              <a:rPr lang="ru-RU" sz="2400" dirty="0"/>
              <a:t>Гремит гром!  (барабаним кулаками или хлопаем в ладошки)</a:t>
            </a:r>
            <a:br>
              <a:rPr lang="ru-RU" sz="2400" dirty="0"/>
            </a:br>
            <a:r>
              <a:rPr lang="ru-RU" sz="2400" dirty="0"/>
              <a:t>Все быстро убегают домой,  (прячем руки за спину)</a:t>
            </a:r>
            <a:br>
              <a:rPr lang="ru-RU" sz="2400" dirty="0"/>
            </a:br>
            <a:r>
              <a:rPr lang="ru-RU" sz="2800" dirty="0"/>
              <a:t>А утром снова ярко светит солнце! (описываем руками большой круг)</a:t>
            </a:r>
          </a:p>
        </p:txBody>
      </p:sp>
    </p:spTree>
    <p:extLst>
      <p:ext uri="{BB962C8B-B14F-4D97-AF65-F5344CB8AC3E}">
        <p14:creationId xmlns:p14="http://schemas.microsoft.com/office/powerpoint/2010/main" xmlns="" val="29416405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0" y="-27882"/>
            <a:ext cx="9144000" cy="6697242"/>
          </a:xfrm>
        </p:spPr>
        <p:txBody>
          <a:bodyPr/>
          <a:lstStyle/>
          <a:p>
            <a:r>
              <a:rPr lang="ru-RU" dirty="0" smtClean="0"/>
              <a:t> </a:t>
            </a:r>
            <a:r>
              <a:rPr lang="ru-RU" sz="2800" dirty="0" smtClean="0"/>
              <a:t>Физкультурно-спортивные . Подвижные игры</a:t>
            </a:r>
            <a:br>
              <a:rPr lang="ru-RU" sz="2800" dirty="0" smtClean="0"/>
            </a:br>
            <a:r>
              <a:rPr lang="ru-RU" sz="2800" dirty="0"/>
              <a:t>                        Физкультминутка</a:t>
            </a:r>
            <a:br>
              <a:rPr lang="ru-RU" sz="2800" dirty="0"/>
            </a:br>
            <a:r>
              <a:rPr lang="ru-RU" sz="2800" dirty="0" smtClean="0"/>
              <a:t/>
            </a:r>
            <a:br>
              <a:rPr lang="ru-RU" sz="2800" dirty="0" smtClean="0"/>
            </a:br>
            <a:r>
              <a:rPr lang="ru-RU" sz="2800" dirty="0" smtClean="0"/>
              <a:t>«</a:t>
            </a:r>
            <a:r>
              <a:rPr lang="ru-RU" sz="2800" dirty="0"/>
              <a:t>Лесная лужайка»</a:t>
            </a:r>
            <a:br>
              <a:rPr lang="ru-RU" sz="2800" dirty="0"/>
            </a:br>
            <a:r>
              <a:rPr lang="ru-RU" sz="2800" dirty="0"/>
              <a:t>Раз, два, три, четыре— Топаем ногами. </a:t>
            </a:r>
            <a:br>
              <a:rPr lang="ru-RU" sz="2800" dirty="0"/>
            </a:br>
            <a:r>
              <a:rPr lang="ru-RU" sz="2800" dirty="0"/>
              <a:t>Раз, два, три, четыре -Хлопаем руками. </a:t>
            </a:r>
            <a:br>
              <a:rPr lang="ru-RU" sz="2800" dirty="0"/>
            </a:br>
            <a:r>
              <a:rPr lang="ru-RU" sz="2800" dirty="0"/>
              <a:t>Руки вытянуть </a:t>
            </a:r>
            <a:r>
              <a:rPr lang="ru-RU" sz="2800" dirty="0" err="1"/>
              <a:t>пошире</a:t>
            </a:r>
            <a:r>
              <a:rPr lang="ru-RU" sz="2800" dirty="0"/>
              <a:t> – Раз, два, три, четыре. </a:t>
            </a:r>
            <a:br>
              <a:rPr lang="ru-RU" sz="2800" dirty="0"/>
            </a:br>
            <a:r>
              <a:rPr lang="ru-RU" sz="2800" dirty="0"/>
              <a:t>Наклониться - три, четыре </a:t>
            </a:r>
            <a:br>
              <a:rPr lang="ru-RU" sz="2800" dirty="0"/>
            </a:br>
            <a:r>
              <a:rPr lang="ru-RU" sz="2800" dirty="0"/>
              <a:t>И на месте поскакать. </a:t>
            </a:r>
            <a:br>
              <a:rPr lang="ru-RU" sz="2800" dirty="0"/>
            </a:br>
            <a:r>
              <a:rPr lang="ru-RU" sz="2800" dirty="0"/>
              <a:t>На носок, потом на пятку. </a:t>
            </a:r>
            <a:br>
              <a:rPr lang="ru-RU" sz="2800" dirty="0"/>
            </a:br>
            <a:r>
              <a:rPr lang="ru-RU" sz="2800" dirty="0"/>
              <a:t>Все мы делаем зарядку.</a:t>
            </a:r>
            <a:br>
              <a:rPr lang="ru-RU" sz="2800" dirty="0"/>
            </a:br>
            <a:endParaRPr lang="ru-RU" dirty="0"/>
          </a:p>
        </p:txBody>
      </p:sp>
    </p:spTree>
    <p:extLst>
      <p:ext uri="{BB962C8B-B14F-4D97-AF65-F5344CB8AC3E}">
        <p14:creationId xmlns:p14="http://schemas.microsoft.com/office/powerpoint/2010/main" xmlns="" val="2586968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1433</TotalTime>
  <Words>331</Words>
  <Application>Microsoft Office PowerPoint</Application>
  <PresentationFormat>Экран (4:3)</PresentationFormat>
  <Paragraphs>45</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Воздушный поток</vt:lpstr>
      <vt:lpstr>Презентация на тему: «Физминутки и динамические паузы»</vt:lpstr>
      <vt:lpstr>Слайд 2</vt:lpstr>
      <vt:lpstr>Длительность физминуток составляет 1 – 5 минут и включает комплекс из 3 – 4 правильно подобранных упражнений, повторяемых 4 – 6 раз   рекомендуется проводить, начиная со средней группы    </vt:lpstr>
      <vt:lpstr>Слайд 4</vt:lpstr>
      <vt:lpstr>            Двигательно-речевые         Дыхательная гимнастика  «Надуть щеки». Закрыв рот, надуть одновре-менно обе щеки, приоткрыть губы – медленный выдох.   «Подуй на одуванчик». Рот приоткрыт. Губы в улыбке. Язык свернуть в трубочку и подуть через нее, выраба¬тывая плавную, длительную, непрерывную воздушную струю, идущую по середине языка.   </vt:lpstr>
      <vt:lpstr>     Артикуляционная гимнастика  «Дятел». Многократно побарабанить напряжен¬ным кончиком языка по альвеолам с произнесением звука «д»: «д-д-д...»   «Хоботок»  (для координации движений губ и выдоха). Вытянуть губы вперед трубочкой, как при звуке «у», и произвести длительный выдох.  </vt:lpstr>
      <vt:lpstr>           Оздоровительные                     Гимнастика для глаз   «Далеко-близко»    Вытянуть правую руку вперед и смотреть 5 сек. На большой палец руки, затем переводим взгляд вдаль и смотрим 5 сек. (повторить 3 раза).  «Рисуем» геометрические фигуры  глазами</vt:lpstr>
      <vt:lpstr>                 Пальчиковая гимнастика   “Гроза” Закапали капли,  (постучать двумя пальцами каждой руки по столу) Идет дождь (постучать четырьмя пальцами) Он льет как из ведра! (стучим сильнее) Пошел град,  (косточками пальцев выбиваем дробь) Сверкает молния,  (шипящий звук, рисуем молнию пальцем в воздухе) Гремит гром!  (барабаним кулаками или хлопаем в ладошки) Все быстро убегают домой,  (прячем руки за спину) А утром снова ярко светит солнце! (описываем руками большой круг)</vt:lpstr>
      <vt:lpstr> Физкультурно-спортивные . Подвижные игры                         Физкультминутка  «Лесная лужайка» Раз, два, три, четыре— Топаем ногами.  Раз, два, три, четыре -Хлопаем руками.  Руки вытянуть пошире – Раз, два, три, четыре.  Наклониться - три, четыре  И на месте поскакать.  На носок, потом на пятку.  Все мы делаем зарядку. </vt:lpstr>
      <vt:lpstr>                         Когнитивные                        Психогимнастика     “Холодно – жарко” Представьте себе, что вы играете на солнечной полянке. Вдруг подул холодный ветер. Вам стало холодно, вы замёрзли, обхватили себя руками, голову прижали к рукам – греетесь. Согрелись, расслабились…Но вот снова подул холодный ветер…(повторить 2–3 раза </vt:lpstr>
      <vt:lpstr>Слайд 11</vt:lpstr>
      <vt:lpstr>Слайд 12</vt:lpstr>
      <vt:lpstr>Слайд 13</vt:lpstr>
      <vt:lpstr>Слайд 14</vt:lpstr>
      <vt:lpstr>Слайд 15</vt:lpstr>
      <vt:lpstr> </vt:lpstr>
      <vt:lpstr>Динамическая пауза–«Упражнение для шеи».  Скрестив пальцы на затылке, поднять голову, смотреть вверх, руками стараться согнуть шею (мышцы шеи должны препятствовать этому движению) Делать от 3 до 9 раз. Улучшает кровообращение головы, движение спинномозговой жидкости. </vt:lpstr>
      <vt:lpstr>Слайд 18</vt:lpstr>
      <vt:lpstr>Слайд 19</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Lubov</dc:creator>
  <cp:lastModifiedBy>Татьяна</cp:lastModifiedBy>
  <cp:revision>93</cp:revision>
  <dcterms:created xsi:type="dcterms:W3CDTF">2013-05-19T11:02:03Z</dcterms:created>
  <dcterms:modified xsi:type="dcterms:W3CDTF">2018-08-12T14:08:49Z</dcterms:modified>
</cp:coreProperties>
</file>