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20"/>
  </p:notesMasterIdLst>
  <p:sldIdLst>
    <p:sldId id="267" r:id="rId2"/>
    <p:sldId id="295" r:id="rId3"/>
    <p:sldId id="298" r:id="rId4"/>
    <p:sldId id="299" r:id="rId5"/>
    <p:sldId id="270" r:id="rId6"/>
    <p:sldId id="283" r:id="rId7"/>
    <p:sldId id="271" r:id="rId8"/>
    <p:sldId id="297" r:id="rId9"/>
    <p:sldId id="284" r:id="rId10"/>
    <p:sldId id="282" r:id="rId11"/>
    <p:sldId id="285" r:id="rId12"/>
    <p:sldId id="286" r:id="rId13"/>
    <p:sldId id="288" r:id="rId14"/>
    <p:sldId id="289" r:id="rId15"/>
    <p:sldId id="296" r:id="rId16"/>
    <p:sldId id="290" r:id="rId17"/>
    <p:sldId id="272" r:id="rId18"/>
    <p:sldId id="29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1FFF3"/>
    <a:srgbClr val="FFFF66"/>
    <a:srgbClr val="9FD5A9"/>
    <a:srgbClr val="CCFF99"/>
    <a:srgbClr val="C3FDE7"/>
    <a:srgbClr val="7DFBC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A379D1-05F5-4F42-9FDD-C114F378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25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FCEA6-D399-4A2A-97B7-559968BF75F2}" type="slidenum">
              <a:rPr lang="en-GB" smtClean="0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D5BA7-1311-426A-A777-E4B87889AA5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BA8C5-AE85-4064-94D0-1F4293035AB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1C6EB-D840-4798-98B1-3BAB6DC2001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65C9-9633-47C8-955B-41A723E3ACF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83E96-F930-4262-907A-4863B7A7C771}" type="slidenum">
              <a:rPr lang="en-GB" smtClean="0">
                <a:solidFill>
                  <a:srgbClr val="000000"/>
                </a:solidFill>
              </a:rPr>
              <a:pPr/>
              <a:t>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4C983-6772-48CE-A542-71440D0071E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85639-6485-4A9C-BF13-90F2FF6569A2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CD88F-5970-4064-894E-E025903AFDA0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16361-A474-40F4-B050-4DEA8D11319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E11278-32A6-48AA-ABC6-ACD9DD5D6173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85B95-0472-445F-9786-4B1CB86118F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10AC96-75AC-4771-AF0A-8CCEDC7E2AC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AFF55-6485-4AB2-9605-7FF3598DD2C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7CCC84-486C-4DB8-B410-C297CA1BF6E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7535F-4F24-434D-A321-1385FC867A19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DD0D4AB-E9DD-40EA-951A-5B791B790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886C0-4039-4FA8-B774-E5D4F4D6B1B2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CAF85-1025-4765-A201-4604B7971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32C05C-394A-4304-BEB8-E160687A7011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DB666-C432-4E3E-987C-44EFA18946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73DE2FE-7AA9-4F23-8047-8E07DFFE649F}" type="datetimeFigureOut">
              <a:rPr lang="ru-RU" smtClean="0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827D84E-680D-4912-AF89-244CC5D82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gi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jpeg"/><Relationship Id="rId9" Type="http://schemas.openxmlformats.org/officeDocument/2006/relationships/image" Target="../media/image22.wmf"/><Relationship Id="rId14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8.wmf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jpeg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0" y="609600"/>
            <a:ext cx="60198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 Механическое движение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79541" y="1388616"/>
            <a:ext cx="711665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Цель:</a:t>
            </a:r>
          </a:p>
          <a:p>
            <a:r>
              <a:rPr lang="ru-RU" sz="2800" b="1" dirty="0"/>
              <a:t> ввести понятия «равномерное» и «неравномерное» движения,</a:t>
            </a:r>
          </a:p>
          <a:p>
            <a:r>
              <a:rPr lang="ru-RU" sz="2800" b="1" dirty="0"/>
              <a:t> «траектория», «пройденный путь», единица пути; относительность движения.</a:t>
            </a: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3" cstate="print"/>
          <a:srcRect l="22735" t="62557" r="28034"/>
          <a:stretch>
            <a:fillRect/>
          </a:stretch>
        </p:blipFill>
        <p:spPr bwMode="auto">
          <a:xfrm>
            <a:off x="6560592" y="3962400"/>
            <a:ext cx="2278608" cy="1828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495800"/>
            <a:ext cx="118903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371600"/>
            <a:ext cx="2362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038600"/>
            <a:ext cx="1928813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95800"/>
            <a:ext cx="2212849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1219200" y="914400"/>
            <a:ext cx="632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/>
          </a:p>
        </p:txBody>
      </p:sp>
      <p:grpSp>
        <p:nvGrpSpPr>
          <p:cNvPr id="1029" name="Группа 9"/>
          <p:cNvGrpSpPr>
            <a:grpSpLocks/>
          </p:cNvGrpSpPr>
          <p:nvPr/>
        </p:nvGrpSpPr>
        <p:grpSpPr bwMode="auto">
          <a:xfrm>
            <a:off x="5181600" y="2895600"/>
            <a:ext cx="3657600" cy="1905000"/>
            <a:chOff x="1052945" y="2001982"/>
            <a:chExt cx="4488873" cy="1284142"/>
          </a:xfrm>
        </p:grpSpPr>
        <p:sp>
          <p:nvSpPr>
            <p:cNvPr id="8" name="Полилиния 7"/>
            <p:cNvSpPr/>
            <p:nvPr/>
          </p:nvSpPr>
          <p:spPr>
            <a:xfrm>
              <a:off x="1052945" y="2001982"/>
              <a:ext cx="4488873" cy="1268091"/>
            </a:xfrm>
            <a:custGeom>
              <a:avLst/>
              <a:gdLst>
                <a:gd name="connsiteX0" fmla="*/ 0 w 4488873"/>
                <a:gd name="connsiteY0" fmla="*/ 1267691 h 1267691"/>
                <a:gd name="connsiteX1" fmla="*/ 277091 w 4488873"/>
                <a:gd name="connsiteY1" fmla="*/ 574963 h 1267691"/>
                <a:gd name="connsiteX2" fmla="*/ 290946 w 4488873"/>
                <a:gd name="connsiteY2" fmla="*/ 561109 h 1267691"/>
                <a:gd name="connsiteX3" fmla="*/ 845128 w 4488873"/>
                <a:gd name="connsiteY3" fmla="*/ 339436 h 1267691"/>
                <a:gd name="connsiteX4" fmla="*/ 1274619 w 4488873"/>
                <a:gd name="connsiteY4" fmla="*/ 671945 h 1267691"/>
                <a:gd name="connsiteX5" fmla="*/ 1357746 w 4488873"/>
                <a:gd name="connsiteY5" fmla="*/ 699654 h 1267691"/>
                <a:gd name="connsiteX6" fmla="*/ 1496291 w 4488873"/>
                <a:gd name="connsiteY6" fmla="*/ 644236 h 1267691"/>
                <a:gd name="connsiteX7" fmla="*/ 1607128 w 4488873"/>
                <a:gd name="connsiteY7" fmla="*/ 325582 h 1267691"/>
                <a:gd name="connsiteX8" fmla="*/ 1759528 w 4488873"/>
                <a:gd name="connsiteY8" fmla="*/ 90054 h 1267691"/>
                <a:gd name="connsiteX9" fmla="*/ 2008910 w 4488873"/>
                <a:gd name="connsiteY9" fmla="*/ 6927 h 1267691"/>
                <a:gd name="connsiteX10" fmla="*/ 2244437 w 4488873"/>
                <a:gd name="connsiteY10" fmla="*/ 48491 h 1267691"/>
                <a:gd name="connsiteX11" fmla="*/ 2466110 w 4488873"/>
                <a:gd name="connsiteY11" fmla="*/ 297873 h 1267691"/>
                <a:gd name="connsiteX12" fmla="*/ 2909455 w 4488873"/>
                <a:gd name="connsiteY12" fmla="*/ 284018 h 1267691"/>
                <a:gd name="connsiteX13" fmla="*/ 3380510 w 4488873"/>
                <a:gd name="connsiteY13" fmla="*/ 34636 h 1267691"/>
                <a:gd name="connsiteX14" fmla="*/ 4184073 w 4488873"/>
                <a:gd name="connsiteY14" fmla="*/ 214745 h 1267691"/>
                <a:gd name="connsiteX15" fmla="*/ 4488873 w 4488873"/>
                <a:gd name="connsiteY15" fmla="*/ 602673 h 1267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8873" h="1267691">
                  <a:moveTo>
                    <a:pt x="0" y="1267691"/>
                  </a:moveTo>
                  <a:cubicBezTo>
                    <a:pt x="92364" y="1036782"/>
                    <a:pt x="228600" y="692727"/>
                    <a:pt x="277091" y="574963"/>
                  </a:cubicBezTo>
                  <a:cubicBezTo>
                    <a:pt x="325582" y="457199"/>
                    <a:pt x="196273" y="600363"/>
                    <a:pt x="290946" y="561109"/>
                  </a:cubicBezTo>
                  <a:cubicBezTo>
                    <a:pt x="385619" y="521855"/>
                    <a:pt x="681183" y="320963"/>
                    <a:pt x="845128" y="339436"/>
                  </a:cubicBezTo>
                  <a:cubicBezTo>
                    <a:pt x="1009074" y="357909"/>
                    <a:pt x="1189183" y="611909"/>
                    <a:pt x="1274619" y="671945"/>
                  </a:cubicBezTo>
                  <a:cubicBezTo>
                    <a:pt x="1360055" y="731981"/>
                    <a:pt x="1320801" y="704272"/>
                    <a:pt x="1357746" y="699654"/>
                  </a:cubicBezTo>
                  <a:cubicBezTo>
                    <a:pt x="1394691" y="695036"/>
                    <a:pt x="1454727" y="706581"/>
                    <a:pt x="1496291" y="644236"/>
                  </a:cubicBezTo>
                  <a:cubicBezTo>
                    <a:pt x="1537855" y="581891"/>
                    <a:pt x="1563255" y="417946"/>
                    <a:pt x="1607128" y="325582"/>
                  </a:cubicBezTo>
                  <a:cubicBezTo>
                    <a:pt x="1651001" y="233218"/>
                    <a:pt x="1692564" y="143163"/>
                    <a:pt x="1759528" y="90054"/>
                  </a:cubicBezTo>
                  <a:cubicBezTo>
                    <a:pt x="1826492" y="36945"/>
                    <a:pt x="1928092" y="13854"/>
                    <a:pt x="2008910" y="6927"/>
                  </a:cubicBezTo>
                  <a:cubicBezTo>
                    <a:pt x="2089728" y="0"/>
                    <a:pt x="2168237" y="0"/>
                    <a:pt x="2244437" y="48491"/>
                  </a:cubicBezTo>
                  <a:cubicBezTo>
                    <a:pt x="2320637" y="96982"/>
                    <a:pt x="2355274" y="258619"/>
                    <a:pt x="2466110" y="297873"/>
                  </a:cubicBezTo>
                  <a:cubicBezTo>
                    <a:pt x="2576946" y="337127"/>
                    <a:pt x="2757055" y="327891"/>
                    <a:pt x="2909455" y="284018"/>
                  </a:cubicBezTo>
                  <a:cubicBezTo>
                    <a:pt x="3061855" y="240145"/>
                    <a:pt x="3168074" y="46181"/>
                    <a:pt x="3380510" y="34636"/>
                  </a:cubicBezTo>
                  <a:cubicBezTo>
                    <a:pt x="3592946" y="23091"/>
                    <a:pt x="3999346" y="120072"/>
                    <a:pt x="4184073" y="214745"/>
                  </a:cubicBezTo>
                  <a:cubicBezTo>
                    <a:pt x="4368800" y="309418"/>
                    <a:pt x="4488873" y="602673"/>
                    <a:pt x="4488873" y="602673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073211" y="2644053"/>
              <a:ext cx="4428076" cy="64207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0" name="TextBox 9"/>
          <p:cNvSpPr txBox="1">
            <a:spLocks noChangeArrowheads="1"/>
          </p:cNvSpPr>
          <p:nvPr/>
        </p:nvSpPr>
        <p:spPr bwMode="auto">
          <a:xfrm rot="21090102">
            <a:off x="4283075" y="4333806"/>
            <a:ext cx="43386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700" b="1" dirty="0"/>
              <a:t>Перемещение </a:t>
            </a:r>
          </a:p>
          <a:p>
            <a:pPr algn="ctr"/>
            <a:r>
              <a:rPr lang="ru-RU" sz="2700" b="1" dirty="0"/>
              <a:t>–вектор, соединяющий </a:t>
            </a:r>
          </a:p>
          <a:p>
            <a:pPr algn="ctr"/>
            <a:r>
              <a:rPr lang="ru-RU" sz="2700" b="1" dirty="0"/>
              <a:t>начальное положение тела </a:t>
            </a:r>
          </a:p>
          <a:p>
            <a:pPr algn="ctr"/>
            <a:r>
              <a:rPr lang="ru-RU" sz="2700" b="1" dirty="0"/>
              <a:t>с конечным.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750292">
            <a:off x="4469028" y="3007507"/>
            <a:ext cx="4047741" cy="1352818"/>
          </a:xfrm>
          <a:prstGeom prst="rect">
            <a:avLst/>
          </a:prstGeom>
        </p:spPr>
        <p:txBody>
          <a:bodyPr>
            <a:prstTxWarp prst="textCurveDown">
              <a:avLst/>
            </a:prstTxWarp>
            <a:spAutoFit/>
          </a:bodyPr>
          <a:lstStyle/>
          <a:p>
            <a:pPr>
              <a:defRPr/>
            </a:pPr>
            <a:r>
              <a:rPr lang="ru-RU" sz="3600" b="1" dirty="0">
                <a:cs typeface="Times New Roman" pitchFamily="18" charset="0"/>
              </a:rPr>
              <a:t>траектория</a:t>
            </a:r>
          </a:p>
        </p:txBody>
      </p:sp>
      <p:sp>
        <p:nvSpPr>
          <p:cNvPr id="1032" name="Прямоугольник 11"/>
          <p:cNvSpPr>
            <a:spLocks noChangeArrowheads="1"/>
          </p:cNvSpPr>
          <p:nvPr/>
        </p:nvSpPr>
        <p:spPr bwMode="auto">
          <a:xfrm>
            <a:off x="419100" y="381000"/>
            <a:ext cx="792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 dirty="0"/>
              <a:t>S- </a:t>
            </a:r>
            <a:r>
              <a:rPr lang="ru-RU" sz="4000" b="1" i="1" u="sng" dirty="0"/>
              <a:t>пройденный</a:t>
            </a:r>
            <a:r>
              <a:rPr lang="ru-RU" sz="4000" b="1" i="1" dirty="0"/>
              <a:t> </a:t>
            </a:r>
            <a:r>
              <a:rPr lang="ru-RU" sz="4000" b="1" i="1" u="sng" dirty="0"/>
              <a:t>путь</a:t>
            </a:r>
            <a:r>
              <a:rPr lang="ru-RU" sz="4000" b="1" i="1" dirty="0"/>
              <a:t>-</a:t>
            </a:r>
          </a:p>
          <a:p>
            <a:pPr algn="ctr"/>
            <a:r>
              <a:rPr lang="ru-RU" sz="4000" b="1" i="1" dirty="0"/>
              <a:t>длина траектории, по которой движется тело</a:t>
            </a:r>
            <a:r>
              <a:rPr lang="ru-RU" sz="2800" b="1" i="1" dirty="0"/>
              <a:t>. 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1066800" y="3200400"/>
          <a:ext cx="30829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4" imgW="457200" imgH="215640" progId="Equation.3">
                  <p:embed/>
                </p:oleObj>
              </mc:Choice>
              <mc:Fallback>
                <p:oleObj name="Формула" r:id="rId4" imgW="4572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00400"/>
                        <a:ext cx="3082925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400800" y="1295400"/>
            <a:ext cx="18288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6477000" y="1295400"/>
          <a:ext cx="1676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4" imgW="457200" imgH="215640" progId="Equation.3">
                  <p:embed/>
                </p:oleObj>
              </mc:Choice>
              <mc:Fallback>
                <p:oleObj name="Формула" r:id="rId4" imgW="4572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295400"/>
                        <a:ext cx="1676400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Прямоугольник 4"/>
          <p:cNvSpPr>
            <a:spLocks noChangeArrowheads="1"/>
          </p:cNvSpPr>
          <p:nvPr/>
        </p:nvSpPr>
        <p:spPr bwMode="auto">
          <a:xfrm>
            <a:off x="228600" y="228600"/>
            <a:ext cx="701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Основной единицей пути в Международной системе (СИ) является</a:t>
            </a:r>
            <a:r>
              <a:rPr lang="ru-RU" sz="2800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метр (м)</a:t>
            </a:r>
            <a:r>
              <a:rPr lang="ru-RU" sz="2800" i="1" dirty="0"/>
              <a:t>. </a:t>
            </a:r>
          </a:p>
          <a:p>
            <a:r>
              <a:rPr lang="ru-RU" sz="2800" i="1" dirty="0"/>
              <a:t>Другие единицы длины: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438650" y="4718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4718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609600" y="2286000"/>
          <a:ext cx="3530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Формула" r:id="rId8" imgW="888840" imgH="863280" progId="Equation.3">
                  <p:embed/>
                </p:oleObj>
              </mc:Choice>
              <mc:Fallback>
                <p:oleObj name="Формула" r:id="rId8" imgW="888840" imgH="863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3530600" cy="342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4191000" y="1981200"/>
            <a:ext cx="4572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i="1" dirty="0"/>
              <a:t>миллиметр (мм),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сантиметр (см),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дециметр (</a:t>
            </a:r>
            <a:r>
              <a:rPr lang="ru-RU" sz="4400" i="1" dirty="0" err="1"/>
              <a:t>дм</a:t>
            </a:r>
            <a:r>
              <a:rPr lang="ru-RU" sz="4400" i="1" dirty="0"/>
              <a:t>)</a:t>
            </a:r>
          </a:p>
          <a:p>
            <a:pPr>
              <a:lnSpc>
                <a:spcPct val="150000"/>
              </a:lnSpc>
            </a:pPr>
            <a:r>
              <a:rPr lang="ru-RU" sz="4400" i="1" dirty="0"/>
              <a:t>  километр (км).</a:t>
            </a:r>
            <a:endParaRPr lang="ru-RU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048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/>
              <a:t>	</a:t>
            </a:r>
            <a:r>
              <a:rPr lang="ru-RU" sz="3600" b="1" i="1" dirty="0">
                <a:solidFill>
                  <a:srgbClr val="008000"/>
                </a:solidFill>
              </a:rPr>
              <a:t>Вопросы: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Что называется механическим движением?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Почему указывают, относительно каких тел движется тело?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Что называют путем, пройденным телом?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3600" b="1" i="1" dirty="0"/>
              <a:t> Какова единица пути в СИ?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838200" y="609600"/>
            <a:ext cx="7696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008000"/>
                </a:solidFill>
              </a:rPr>
              <a:t>	Упражнение 3</a:t>
            </a:r>
          </a:p>
          <a:p>
            <a:r>
              <a:rPr lang="ru-RU" sz="3200" b="1"/>
              <a:t>1.Приведите примеры тел, движущихся относительно Земли; неподвижных относительно Земли.</a:t>
            </a:r>
          </a:p>
          <a:p>
            <a:endParaRPr lang="ru-RU" sz="3200" b="1"/>
          </a:p>
          <a:p>
            <a:r>
              <a:rPr lang="ru-RU" sz="3200" b="1"/>
              <a:t>2.Почему во время снежной метели трудно указать, движется поезд или нет?</a:t>
            </a:r>
          </a:p>
          <a:p>
            <a:endParaRPr lang="ru-RU" sz="3200" b="1"/>
          </a:p>
          <a:p>
            <a:r>
              <a:rPr lang="ru-RU" sz="3200" b="1"/>
              <a:t>3.Какую траекторию оставляет на </a:t>
            </a:r>
          </a:p>
          <a:p>
            <a:r>
              <a:rPr lang="ru-RU" sz="3200" b="1"/>
              <a:t>ночном небе реактивный самолет?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609600" y="1295400"/>
            <a:ext cx="784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8000"/>
                </a:solidFill>
              </a:rPr>
              <a:t>Задание 4</a:t>
            </a:r>
          </a:p>
          <a:p>
            <a:r>
              <a:rPr lang="ru-RU" sz="4000" b="1"/>
              <a:t>	Измерьте среднюю длину своего шага.</a:t>
            </a:r>
          </a:p>
          <a:p>
            <a:pPr algn="just"/>
            <a:r>
              <a:rPr lang="ru-RU" sz="4000" b="1"/>
              <a:t> 	Пользуясь этой мерой, определите путь, который вы проходите от своего дома до ближайшей остановки автобуса.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лнце 10"/>
          <p:cNvSpPr/>
          <p:nvPr/>
        </p:nvSpPr>
        <p:spPr>
          <a:xfrm>
            <a:off x="4343400" y="2133600"/>
            <a:ext cx="642938" cy="642938"/>
          </a:xfrm>
          <a:prstGeom prst="sun">
            <a:avLst/>
          </a:prstGeom>
          <a:gradFill>
            <a:gsLst>
              <a:gs pos="4700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rgbClr val="F7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4" name="Прямоугольник 6"/>
          <p:cNvSpPr>
            <a:spLocks noChangeArrowheads="1"/>
          </p:cNvSpPr>
          <p:nvPr/>
        </p:nvSpPr>
        <p:spPr bwMode="auto">
          <a:xfrm>
            <a:off x="304800" y="4076700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600" dirty="0"/>
              <a:t>Земля вокруг Солнца движется почти равномерно, проходя приблизительно равные пути за одинаковое время, — за каждый год она делает ровно один оборот.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57200" y="2286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ДВИЖЕНИЯ, БЛИЗКИЕ К РАВНОМЕРНОМУ</a:t>
            </a:r>
          </a:p>
        </p:txBody>
      </p:sp>
      <p:pic>
        <p:nvPicPr>
          <p:cNvPr id="30726" name="Picture 6" descr="C:\Users\Администратор\Pictures\RNAJPYCA1KOJS9CAPLFLJDCADZ02WBCA4M5PBKCAH4OX0RCAF19X57CAZRF0D2CA7INK50CA882XGYCAGOWI2ICAHT7QYGCAH9OTZFCAH61SGRCAMHBGJDCA6VTSBVCAFF8KCJCAXL0Y9BCADMCK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929" y="838200"/>
            <a:ext cx="4480209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Администратор\Pictures\KRMC6WCAZUVHQJCA5F4L8TCAERN9AUCAYFCRQRCAHZAI7ACA5KQ9AICACWXLG6CAS8D4TBCA6PSG36CANOKOUHCAB7BQRRCAFW24IWCAEHHL1KCA2MGYXVCAG49OE0CAUKD6HGCAEUKBIICAP2J2KS.jpg"/>
          <p:cNvPicPr>
            <a:picLocks noChangeAspect="1" noChangeArrowheads="1"/>
          </p:cNvPicPr>
          <p:nvPr/>
        </p:nvPicPr>
        <p:blipFill>
          <a:blip r:embed="rId3" cstate="print"/>
          <a:srcRect l="9839" t="9890" r="6679" b="14286"/>
          <a:stretch>
            <a:fillRect/>
          </a:stretch>
        </p:blipFill>
        <p:spPr bwMode="auto">
          <a:xfrm>
            <a:off x="4495800" y="1752600"/>
            <a:ext cx="428628" cy="364004"/>
          </a:xfrm>
          <a:prstGeom prst="ellipse">
            <a:avLst/>
          </a:prstGeom>
          <a:noFill/>
          <a:ln w="28575">
            <a:solidFill>
              <a:srgbClr val="D1FFF3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0.07726 -0.03635 0.15625 -0.00625 0.1757 0.06759 C 0.19531 0.14143 0.14809 0.23101 0.07084 0.26736 C -0.0066 0.3037 -0.08524 0.27338 -0.10469 0.19953 C -0.1243 0.12569 -0.07743 0.03634 -1.94444E-6 3.7037E-6 Z " pathEditMode="relative" rAng="-1166080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990600" y="533400"/>
            <a:ext cx="7086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§ 14. Равномерное и неравномерное движение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325813" cy="37242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533400" y="1676400"/>
            <a:ext cx="3886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8000"/>
                </a:solidFill>
              </a:rPr>
              <a:t>Расстояния между следами от капель неодинаковы. </a:t>
            </a:r>
          </a:p>
          <a:p>
            <a:pPr algn="ctr"/>
            <a:endParaRPr lang="ru-RU" sz="2800" b="1">
              <a:solidFill>
                <a:srgbClr val="008000"/>
              </a:solidFill>
            </a:endParaRPr>
          </a:p>
          <a:p>
            <a:pPr algn="ctr"/>
            <a:r>
              <a:rPr lang="ru-RU" sz="2800" b="1">
                <a:solidFill>
                  <a:srgbClr val="008000"/>
                </a:solidFill>
              </a:rPr>
              <a:t>За</a:t>
            </a:r>
            <a:r>
              <a:rPr lang="ru-RU" sz="2800" b="1" i="1">
                <a:solidFill>
                  <a:srgbClr val="008000"/>
                </a:solidFill>
              </a:rPr>
              <a:t> одинаковые промежутки времени тележка проходит разные пути</a:t>
            </a:r>
            <a:r>
              <a:rPr lang="ru-RU" b="1" i="1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 rot="10800000" flipV="1">
            <a:off x="228600" y="228600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</a:rPr>
              <a:t>Н</a:t>
            </a:r>
            <a:r>
              <a:rPr lang="ru-RU" sz="48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еравномерное движение -</a:t>
            </a:r>
            <a:r>
              <a:rPr lang="ru-RU" sz="4800" b="1" dirty="0">
                <a:solidFill>
                  <a:srgbClr val="008000"/>
                </a:solidFill>
              </a:rPr>
              <a:t> движение, при котором </a:t>
            </a:r>
            <a:r>
              <a:rPr lang="ru-RU" sz="4800" dirty="0"/>
              <a:t>тело за любые </a:t>
            </a:r>
            <a:r>
              <a:rPr lang="ru-RU" sz="4800" u="sng" dirty="0"/>
              <a:t>равные</a:t>
            </a:r>
            <a:r>
              <a:rPr lang="ru-RU" sz="4800" dirty="0"/>
              <a:t> </a:t>
            </a:r>
            <a:r>
              <a:rPr lang="ru-RU" sz="4800" u="sng" dirty="0"/>
              <a:t>промежутки  времени</a:t>
            </a:r>
            <a:r>
              <a:rPr lang="ru-RU" sz="4800" dirty="0"/>
              <a:t> проходит </a:t>
            </a:r>
            <a:r>
              <a:rPr lang="ru-RU" sz="4800" u="sng" dirty="0"/>
              <a:t>неодинаковые пути  </a:t>
            </a:r>
          </a:p>
        </p:txBody>
      </p:sp>
      <p:pic>
        <p:nvPicPr>
          <p:cNvPr id="32772" name="Picture 5" descr="j02988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76600"/>
            <a:ext cx="1087438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j02518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953000"/>
            <a:ext cx="21336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685800"/>
            <a:ext cx="73152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8000"/>
                </a:solidFill>
              </a:rPr>
              <a:t>Вопросы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Какое движение называют равномерным?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 Какое движение называют неравномерным?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4400" b="1" i="1" dirty="0"/>
              <a:t> Приведите примеры неравномерного движения.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643313"/>
            <a:ext cx="9144000" cy="7143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160888"/>
            <a:ext cx="7696200" cy="50006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</a:rPr>
              <a:t>Движется или не движется?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28600" y="4343400"/>
            <a:ext cx="5257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>
                <a:solidFill>
                  <a:srgbClr val="008000"/>
                </a:solidFill>
              </a:rPr>
              <a:t>Какие тела движутся?</a:t>
            </a:r>
          </a:p>
          <a:p>
            <a:pPr algn="ctr"/>
            <a:r>
              <a:rPr lang="ru-RU" b="1">
                <a:solidFill>
                  <a:srgbClr val="008000"/>
                </a:solidFill>
              </a:rPr>
              <a:t> Какие тела неподвижны? </a:t>
            </a:r>
          </a:p>
          <a:p>
            <a:pPr algn="ctr"/>
            <a:r>
              <a:rPr lang="ru-RU" b="1">
                <a:solidFill>
                  <a:srgbClr val="008000"/>
                </a:solidFill>
              </a:rPr>
              <a:t>Относительно каких тел</a:t>
            </a:r>
            <a:r>
              <a:rPr lang="ru-RU" sz="3600" b="1">
                <a:solidFill>
                  <a:srgbClr val="008000"/>
                </a:solidFill>
              </a:rPr>
              <a:t>?</a:t>
            </a:r>
          </a:p>
          <a:p>
            <a:pPr algn="ctr"/>
            <a:endParaRPr lang="ru-RU" b="1">
              <a:solidFill>
                <a:srgbClr val="008000"/>
              </a:solidFill>
            </a:endParaRPr>
          </a:p>
          <a:p>
            <a:pPr algn="ctr"/>
            <a:endParaRPr lang="ru-RU" b="1">
              <a:solidFill>
                <a:srgbClr val="008000"/>
              </a:solidFill>
            </a:endParaRPr>
          </a:p>
          <a:p>
            <a:pPr algn="ctr">
              <a:buFont typeface="Arial" charset="0"/>
              <a:buNone/>
            </a:pPr>
            <a:endParaRPr lang="ru-RU" b="1">
              <a:solidFill>
                <a:srgbClr val="008000"/>
              </a:solidFill>
            </a:endParaRPr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-4429125" y="1214438"/>
            <a:ext cx="4214812" cy="2357437"/>
            <a:chOff x="428596" y="1214422"/>
            <a:chExt cx="4214842" cy="235745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70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Кольцо 12"/>
            <p:cNvSpPr/>
            <p:nvPr/>
          </p:nvSpPr>
          <p:spPr>
            <a:xfrm>
              <a:off x="3643306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ольцо 13"/>
            <p:cNvSpPr/>
            <p:nvPr/>
          </p:nvSpPr>
          <p:spPr>
            <a:xfrm>
              <a:off x="928662" y="3071810"/>
              <a:ext cx="500067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3571875"/>
            <a:ext cx="9144000" cy="46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25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01063" y="3643313"/>
            <a:ext cx="285750" cy="1428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27"/>
          <p:cNvGrpSpPr>
            <a:grpSpLocks/>
          </p:cNvGrpSpPr>
          <p:nvPr/>
        </p:nvGrpSpPr>
        <p:grpSpPr bwMode="auto">
          <a:xfrm>
            <a:off x="685800" y="1219200"/>
            <a:ext cx="4214813" cy="2357438"/>
            <a:chOff x="428596" y="1214422"/>
            <a:chExt cx="4214842" cy="235745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28596" y="1500174"/>
              <a:ext cx="4214842" cy="15716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1214422"/>
              <a:ext cx="4214842" cy="285752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2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8461" name="Picture 2" descr="C:\Program Files\Microsoft Office\MEDIA\CAGCAT10\j02167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08" y="1714488"/>
              <a:ext cx="68185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Прямоугольник 32"/>
            <p:cNvSpPr/>
            <p:nvPr/>
          </p:nvSpPr>
          <p:spPr>
            <a:xfrm>
              <a:off x="1928794" y="1643050"/>
              <a:ext cx="1143008" cy="1000132"/>
            </a:xfrm>
            <a:prstGeom prst="rect">
              <a:avLst/>
            </a:prstGeom>
            <a:noFill/>
            <a:ln w="152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57620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71472" y="1643050"/>
              <a:ext cx="633417" cy="14287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Кольцо 35"/>
            <p:cNvSpPr/>
            <p:nvPr/>
          </p:nvSpPr>
          <p:spPr>
            <a:xfrm>
              <a:off x="3643306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Кольцо 36"/>
            <p:cNvSpPr/>
            <p:nvPr/>
          </p:nvSpPr>
          <p:spPr>
            <a:xfrm>
              <a:off x="928662" y="3071810"/>
              <a:ext cx="500065" cy="500066"/>
            </a:xfrm>
            <a:prstGeom prst="donu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10200" y="8382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вагон относительно земли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86400" y="22098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вагона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49530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 земли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62600" y="36576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</a:t>
            </a:r>
          </a:p>
          <a:p>
            <a:pPr algn="ctr"/>
            <a:r>
              <a:rPr lang="ru-RU" sz="2800" b="1"/>
              <a:t>вагона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-2.59259E-6 L 1.48611 -0.00625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00" y="-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95 0.00115 L 1.48906 -0.005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3643313"/>
            <a:ext cx="9144000" cy="7143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5000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8000"/>
                </a:solidFill>
              </a:rPr>
              <a:t>Движется или не движется?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28600" y="4343400"/>
            <a:ext cx="5257800" cy="17526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b="1">
                <a:solidFill>
                  <a:srgbClr val="008000"/>
                </a:solidFill>
              </a:rPr>
              <a:t>Какие тела движутся?</a:t>
            </a:r>
          </a:p>
          <a:p>
            <a:pPr algn="ctr"/>
            <a:r>
              <a:rPr lang="ru-RU" b="1">
                <a:solidFill>
                  <a:srgbClr val="008000"/>
                </a:solidFill>
              </a:rPr>
              <a:t> Какие тела неподвижны? </a:t>
            </a:r>
          </a:p>
          <a:p>
            <a:pPr algn="ctr"/>
            <a:r>
              <a:rPr lang="ru-RU" b="1">
                <a:solidFill>
                  <a:srgbClr val="008000"/>
                </a:solidFill>
              </a:rPr>
              <a:t>Относительно каких тел</a:t>
            </a:r>
            <a:r>
              <a:rPr lang="ru-RU" sz="3600" b="1">
                <a:solidFill>
                  <a:srgbClr val="008000"/>
                </a:solidFill>
              </a:rPr>
              <a:t>?</a:t>
            </a:r>
          </a:p>
          <a:p>
            <a:pPr algn="ctr"/>
            <a:endParaRPr lang="ru-RU" b="1">
              <a:solidFill>
                <a:srgbClr val="008000"/>
              </a:solidFill>
            </a:endParaRPr>
          </a:p>
          <a:p>
            <a:pPr algn="ctr"/>
            <a:endParaRPr lang="ru-RU" b="1">
              <a:solidFill>
                <a:srgbClr val="008000"/>
              </a:solidFill>
            </a:endParaRPr>
          </a:p>
          <a:p>
            <a:pPr algn="ctr">
              <a:buFont typeface="Arial" charset="0"/>
              <a:buNone/>
            </a:pPr>
            <a:endParaRPr lang="ru-RU" b="1">
              <a:solidFill>
                <a:srgbClr val="008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-8458200" y="3617913"/>
            <a:ext cx="17602200" cy="4603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5725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8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571625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07181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4356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72250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501063" y="3643313"/>
            <a:ext cx="285750" cy="142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10200" y="8382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земли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86400" y="22098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вагон относительно вагона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4953000"/>
            <a:ext cx="2895600" cy="13843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 земли</a:t>
            </a:r>
          </a:p>
        </p:txBody>
      </p:sp>
      <p:pic>
        <p:nvPicPr>
          <p:cNvPr id="19477" name="Picture 29" descr="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76800"/>
            <a:ext cx="64928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9"/>
          <p:cNvGrpSpPr>
            <a:grpSpLocks/>
          </p:cNvGrpSpPr>
          <p:nvPr/>
        </p:nvGrpSpPr>
        <p:grpSpPr bwMode="auto">
          <a:xfrm>
            <a:off x="-4214813" y="1219200"/>
            <a:ext cx="4214813" cy="2357438"/>
            <a:chOff x="-4429125" y="1214438"/>
            <a:chExt cx="4214812" cy="2357437"/>
          </a:xfrm>
        </p:grpSpPr>
        <p:grpSp>
          <p:nvGrpSpPr>
            <p:cNvPr id="19505" name="Группа 27"/>
            <p:cNvGrpSpPr>
              <a:grpSpLocks/>
            </p:cNvGrpSpPr>
            <p:nvPr/>
          </p:nvGrpSpPr>
          <p:grpSpPr bwMode="auto">
            <a:xfrm>
              <a:off x="-4429125" y="1214438"/>
              <a:ext cx="4214812" cy="2357437"/>
              <a:chOff x="428596" y="1214422"/>
              <a:chExt cx="4214842" cy="2357454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28596" y="1500174"/>
                <a:ext cx="4214842" cy="15716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28596" y="1214422"/>
                <a:ext cx="4214842" cy="285752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857620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71472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Кольцо 12"/>
              <p:cNvSpPr/>
              <p:nvPr/>
            </p:nvSpPr>
            <p:spPr>
              <a:xfrm>
                <a:off x="3643306" y="3071810"/>
                <a:ext cx="500065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ольцо 13"/>
              <p:cNvSpPr/>
              <p:nvPr/>
            </p:nvSpPr>
            <p:spPr>
              <a:xfrm>
                <a:off x="928662" y="3071810"/>
                <a:ext cx="500065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506" name="Picture 14" descr="anim093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2895600" y="1592072"/>
              <a:ext cx="1066800" cy="1009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-8610600" y="1219200"/>
            <a:ext cx="4214812" cy="2357438"/>
            <a:chOff x="-8839200" y="1219200"/>
            <a:chExt cx="4214813" cy="2357438"/>
          </a:xfrm>
        </p:grpSpPr>
        <p:grpSp>
          <p:nvGrpSpPr>
            <p:cNvPr id="19495" name="Группа 27"/>
            <p:cNvGrpSpPr>
              <a:grpSpLocks/>
            </p:cNvGrpSpPr>
            <p:nvPr/>
          </p:nvGrpSpPr>
          <p:grpSpPr bwMode="auto">
            <a:xfrm>
              <a:off x="-8839200" y="1219200"/>
              <a:ext cx="4214813" cy="2357438"/>
              <a:chOff x="428596" y="1214422"/>
              <a:chExt cx="4214842" cy="23574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428596" y="1500174"/>
                <a:ext cx="4214842" cy="157163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428596" y="1214422"/>
                <a:ext cx="4214842" cy="285752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928794" y="1643050"/>
                <a:ext cx="1143008" cy="1000132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857620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71472" y="1643050"/>
                <a:ext cx="633417" cy="14287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7" name="Кольцо 56"/>
              <p:cNvSpPr/>
              <p:nvPr/>
            </p:nvSpPr>
            <p:spPr>
              <a:xfrm>
                <a:off x="3643306" y="3071810"/>
                <a:ext cx="500067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Кольцо 57"/>
              <p:cNvSpPr/>
              <p:nvPr/>
            </p:nvSpPr>
            <p:spPr>
              <a:xfrm>
                <a:off x="928662" y="3071810"/>
                <a:ext cx="500067" cy="500066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496" name="Picture 4" descr="8e0877442d5e42e45e979b1b16c7fd37"/>
            <p:cNvPicPr>
              <a:picLocks noChangeAspect="1" noChangeArrowheads="1"/>
            </p:cNvPicPr>
            <p:nvPr/>
          </p:nvPicPr>
          <p:blipFill>
            <a:blip r:embed="rId6" cstate="print"/>
            <a:srcRect l="52275" t="10904" r="15460" b="39407"/>
            <a:stretch>
              <a:fillRect/>
            </a:stretch>
          </p:blipFill>
          <p:spPr bwMode="auto">
            <a:xfrm>
              <a:off x="-7239000" y="1752600"/>
              <a:ext cx="72644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63"/>
          <p:cNvGrpSpPr>
            <a:grpSpLocks/>
          </p:cNvGrpSpPr>
          <p:nvPr/>
        </p:nvGrpSpPr>
        <p:grpSpPr bwMode="auto">
          <a:xfrm>
            <a:off x="685800" y="873125"/>
            <a:ext cx="4214813" cy="2703513"/>
            <a:chOff x="685800" y="873603"/>
            <a:chExt cx="4214813" cy="2703035"/>
          </a:xfrm>
        </p:grpSpPr>
        <p:grpSp>
          <p:nvGrpSpPr>
            <p:cNvPr id="19484" name="Группа 27"/>
            <p:cNvGrpSpPr>
              <a:grpSpLocks/>
            </p:cNvGrpSpPr>
            <p:nvPr/>
          </p:nvGrpSpPr>
          <p:grpSpPr bwMode="auto">
            <a:xfrm>
              <a:off x="685800" y="1219200"/>
              <a:ext cx="4214813" cy="2357438"/>
              <a:chOff x="428596" y="1214422"/>
              <a:chExt cx="4214842" cy="235745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428596" y="1500540"/>
                <a:ext cx="4214842" cy="157135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428596" y="1214839"/>
                <a:ext cx="4214842" cy="285701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928794" y="1643391"/>
                <a:ext cx="1143008" cy="9999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52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19489" name="Picture 2" descr="C:\Program Files\Microsoft Office\MEDIA\CAGCAT10\j0216724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43108" y="1714488"/>
                <a:ext cx="681850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Прямоугольник 32"/>
              <p:cNvSpPr/>
              <p:nvPr/>
            </p:nvSpPr>
            <p:spPr>
              <a:xfrm>
                <a:off x="1928794" y="1643391"/>
                <a:ext cx="1143008" cy="999955"/>
              </a:xfrm>
              <a:prstGeom prst="rect">
                <a:avLst/>
              </a:prstGeom>
              <a:noFill/>
              <a:ln w="152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857620" y="1643391"/>
                <a:ext cx="633417" cy="14285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571472" y="1643391"/>
                <a:ext cx="633417" cy="142850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6" name="Кольцо 35"/>
              <p:cNvSpPr/>
              <p:nvPr/>
            </p:nvSpPr>
            <p:spPr>
              <a:xfrm>
                <a:off x="3643306" y="3071898"/>
                <a:ext cx="500065" cy="499978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Кольцо 36"/>
              <p:cNvSpPr/>
              <p:nvPr/>
            </p:nvSpPr>
            <p:spPr>
              <a:xfrm>
                <a:off x="928662" y="3071898"/>
                <a:ext cx="500065" cy="499978"/>
              </a:xfrm>
              <a:prstGeom prst="donu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485" name="Picture 44" descr="C:\Users\Администратор\Desktop\Коллекция картинок1\btrfly1.gif"/>
            <p:cNvPicPr>
              <a:picLocks noChangeAspect="1" noChangeArrowheads="1" noCrop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984661">
              <a:off x="3224773" y="973615"/>
              <a:ext cx="8382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81" name="Picture 5" descr="antn0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28600"/>
            <a:ext cx="9715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562600" y="3657600"/>
            <a:ext cx="2895600" cy="1384300"/>
          </a:xfrm>
          <a:prstGeom prst="rect">
            <a:avLst/>
          </a:prstGeom>
          <a:solidFill>
            <a:srgbClr val="D1FFF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пассажир относительно</a:t>
            </a:r>
          </a:p>
          <a:p>
            <a:pPr algn="ctr"/>
            <a:r>
              <a:rPr lang="ru-RU" sz="2800" b="1"/>
              <a:t>вагона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0.02009 L 1.21528 0.02009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1962 -0.00069 L 1.79705 -0.01617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" y="-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3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23056 2.07852E-7 L 1.95278 -0.01617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2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9556" y="152400"/>
            <a:ext cx="86558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Механическое движение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это изменение с течением времени положения тела относительно других тел</a:t>
            </a:r>
          </a:p>
        </p:txBody>
      </p:sp>
      <p:pic>
        <p:nvPicPr>
          <p:cNvPr id="20484" name="Picture 4" descr="j0185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876800"/>
            <a:ext cx="11382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4" cstate="print"/>
          <a:srcRect t="11585" r="15991" b="7321"/>
          <a:stretch>
            <a:fillRect/>
          </a:stretch>
        </p:blipFill>
        <p:spPr bwMode="auto">
          <a:xfrm>
            <a:off x="381000" y="5181600"/>
            <a:ext cx="914400" cy="722916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5" cstate="print"/>
          <a:srcRect l="16114" t="33333" r="31513" b="19047"/>
          <a:stretch>
            <a:fillRect/>
          </a:stretch>
        </p:blipFill>
        <p:spPr bwMode="auto">
          <a:xfrm>
            <a:off x="6248400" y="4724400"/>
            <a:ext cx="1539240" cy="11840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0487" name="Picture 4" descr="2m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276600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j02921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486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 descr="j023307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124200"/>
            <a:ext cx="1676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6" descr="j0183328"/>
          <p:cNvPicPr>
            <a:picLocks noChangeAspect="1" noChangeArrowheads="1"/>
          </p:cNvPicPr>
          <p:nvPr/>
        </p:nvPicPr>
        <p:blipFill>
          <a:blip r:embed="rId9" cstate="print"/>
          <a:srcRect t="25980" b="28470"/>
          <a:stretch>
            <a:fillRect/>
          </a:stretch>
        </p:blipFill>
        <p:spPr bwMode="auto">
          <a:xfrm>
            <a:off x="685800" y="6019800"/>
            <a:ext cx="1331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ag00185_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4953000" y="5638800"/>
            <a:ext cx="1676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8" descr="лягушка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5200" y="4191000"/>
            <a:ext cx="1498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5" descr="ag00203_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81600"/>
            <a:ext cx="163512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9" descr="9m5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200400"/>
            <a:ext cx="33528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witch1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006475" y="3962400"/>
            <a:ext cx="20129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4 0.05208 L 1.06667 0.05208 " pathEditMode="relative" rAng="0" ptsTypes="AA">
                                      <p:cBhvr>
                                        <p:cTn id="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dirty="0"/>
              <a:t> </a:t>
            </a:r>
            <a:r>
              <a:rPr lang="ru-RU" sz="4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Механическое движение </a:t>
            </a:r>
            <a:r>
              <a:rPr lang="ru-RU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это изменение с течением времени положения тела относительно других тел</a:t>
            </a:r>
          </a:p>
        </p:txBody>
      </p:sp>
      <p:pic>
        <p:nvPicPr>
          <p:cNvPr id="6" name="Picture 6" descr="MCj04058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0"/>
            <a:ext cx="1924352" cy="1638300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1509" name="Picture 4" descr="j01856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90937"/>
            <a:ext cx="1900238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MPj03959640000[1]"/>
          <p:cNvPicPr>
            <a:picLocks noChangeAspect="1" noChangeArrowheads="1"/>
          </p:cNvPicPr>
          <p:nvPr/>
        </p:nvPicPr>
        <p:blipFill>
          <a:blip r:embed="rId5" cstate="print"/>
          <a:srcRect t="11585" r="15991" b="7321"/>
          <a:stretch>
            <a:fillRect/>
          </a:stretch>
        </p:blipFill>
        <p:spPr bwMode="auto">
          <a:xfrm>
            <a:off x="3602828" y="2840783"/>
            <a:ext cx="2024056" cy="1600200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6" cstate="print"/>
          <a:srcRect l="16114" t="33333" r="31513" b="19047"/>
          <a:stretch>
            <a:fillRect/>
          </a:stretch>
        </p:blipFill>
        <p:spPr bwMode="auto">
          <a:xfrm>
            <a:off x="6172200" y="2303584"/>
            <a:ext cx="2133600" cy="1641231"/>
          </a:xfrm>
          <a:prstGeom prst="ellipse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" name="Picture 4" descr="2m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1121" y="4676305"/>
            <a:ext cx="16557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5" descr="j029215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5105400"/>
            <a:ext cx="8239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4" descr="j02330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399" y="2133600"/>
            <a:ext cx="22816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6" descr="j01833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1092" y="5105400"/>
            <a:ext cx="13319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245268" y="228600"/>
            <a:ext cx="8212931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</a:rPr>
              <a:t>ПРИМЕРЫ МЕХАНИЧЕСКОГО </a:t>
            </a:r>
          </a:p>
          <a:p>
            <a:pPr algn="ctr"/>
            <a:r>
              <a:rPr lang="ru-RU" sz="3600" b="1" dirty="0">
                <a:solidFill>
                  <a:srgbClr val="008000"/>
                </a:solidFill>
              </a:rPr>
              <a:t>ДВИЖЕНИЯ</a:t>
            </a:r>
          </a:p>
        </p:txBody>
      </p:sp>
      <p:sp>
        <p:nvSpPr>
          <p:cNvPr id="22533" name="Прямоугольник 7"/>
          <p:cNvSpPr>
            <a:spLocks noChangeArrowheads="1"/>
          </p:cNvSpPr>
          <p:nvPr/>
        </p:nvSpPr>
        <p:spPr bwMode="auto">
          <a:xfrm>
            <a:off x="245268" y="1560512"/>
            <a:ext cx="792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>
                <a:solidFill>
                  <a:srgbClr val="008000"/>
                </a:solidFill>
              </a:rPr>
              <a:t>Движение относительно Земли человека, автомобиля, самолета. 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2. Колебания маятника. 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3. Течение воды.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4. Перемещение воздуха (ветер). </a:t>
            </a:r>
          </a:p>
          <a:p>
            <a:r>
              <a:rPr lang="ru-RU" sz="2800" b="1" i="1" dirty="0">
                <a:solidFill>
                  <a:srgbClr val="008000"/>
                </a:solidFill>
              </a:rPr>
              <a:t>5. Перемещение отдельной молекулы.</a:t>
            </a:r>
          </a:p>
          <a:p>
            <a:pPr marL="514350" indent="-514350">
              <a:buAutoNum type="arabicPeriod"/>
            </a:pPr>
            <a:endParaRPr lang="ru-RU" sz="2800" b="1" i="1" dirty="0">
              <a:solidFill>
                <a:srgbClr val="008000"/>
              </a:solidFill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 cstate="print"/>
          <a:srcRect r="57623"/>
          <a:stretch>
            <a:fillRect/>
          </a:stretch>
        </p:blipFill>
        <p:spPr bwMode="auto">
          <a:xfrm>
            <a:off x="6934200" y="4408488"/>
            <a:ext cx="1892710" cy="200025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4095" y="4419600"/>
            <a:ext cx="1417638" cy="177165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503174"/>
            <a:ext cx="21526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4419600"/>
            <a:ext cx="1408113" cy="1760538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pic>
        <p:nvPicPr>
          <p:cNvPr id="22538" name="Рисунок 11" descr="Рисунок1.JPG"/>
          <p:cNvPicPr>
            <a:picLocks noChangeAspect="1"/>
          </p:cNvPicPr>
          <p:nvPr/>
        </p:nvPicPr>
        <p:blipFill>
          <a:blip r:embed="rId7" cstate="print"/>
          <a:srcRect l="50000" t="24600" r="11212" b="41800"/>
          <a:stretch>
            <a:fillRect/>
          </a:stretch>
        </p:blipFill>
        <p:spPr bwMode="auto">
          <a:xfrm>
            <a:off x="5943600" y="2133600"/>
            <a:ext cx="2438400" cy="1600200"/>
          </a:xfrm>
          <a:prstGeom prst="rect">
            <a:avLst/>
          </a:prstGeom>
          <a:noFill/>
          <a:ln w="57150">
            <a:solidFill>
              <a:srgbClr val="FFFF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 </a:t>
            </a:r>
            <a:r>
              <a:rPr lang="ru-RU" sz="4000" dirty="0"/>
              <a:t>Движение точки называется  </a:t>
            </a:r>
            <a:r>
              <a:rPr lang="ru-RU" sz="4000" b="1" dirty="0">
                <a:solidFill>
                  <a:srgbClr val="C00000"/>
                </a:solidFill>
              </a:rPr>
              <a:t>равномерным</a:t>
            </a:r>
            <a:r>
              <a:rPr lang="ru-RU" sz="4000" dirty="0"/>
              <a:t>, если она за 	любые равные промежутки 	времени проходит 	одинаковые 	пути.</a:t>
            </a:r>
          </a:p>
        </p:txBody>
      </p:sp>
      <p:grpSp>
        <p:nvGrpSpPr>
          <p:cNvPr id="24580" name="Группа 16"/>
          <p:cNvGrpSpPr>
            <a:grpSpLocks/>
          </p:cNvGrpSpPr>
          <p:nvPr/>
        </p:nvGrpSpPr>
        <p:grpSpPr bwMode="auto">
          <a:xfrm>
            <a:off x="1571625" y="4786313"/>
            <a:ext cx="5286375" cy="214312"/>
            <a:chOff x="1571604" y="4786322"/>
            <a:chExt cx="5286412" cy="214314"/>
          </a:xfrm>
        </p:grpSpPr>
        <p:grpSp>
          <p:nvGrpSpPr>
            <p:cNvPr id="24582" name="Группа 10"/>
            <p:cNvGrpSpPr>
              <a:grpSpLocks/>
            </p:cNvGrpSpPr>
            <p:nvPr/>
          </p:nvGrpSpPr>
          <p:grpSpPr bwMode="auto">
            <a:xfrm>
              <a:off x="1571604" y="4786322"/>
              <a:ext cx="2357454" cy="214314"/>
              <a:chOff x="1571604" y="4786322"/>
              <a:chExt cx="2357454" cy="214314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157160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28598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300036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3714744" y="478632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24583" name="Группа 11"/>
            <p:cNvGrpSpPr>
              <a:grpSpLocks/>
            </p:cNvGrpSpPr>
            <p:nvPr/>
          </p:nvGrpSpPr>
          <p:grpSpPr bwMode="auto">
            <a:xfrm>
              <a:off x="4500562" y="4786322"/>
              <a:ext cx="2357454" cy="214314"/>
              <a:chOff x="1571604" y="4786322"/>
              <a:chExt cx="2357454" cy="214314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157160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28598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300036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714744" y="4786322"/>
                <a:ext cx="214313" cy="214314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4581" name="Picture 2" descr="D:\База данных\HMUDIK\Школа\Анимации\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276600"/>
            <a:ext cx="12096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174038" cy="1323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cs typeface="Times New Roman" pitchFamily="18" charset="0"/>
              </a:rPr>
              <a:t>	</a:t>
            </a:r>
            <a:r>
              <a:rPr lang="en-US" sz="4000" dirty="0">
                <a:cs typeface="Times New Roman" pitchFamily="18" charset="0"/>
              </a:rPr>
              <a:t> </a:t>
            </a:r>
            <a:r>
              <a:rPr lang="ru-RU" sz="4000" b="1" u="sng" dirty="0">
                <a:cs typeface="Times New Roman" pitchFamily="18" charset="0"/>
              </a:rPr>
              <a:t>Траектория</a:t>
            </a:r>
            <a:r>
              <a:rPr lang="ru-RU" sz="4000" dirty="0">
                <a:cs typeface="Times New Roman" pitchFamily="18" charset="0"/>
              </a:rPr>
              <a:t> – линия, вдоль которой движется тело. </a:t>
            </a:r>
          </a:p>
        </p:txBody>
      </p:sp>
      <p:pic>
        <p:nvPicPr>
          <p:cNvPr id="25604" name="Рисунок 12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4560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4623" y="3048000"/>
            <a:ext cx="3906838" cy="2895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 l="6570"/>
          <a:stretch>
            <a:fillRect/>
          </a:stretch>
        </p:blipFill>
        <p:spPr bwMode="auto">
          <a:xfrm>
            <a:off x="285750" y="4038600"/>
            <a:ext cx="4286250" cy="25336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 r="9009"/>
          <a:stretch>
            <a:fillRect/>
          </a:stretch>
        </p:blipFill>
        <p:spPr bwMode="auto">
          <a:xfrm>
            <a:off x="298040" y="684213"/>
            <a:ext cx="1600200" cy="183991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4961" y="1143000"/>
            <a:ext cx="4083050" cy="18288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6630" name="Прямоугольник 10"/>
          <p:cNvSpPr>
            <a:spLocks noChangeArrowheads="1"/>
          </p:cNvSpPr>
          <p:nvPr/>
        </p:nvSpPr>
        <p:spPr bwMode="auto">
          <a:xfrm>
            <a:off x="592394" y="3059061"/>
            <a:ext cx="784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008000"/>
                </a:solidFill>
              </a:rPr>
              <a:t>видимая   -  ломаная   -    кривая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754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3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траектория</a:t>
            </a:r>
            <a:endParaRPr lang="ru-RU" sz="43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33" name="Рисунок 12" descr="Рисунок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5250" y="3962400"/>
            <a:ext cx="3505200" cy="25177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864</TotalTime>
  <Words>335</Words>
  <Application>Microsoft Office PowerPoint</Application>
  <PresentationFormat>Экран (4:3)</PresentationFormat>
  <Paragraphs>91</Paragraphs>
  <Slides>18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Формула</vt:lpstr>
      <vt:lpstr>Презентация PowerPoint</vt:lpstr>
      <vt:lpstr>Движется или не движется?</vt:lpstr>
      <vt:lpstr>Движется или не движется?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Admin</cp:lastModifiedBy>
  <cp:revision>55</cp:revision>
  <cp:lastPrinted>1601-01-01T00:00:00Z</cp:lastPrinted>
  <dcterms:created xsi:type="dcterms:W3CDTF">1601-01-01T00:00:00Z</dcterms:created>
  <dcterms:modified xsi:type="dcterms:W3CDTF">2017-08-07T14:09:22Z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