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9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243" autoAdjust="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500306"/>
            <a:ext cx="6786610" cy="1470025"/>
          </a:xfrm>
        </p:spPr>
        <p:txBody>
          <a:bodyPr>
            <a:noAutofit/>
          </a:bodyPr>
          <a:lstStyle/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Опоры как средство обучения иноязычной монологической речи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составила Лебедева С.П.,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МОУ ООШ №15 им. Н.И. Дементьева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Темы уроков: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</a:t>
            </a:r>
            <a:r>
              <a:rPr lang="en-US" sz="3600" dirty="0"/>
              <a:t>Describing People, Describing Yourself</a:t>
            </a:r>
            <a:r>
              <a:rPr lang="en-US" sz="3600" dirty="0" smtClean="0"/>
              <a:t>”</a:t>
            </a:r>
            <a:r>
              <a:rPr lang="ru-RU" sz="3600" dirty="0" smtClean="0"/>
              <a:t>;</a:t>
            </a:r>
          </a:p>
          <a:p>
            <a:r>
              <a:rPr lang="en-US" sz="3600" dirty="0"/>
              <a:t>“What do you think about your future</a:t>
            </a:r>
            <a:r>
              <a:rPr lang="en-US" sz="3600" dirty="0" smtClean="0"/>
              <a:t>?”</a:t>
            </a:r>
            <a:r>
              <a:rPr lang="ru-RU" sz="3600" dirty="0" smtClean="0"/>
              <a:t>;</a:t>
            </a:r>
          </a:p>
          <a:p>
            <a:r>
              <a:rPr lang="en-US" sz="3600" dirty="0"/>
              <a:t>“Let’s take our chance</a:t>
            </a:r>
            <a:r>
              <a:rPr lang="en-US" sz="3600" dirty="0" smtClean="0"/>
              <a:t>”</a:t>
            </a:r>
            <a:r>
              <a:rPr lang="ru-RU" sz="3600" dirty="0" smtClean="0"/>
              <a:t>;</a:t>
            </a:r>
          </a:p>
          <a:p>
            <a:r>
              <a:rPr lang="en-US" sz="3600" dirty="0"/>
              <a:t>“Do you have any superstitions</a:t>
            </a:r>
            <a:r>
              <a:rPr lang="en-US" sz="3600" dirty="0" smtClean="0"/>
              <a:t>?”</a:t>
            </a:r>
            <a:r>
              <a:rPr lang="ru-RU" sz="3600" dirty="0" smtClean="0"/>
              <a:t>;</a:t>
            </a:r>
            <a:r>
              <a:rPr lang="en-US" sz="3600" dirty="0" smtClean="0"/>
              <a:t> </a:t>
            </a:r>
            <a:endParaRPr lang="ru-RU" sz="3600" dirty="0" smtClean="0"/>
          </a:p>
          <a:p>
            <a:r>
              <a:rPr lang="en-US" sz="3600" dirty="0"/>
              <a:t>“How can we communicate with each other</a:t>
            </a:r>
            <a:r>
              <a:rPr lang="en-US" sz="3600" dirty="0" smtClean="0"/>
              <a:t>?”</a:t>
            </a:r>
            <a:r>
              <a:rPr lang="ru-RU" sz="3600" dirty="0" smtClean="0"/>
              <a:t>;</a:t>
            </a:r>
          </a:p>
          <a:p>
            <a:r>
              <a:rPr lang="en-US" sz="3600" dirty="0"/>
              <a:t>“The World Teenagers’ Conference</a:t>
            </a:r>
            <a:r>
              <a:rPr lang="en-US" sz="3600" dirty="0" smtClean="0"/>
              <a:t>”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Схема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57620" y="2928934"/>
            <a:ext cx="1038225" cy="495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71802" y="3714752"/>
            <a:ext cx="1038225" cy="5715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357818" y="3071810"/>
            <a:ext cx="1038225" cy="5715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857488" y="2071678"/>
            <a:ext cx="1038225" cy="5715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8678" name="AutoShape 6"/>
          <p:cNvCxnSpPr>
            <a:cxnSpLocks noChangeShapeType="1"/>
          </p:cNvCxnSpPr>
          <p:nvPr/>
        </p:nvCxnSpPr>
        <p:spPr bwMode="auto">
          <a:xfrm rot="16200000" flipV="1">
            <a:off x="3952077" y="2620163"/>
            <a:ext cx="311152" cy="214314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8679" name="AutoShape 7"/>
          <p:cNvCxnSpPr>
            <a:cxnSpLocks noChangeShapeType="1"/>
          </p:cNvCxnSpPr>
          <p:nvPr/>
        </p:nvCxnSpPr>
        <p:spPr bwMode="auto">
          <a:xfrm rot="10800000" flipV="1">
            <a:off x="3500430" y="3454400"/>
            <a:ext cx="214314" cy="188914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8680" name="AutoShape 8"/>
          <p:cNvCxnSpPr>
            <a:cxnSpLocks noChangeShapeType="1"/>
          </p:cNvCxnSpPr>
          <p:nvPr/>
        </p:nvCxnSpPr>
        <p:spPr bwMode="auto">
          <a:xfrm flipV="1">
            <a:off x="5000628" y="3214686"/>
            <a:ext cx="285752" cy="25400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214810" y="1785926"/>
            <a:ext cx="1038225" cy="333375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428728" y="2357430"/>
            <a:ext cx="1038225" cy="333375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500298" y="1500174"/>
            <a:ext cx="1038225" cy="333375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071538" y="1643050"/>
            <a:ext cx="1038225" cy="495300"/>
          </a:xfrm>
          <a:prstGeom prst="rect">
            <a:avLst/>
          </a:prstGeom>
          <a:solidFill>
            <a:srgbClr val="C6D9F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285852" y="1000108"/>
            <a:ext cx="1038225" cy="495300"/>
          </a:xfrm>
          <a:prstGeom prst="rect">
            <a:avLst/>
          </a:prstGeom>
          <a:solidFill>
            <a:srgbClr val="C6D9F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285852" y="3143248"/>
            <a:ext cx="1038225" cy="495300"/>
          </a:xfrm>
          <a:prstGeom prst="rect">
            <a:avLst/>
          </a:prstGeom>
          <a:solidFill>
            <a:srgbClr val="C6D9F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5429256" y="1285860"/>
            <a:ext cx="1038225" cy="495300"/>
          </a:xfrm>
          <a:prstGeom prst="rect">
            <a:avLst/>
          </a:prstGeom>
          <a:solidFill>
            <a:srgbClr val="C6D9F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5429256" y="2143116"/>
            <a:ext cx="1038225" cy="495300"/>
          </a:xfrm>
          <a:prstGeom prst="rect">
            <a:avLst/>
          </a:prstGeom>
          <a:solidFill>
            <a:srgbClr val="C6D9F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6215074" y="3857628"/>
            <a:ext cx="1038225" cy="89535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7286644" y="2928934"/>
            <a:ext cx="1038225" cy="54292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7643834" y="4214818"/>
            <a:ext cx="1038225" cy="54292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6858016" y="5214950"/>
            <a:ext cx="1038225" cy="54292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428728" y="4214818"/>
            <a:ext cx="1038225" cy="590550"/>
          </a:xfrm>
          <a:prstGeom prst="rect">
            <a:avLst/>
          </a:prstGeom>
          <a:solidFill>
            <a:srgbClr val="B9FFB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2714612" y="4714884"/>
            <a:ext cx="1038225" cy="590550"/>
          </a:xfrm>
          <a:prstGeom prst="rect">
            <a:avLst/>
          </a:prstGeom>
          <a:solidFill>
            <a:srgbClr val="B9FFB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4214810" y="4357694"/>
            <a:ext cx="1038225" cy="590550"/>
          </a:xfrm>
          <a:prstGeom prst="rect">
            <a:avLst/>
          </a:prstGeom>
          <a:solidFill>
            <a:srgbClr val="B9FFB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3929058" y="5286388"/>
            <a:ext cx="1038225" cy="590550"/>
          </a:xfrm>
          <a:prstGeom prst="rect">
            <a:avLst/>
          </a:prstGeom>
          <a:solidFill>
            <a:srgbClr val="B9FFB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1500166" y="5286388"/>
            <a:ext cx="1038225" cy="590550"/>
          </a:xfrm>
          <a:prstGeom prst="rect">
            <a:avLst/>
          </a:prstGeom>
          <a:solidFill>
            <a:srgbClr val="B9FFB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1" name="AutoShape 6"/>
          <p:cNvCxnSpPr>
            <a:cxnSpLocks noChangeShapeType="1"/>
          </p:cNvCxnSpPr>
          <p:nvPr/>
        </p:nvCxnSpPr>
        <p:spPr bwMode="auto">
          <a:xfrm rot="16200000" flipV="1">
            <a:off x="3487730" y="1798626"/>
            <a:ext cx="382590" cy="71438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3" name="AutoShape 6"/>
          <p:cNvCxnSpPr>
            <a:cxnSpLocks noChangeShapeType="1"/>
          </p:cNvCxnSpPr>
          <p:nvPr/>
        </p:nvCxnSpPr>
        <p:spPr bwMode="auto">
          <a:xfrm rot="5400000" flipH="1" flipV="1">
            <a:off x="3999702" y="1858158"/>
            <a:ext cx="144464" cy="142876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5" name="AutoShape 6"/>
          <p:cNvCxnSpPr>
            <a:cxnSpLocks noChangeShapeType="1"/>
          </p:cNvCxnSpPr>
          <p:nvPr/>
        </p:nvCxnSpPr>
        <p:spPr bwMode="auto">
          <a:xfrm rot="10800000" flipV="1">
            <a:off x="2571736" y="2357430"/>
            <a:ext cx="176221" cy="141288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7" name="AutoShape 6"/>
          <p:cNvCxnSpPr>
            <a:cxnSpLocks noChangeShapeType="1"/>
          </p:cNvCxnSpPr>
          <p:nvPr/>
        </p:nvCxnSpPr>
        <p:spPr bwMode="auto">
          <a:xfrm rot="16200000" flipV="1">
            <a:off x="2380441" y="1191403"/>
            <a:ext cx="311152" cy="214314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8" name="AutoShape 6"/>
          <p:cNvCxnSpPr>
            <a:cxnSpLocks noChangeShapeType="1"/>
          </p:cNvCxnSpPr>
          <p:nvPr/>
        </p:nvCxnSpPr>
        <p:spPr bwMode="auto">
          <a:xfrm rot="5400000">
            <a:off x="1928794" y="2857496"/>
            <a:ext cx="285752" cy="142876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3" name="AutoShape 6"/>
          <p:cNvCxnSpPr>
            <a:cxnSpLocks noChangeShapeType="1"/>
          </p:cNvCxnSpPr>
          <p:nvPr/>
        </p:nvCxnSpPr>
        <p:spPr bwMode="auto">
          <a:xfrm rot="10800000" flipV="1">
            <a:off x="2143108" y="1928802"/>
            <a:ext cx="357190" cy="46038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5" name="AutoShape 6"/>
          <p:cNvCxnSpPr>
            <a:cxnSpLocks noChangeShapeType="1"/>
          </p:cNvCxnSpPr>
          <p:nvPr/>
        </p:nvCxnSpPr>
        <p:spPr bwMode="auto">
          <a:xfrm rot="5400000" flipH="1" flipV="1">
            <a:off x="5166523" y="1477155"/>
            <a:ext cx="239714" cy="142876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7" name="AutoShape 6"/>
          <p:cNvCxnSpPr>
            <a:cxnSpLocks noChangeShapeType="1"/>
          </p:cNvCxnSpPr>
          <p:nvPr/>
        </p:nvCxnSpPr>
        <p:spPr bwMode="auto">
          <a:xfrm>
            <a:off x="5000628" y="2285992"/>
            <a:ext cx="285752" cy="142876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" name="AutoShape 6"/>
          <p:cNvCxnSpPr>
            <a:cxnSpLocks noChangeShapeType="1"/>
          </p:cNvCxnSpPr>
          <p:nvPr/>
        </p:nvCxnSpPr>
        <p:spPr bwMode="auto">
          <a:xfrm rot="10800000" flipV="1">
            <a:off x="2571736" y="4097342"/>
            <a:ext cx="357190" cy="188914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3" name="AutoShape 6"/>
          <p:cNvCxnSpPr>
            <a:cxnSpLocks noChangeShapeType="1"/>
          </p:cNvCxnSpPr>
          <p:nvPr/>
        </p:nvCxnSpPr>
        <p:spPr bwMode="auto">
          <a:xfrm>
            <a:off x="4214810" y="4071942"/>
            <a:ext cx="304799" cy="117476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5" name="AutoShape 6"/>
          <p:cNvCxnSpPr>
            <a:cxnSpLocks noChangeShapeType="1"/>
          </p:cNvCxnSpPr>
          <p:nvPr/>
        </p:nvCxnSpPr>
        <p:spPr bwMode="auto">
          <a:xfrm rot="5400000">
            <a:off x="3370254" y="4487870"/>
            <a:ext cx="331790" cy="71438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7" name="AutoShape 6"/>
          <p:cNvCxnSpPr>
            <a:cxnSpLocks noChangeShapeType="1"/>
          </p:cNvCxnSpPr>
          <p:nvPr/>
        </p:nvCxnSpPr>
        <p:spPr bwMode="auto">
          <a:xfrm rot="10800000" flipV="1">
            <a:off x="2357422" y="4429132"/>
            <a:ext cx="642942" cy="617542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9" name="AutoShape 6"/>
          <p:cNvCxnSpPr>
            <a:cxnSpLocks noChangeShapeType="1"/>
          </p:cNvCxnSpPr>
          <p:nvPr/>
        </p:nvCxnSpPr>
        <p:spPr bwMode="auto">
          <a:xfrm rot="16200000" flipH="1">
            <a:off x="3620287" y="4691865"/>
            <a:ext cx="903294" cy="142876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" name="AutoShape 6"/>
          <p:cNvCxnSpPr>
            <a:cxnSpLocks noChangeShapeType="1"/>
          </p:cNvCxnSpPr>
          <p:nvPr/>
        </p:nvCxnSpPr>
        <p:spPr bwMode="auto">
          <a:xfrm rot="16200000" flipH="1">
            <a:off x="6620683" y="3405981"/>
            <a:ext cx="331790" cy="285752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3" name="AutoShape 6"/>
          <p:cNvCxnSpPr>
            <a:cxnSpLocks noChangeShapeType="1"/>
          </p:cNvCxnSpPr>
          <p:nvPr/>
        </p:nvCxnSpPr>
        <p:spPr bwMode="auto">
          <a:xfrm rot="5400000" flipH="1" flipV="1">
            <a:off x="7393801" y="3607595"/>
            <a:ext cx="285752" cy="214314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6" name="AutoShape 6"/>
          <p:cNvCxnSpPr>
            <a:cxnSpLocks noChangeShapeType="1"/>
          </p:cNvCxnSpPr>
          <p:nvPr/>
        </p:nvCxnSpPr>
        <p:spPr bwMode="auto">
          <a:xfrm>
            <a:off x="7286644" y="4143380"/>
            <a:ext cx="428628" cy="1588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9" name="AutoShape 6"/>
          <p:cNvCxnSpPr>
            <a:cxnSpLocks noChangeShapeType="1"/>
          </p:cNvCxnSpPr>
          <p:nvPr/>
        </p:nvCxnSpPr>
        <p:spPr bwMode="auto">
          <a:xfrm rot="16200000" flipH="1">
            <a:off x="7108049" y="4822041"/>
            <a:ext cx="357190" cy="285752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Изображения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285860"/>
            <a:ext cx="1682750" cy="2514600"/>
          </a:xfrm>
          <a:prstGeom prst="rect">
            <a:avLst/>
          </a:prstGeom>
          <a:noFill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2790825" cy="2222500"/>
          </a:xfrm>
          <a:prstGeom prst="rect">
            <a:avLst/>
          </a:prstGeom>
          <a:noFill/>
        </p:spPr>
      </p:pic>
      <p:pic>
        <p:nvPicPr>
          <p:cNvPr id="29706" name="Рисунок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14818"/>
            <a:ext cx="3403600" cy="2120900"/>
          </a:xfrm>
          <a:prstGeom prst="rect">
            <a:avLst/>
          </a:prstGeom>
          <a:noFill/>
        </p:spPr>
      </p:pic>
      <p:pic>
        <p:nvPicPr>
          <p:cNvPr id="29707" name="Рисунок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286256"/>
            <a:ext cx="2559050" cy="1651000"/>
          </a:xfrm>
          <a:prstGeom prst="rect">
            <a:avLst/>
          </a:prstGeom>
          <a:noFill/>
        </p:spPr>
      </p:pic>
      <p:pic>
        <p:nvPicPr>
          <p:cNvPr id="29708" name="Рисунок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1714488"/>
            <a:ext cx="213995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Изображения с неразвернутой ситуацией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3000396" cy="1735861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85926"/>
            <a:ext cx="2282231" cy="1714512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000504"/>
            <a:ext cx="3112047" cy="1857388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786190"/>
            <a:ext cx="2786082" cy="2093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Сюжетные изображения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1525704" cy="1423990"/>
          </a:xfrm>
          <a:prstGeom prst="rect">
            <a:avLst/>
          </a:prstGeom>
          <a:noFill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714488"/>
            <a:ext cx="2328863" cy="1498600"/>
          </a:xfrm>
          <a:prstGeom prst="rect">
            <a:avLst/>
          </a:prstGeom>
          <a:noFill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643050"/>
            <a:ext cx="2482850" cy="1727200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929066"/>
            <a:ext cx="5143831" cy="1785950"/>
          </a:xfrm>
          <a:prstGeom prst="rect">
            <a:avLst/>
          </a:prstGeom>
          <a:noFill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000504"/>
            <a:ext cx="222885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Шкала времени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770" name="Line 2"/>
          <p:cNvSpPr>
            <a:spLocks noChangeShapeType="1"/>
          </p:cNvSpPr>
          <p:nvPr/>
        </p:nvSpPr>
        <p:spPr bwMode="auto">
          <a:xfrm flipV="1">
            <a:off x="1714480" y="2643182"/>
            <a:ext cx="571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428750" y="1714488"/>
            <a:ext cx="1500176" cy="628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Thousands of years ago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000496" y="1714488"/>
            <a:ext cx="1000132" cy="552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1832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215074" y="1714488"/>
            <a:ext cx="1000132" cy="5334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1847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1819275" y="2565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4357686" y="2571744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6572264" y="2500306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 flipV="1">
            <a:off x="1643042" y="4929198"/>
            <a:ext cx="571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2071670" y="4786322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4500562" y="4786322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6643702" y="4786322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714480" y="3929066"/>
            <a:ext cx="1071570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1882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000496" y="3857628"/>
            <a:ext cx="1247776" cy="5127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1915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215074" y="3786190"/>
            <a:ext cx="1143008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Today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Опора на зачин и концовку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Начало</a:t>
            </a:r>
            <a:r>
              <a:rPr lang="en-US" sz="3600" dirty="0"/>
              <a:t>: </a:t>
            </a:r>
            <a:r>
              <a:rPr lang="en-US" sz="3600" i="1" dirty="0"/>
              <a:t>Dear, </a:t>
            </a:r>
            <a:r>
              <a:rPr lang="en-US" sz="3600" i="1" dirty="0" err="1"/>
              <a:t>Pechkin</a:t>
            </a:r>
            <a:r>
              <a:rPr lang="en-US" sz="3600" i="1" dirty="0"/>
              <a:t>!</a:t>
            </a:r>
            <a:endParaRPr lang="ru-RU" sz="3600" dirty="0"/>
          </a:p>
          <a:p>
            <a:pPr>
              <a:buNone/>
            </a:pPr>
            <a:r>
              <a:rPr lang="en-US" sz="3600" i="1" dirty="0"/>
              <a:t>I got your letter! I try to help you! I think it’s better for you to buy….. because….</a:t>
            </a:r>
            <a:endParaRPr lang="ru-RU" sz="3600" dirty="0"/>
          </a:p>
          <a:p>
            <a:r>
              <a:rPr lang="ru-RU" sz="3600" dirty="0"/>
              <a:t>Конец</a:t>
            </a:r>
            <a:r>
              <a:rPr lang="en-US" sz="3600" dirty="0"/>
              <a:t>: </a:t>
            </a:r>
            <a:r>
              <a:rPr lang="en-US" sz="3600" i="1" dirty="0"/>
              <a:t>I think you shouldn’t buy…..because…..</a:t>
            </a:r>
            <a:endParaRPr lang="ru-RU" sz="3600" dirty="0"/>
          </a:p>
          <a:p>
            <a:pPr>
              <a:buNone/>
            </a:pPr>
            <a:r>
              <a:rPr lang="en-US" sz="3600" i="1" dirty="0"/>
              <a:t>I hope you will follow my advice! Good luck</a:t>
            </a:r>
            <a:r>
              <a:rPr lang="ru-RU" sz="3600" i="1" dirty="0"/>
              <a:t>!</a:t>
            </a:r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Мультимедийная</a:t>
            </a:r>
            <a:r>
              <a:rPr lang="ru-RU" dirty="0" smtClean="0">
                <a:solidFill>
                  <a:schemeClr val="tx1"/>
                </a:solidFill>
              </a:rPr>
              <a:t> презентация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2420937" cy="1819275"/>
          </a:xfrm>
          <a:prstGeom prst="rect">
            <a:avLst/>
          </a:prstGeom>
          <a:noFill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2640012" cy="1982787"/>
          </a:xfrm>
          <a:prstGeom prst="rect">
            <a:avLst/>
          </a:prstGeom>
          <a:noFill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857628"/>
            <a:ext cx="2765425" cy="2079625"/>
          </a:xfrm>
          <a:prstGeom prst="rect">
            <a:avLst/>
          </a:prstGeom>
          <a:noFill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929066"/>
            <a:ext cx="260985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Виды упражнений: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7467600" cy="4873752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конструктивные</a:t>
            </a:r>
            <a:r>
              <a:rPr lang="ru-RU" sz="3600" dirty="0"/>
              <a:t>;</a:t>
            </a:r>
            <a:endParaRPr lang="ru-RU" sz="3600" dirty="0" smtClean="0"/>
          </a:p>
          <a:p>
            <a:r>
              <a:rPr lang="ru-RU" sz="3600" dirty="0" smtClean="0"/>
              <a:t>репродуктивные</a:t>
            </a:r>
            <a:r>
              <a:rPr lang="ru-RU" sz="3600" dirty="0"/>
              <a:t>;</a:t>
            </a:r>
            <a:endParaRPr lang="ru-RU" sz="3600" dirty="0" smtClean="0"/>
          </a:p>
          <a:p>
            <a:r>
              <a:rPr lang="ru-RU" sz="3600" dirty="0" smtClean="0"/>
              <a:t>дескриптивные</a:t>
            </a:r>
            <a:r>
              <a:rPr lang="ru-RU" sz="3600" dirty="0"/>
              <a:t>;</a:t>
            </a:r>
            <a:endParaRPr lang="ru-RU" sz="3600" dirty="0" smtClean="0"/>
          </a:p>
          <a:p>
            <a:r>
              <a:rPr lang="ru-RU" sz="3600" dirty="0"/>
              <a:t>к</a:t>
            </a:r>
            <a:r>
              <a:rPr lang="ru-RU" sz="3600" dirty="0" smtClean="0"/>
              <a:t>омпозиционные;</a:t>
            </a:r>
          </a:p>
          <a:p>
            <a:r>
              <a:rPr lang="ru-RU" sz="3600" dirty="0" smtClean="0"/>
              <a:t>«</a:t>
            </a:r>
            <a:r>
              <a:rPr lang="ru-RU" sz="3600" dirty="0"/>
              <a:t>мозговой штурм</a:t>
            </a:r>
            <a:r>
              <a:rPr lang="ru-RU" sz="3600" dirty="0" smtClean="0"/>
              <a:t>»; </a:t>
            </a:r>
          </a:p>
          <a:p>
            <a:r>
              <a:rPr lang="ru-RU" sz="3600" dirty="0" smtClean="0"/>
              <a:t>упражнения </a:t>
            </a:r>
            <a:r>
              <a:rPr lang="ru-RU" sz="3600" dirty="0"/>
              <a:t>на предвосхищение, расширение и составления семантической карты.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7747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Методические рекомендации: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8572560" cy="5500702"/>
          </a:xfrm>
        </p:spPr>
        <p:txBody>
          <a:bodyPr>
            <a:normAutofit fontScale="32500" lnSpcReduction="20000"/>
          </a:bodyPr>
          <a:lstStyle/>
          <a:p>
            <a:r>
              <a:rPr lang="ru-RU" sz="5500" b="1" dirty="0"/>
              <a:t>Схема (</a:t>
            </a:r>
            <a:r>
              <a:rPr lang="en-US" sz="5500" b="1" dirty="0"/>
              <a:t>mind map</a:t>
            </a:r>
            <a:r>
              <a:rPr lang="ru-RU" sz="5500" b="1" dirty="0"/>
              <a:t>)  </a:t>
            </a:r>
            <a:r>
              <a:rPr lang="ru-RU" sz="5500" dirty="0"/>
              <a:t>может быть использована при выполнении репродуктивных, композиционных упражнений, мозгового штурма. Объект внимания (тема) должен быть сфокусирован в центре</a:t>
            </a:r>
            <a:r>
              <a:rPr lang="ru-RU" sz="5500" dirty="0" smtClean="0"/>
              <a:t>.</a:t>
            </a:r>
            <a:r>
              <a:rPr lang="ru-RU" sz="5500" dirty="0"/>
              <a:t> </a:t>
            </a:r>
            <a:r>
              <a:rPr lang="ru-RU" sz="5500" dirty="0" smtClean="0"/>
              <a:t>Можно </a:t>
            </a:r>
            <a:r>
              <a:rPr lang="ru-RU" sz="5500" dirty="0"/>
              <a:t>использовать изображения, символы, аббревиатуры, цвет. </a:t>
            </a:r>
            <a:endParaRPr lang="ru-RU" sz="5500" dirty="0" smtClean="0"/>
          </a:p>
          <a:p>
            <a:r>
              <a:rPr lang="ru-RU" sz="5500" b="1" dirty="0" smtClean="0"/>
              <a:t>Изображения </a:t>
            </a:r>
            <a:r>
              <a:rPr lang="ru-RU" sz="5500" dirty="0" smtClean="0"/>
              <a:t>должны быть актуальны </a:t>
            </a:r>
            <a:r>
              <a:rPr lang="ru-RU" sz="5500" dirty="0"/>
              <a:t>для конкретного класса и темы, </a:t>
            </a:r>
            <a:r>
              <a:rPr lang="ru-RU" sz="5500" dirty="0" smtClean="0"/>
              <a:t>вызывать </a:t>
            </a:r>
            <a:r>
              <a:rPr lang="ru-RU" sz="5500" dirty="0"/>
              <a:t>у учащихся желание говорить. </a:t>
            </a:r>
            <a:r>
              <a:rPr lang="ru-RU" sz="5500" dirty="0" smtClean="0"/>
              <a:t>Они должны </a:t>
            </a:r>
            <a:r>
              <a:rPr lang="ru-RU" sz="5500" dirty="0"/>
              <a:t>быть чёткими и красочными, </a:t>
            </a:r>
            <a:r>
              <a:rPr lang="ru-RU" sz="5500" dirty="0" smtClean="0"/>
              <a:t>привлекать </a:t>
            </a:r>
            <a:r>
              <a:rPr lang="ru-RU" sz="5500" dirty="0"/>
              <a:t>внимание учащихся. </a:t>
            </a:r>
            <a:endParaRPr lang="ru-RU" sz="5500" dirty="0" smtClean="0"/>
          </a:p>
          <a:p>
            <a:r>
              <a:rPr lang="ru-RU" sz="5500" dirty="0" smtClean="0"/>
              <a:t>При </a:t>
            </a:r>
            <a:r>
              <a:rPr lang="ru-RU" sz="5500" dirty="0"/>
              <a:t>создании </a:t>
            </a:r>
            <a:r>
              <a:rPr lang="ru-RU" sz="5500" b="1" dirty="0"/>
              <a:t>плана</a:t>
            </a:r>
            <a:r>
              <a:rPr lang="ru-RU" sz="5500" dirty="0"/>
              <a:t> важно определить его вид (тезисный, вопросный, назывной, план-схема) и степень развёрнутости исходя из индивидуальных особенностей класса. </a:t>
            </a:r>
            <a:endParaRPr lang="ru-RU" sz="5500" dirty="0" smtClean="0"/>
          </a:p>
          <a:p>
            <a:r>
              <a:rPr lang="ru-RU" sz="5500" b="1" dirty="0"/>
              <a:t>Шкала времени </a:t>
            </a:r>
            <a:r>
              <a:rPr lang="ru-RU" sz="5500" dirty="0"/>
              <a:t>может быть использована с текстами, в которых много дат, при выполнении композиционных или репродуктивных упражнений. </a:t>
            </a:r>
            <a:endParaRPr lang="ru-RU" sz="5500" dirty="0" smtClean="0"/>
          </a:p>
          <a:p>
            <a:r>
              <a:rPr lang="ru-RU" sz="5500" b="1" dirty="0"/>
              <a:t>Опора на зачин и концовку </a:t>
            </a:r>
            <a:r>
              <a:rPr lang="ru-RU" sz="5500" dirty="0"/>
              <a:t>может быть использована при выполнении композиционных упражнений. Тема должна быть актуальна, и соответствовать индивидуальным и возрастным особенностям учащихся.     </a:t>
            </a:r>
            <a:endParaRPr lang="ru-RU" sz="5500" dirty="0" smtClean="0"/>
          </a:p>
          <a:p>
            <a:r>
              <a:rPr lang="ru-RU" sz="5500" b="1" dirty="0"/>
              <a:t>Презентация </a:t>
            </a:r>
            <a:r>
              <a:rPr lang="ru-RU" sz="5500" dirty="0"/>
              <a:t> может быть использована во время лекции, доклада или иного вида выступления. Она может включать в себя план, основные положения выступления, таблицы, схемы, диаграммы, рисунки, входящие в демонстрационный материал, при необходимости можно вставить видеоэффекты и звук. </a:t>
            </a:r>
            <a:endParaRPr lang="ru-RU" sz="5500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31879"/>
            <a:ext cx="8229600" cy="5626121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Говорение</a:t>
            </a:r>
            <a:r>
              <a:rPr lang="ru-RU" u="sng" dirty="0" smtClean="0"/>
              <a:t> </a:t>
            </a:r>
            <a:r>
              <a:rPr lang="ru-RU" dirty="0"/>
              <a:t>– форма устного общения, с помощью которой происходит обмен информацией, осуществляемой средствами языка, устанавливаются контакт и взаимопонимание оказывается воздействие на собеседника в соответствии с коммуникативным намерением </a:t>
            </a:r>
            <a:r>
              <a:rPr lang="ru-RU" dirty="0" smtClean="0"/>
              <a:t>говорящего</a:t>
            </a:r>
          </a:p>
          <a:p>
            <a:r>
              <a:rPr lang="ru-RU" b="1" u="sng" dirty="0" smtClean="0"/>
              <a:t>Монолог </a:t>
            </a:r>
            <a:r>
              <a:rPr lang="ru-RU" dirty="0" smtClean="0"/>
              <a:t>- речь </a:t>
            </a:r>
            <a:r>
              <a:rPr lang="ru-RU" dirty="0"/>
              <a:t>одного лица, </a:t>
            </a:r>
            <a:r>
              <a:rPr lang="ru-RU" dirty="0" smtClean="0"/>
              <a:t>состоящая </a:t>
            </a:r>
            <a:r>
              <a:rPr lang="ru-RU" dirty="0"/>
              <a:t>из ряда логически и последовательно связанных между собой предложений, интонационно оформленных и объединенных единым содержанием и целью высказывания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Функциональные типы монологической речи: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u="sng" dirty="0"/>
              <a:t>монолог-описание</a:t>
            </a:r>
            <a:r>
              <a:rPr lang="ru-RU" dirty="0"/>
              <a:t> – способ изложения мыслей, предполагающий характеристику предмета, явления в статическом состоянии, который осуществляется путем перечисления их качеств, признаков, особенностей; </a:t>
            </a:r>
          </a:p>
          <a:p>
            <a:pPr lvl="0"/>
            <a:r>
              <a:rPr lang="ru-RU" b="1" u="sng" dirty="0"/>
              <a:t>монолог-сообщение</a:t>
            </a:r>
            <a:r>
              <a:rPr lang="ru-RU" b="1" dirty="0"/>
              <a:t> </a:t>
            </a:r>
            <a:r>
              <a:rPr lang="ru-RU" dirty="0"/>
              <a:t>(повествование, рассказ) – информация о развивающихся действиях и состояниях; </a:t>
            </a:r>
          </a:p>
          <a:p>
            <a:r>
              <a:rPr lang="ru-RU" b="1" u="sng" dirty="0"/>
              <a:t>монолог-рассуждение</a:t>
            </a:r>
            <a:r>
              <a:rPr lang="ru-RU" dirty="0"/>
              <a:t> – тип речи, который характеризуется особыми логическими отношениями между входящими в его состав суждениями, образующими умозаключение.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Требования для монологической речи: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кратко высказываться о фактах и событиях, используя такие коммуникативные типы речи, как описание / характеристика, повествование / сообщение, эмоциональные и оценочные суждения;</a:t>
            </a:r>
          </a:p>
          <a:p>
            <a:pPr lvl="0"/>
            <a:r>
              <a:rPr lang="ru-RU" dirty="0"/>
              <a:t>передавать содержание, основную мысль прочитанного с опорой на текст;</a:t>
            </a:r>
          </a:p>
          <a:p>
            <a:pPr lvl="0"/>
            <a:r>
              <a:rPr lang="ru-RU" dirty="0"/>
              <a:t>делать сообщения по прочитанному/ услышанному тексту;</a:t>
            </a:r>
          </a:p>
          <a:p>
            <a:r>
              <a:rPr lang="ru-RU" dirty="0"/>
              <a:t>выражать и аргументировать свое отношение к </a:t>
            </a:r>
            <a:r>
              <a:rPr lang="ru-RU" dirty="0" smtClean="0"/>
              <a:t>прочитанному.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Пути формирования умений говорения: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endParaRPr lang="ru-RU" b="1" dirty="0" smtClean="0"/>
          </a:p>
          <a:p>
            <a:pPr lvl="0"/>
            <a:r>
              <a:rPr lang="ru-RU" sz="3200" b="1" dirty="0" smtClean="0"/>
              <a:t>дедуктивный</a:t>
            </a:r>
            <a:r>
              <a:rPr lang="ru-RU" sz="3200" dirty="0" smtClean="0"/>
              <a:t> </a:t>
            </a:r>
            <a:r>
              <a:rPr lang="ru-RU" sz="3200" dirty="0"/>
              <a:t>(путь «сверху вниз») - исходной единицей </a:t>
            </a:r>
            <a:r>
              <a:rPr lang="ru-RU" sz="3200" dirty="0" smtClean="0"/>
              <a:t>обучения является </a:t>
            </a:r>
            <a:r>
              <a:rPr lang="ru-RU" sz="3200" dirty="0"/>
              <a:t>законченный текст</a:t>
            </a:r>
            <a:r>
              <a:rPr lang="ru-RU" sz="3200" dirty="0" smtClean="0"/>
              <a:t>;</a:t>
            </a:r>
          </a:p>
          <a:p>
            <a:pPr lvl="0">
              <a:buNone/>
            </a:pPr>
            <a:endParaRPr lang="ru-RU" sz="3200" dirty="0"/>
          </a:p>
          <a:p>
            <a:pPr lvl="0"/>
            <a:r>
              <a:rPr lang="ru-RU" sz="3200" b="1" dirty="0"/>
              <a:t>индуктивный</a:t>
            </a:r>
            <a:r>
              <a:rPr lang="ru-RU" sz="3200" dirty="0"/>
              <a:t> (путь «снизу вверх») - в основе обучения - </a:t>
            </a:r>
            <a:r>
              <a:rPr lang="ru-RU" sz="3200" dirty="0" smtClean="0"/>
              <a:t>предложение, отражающее </a:t>
            </a:r>
            <a:r>
              <a:rPr lang="ru-RU" sz="3200" dirty="0"/>
              <a:t>элементарное высказывание.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b="1" u="sng" dirty="0"/>
              <a:t>Опора</a:t>
            </a:r>
            <a:r>
              <a:rPr lang="ru-RU" dirty="0"/>
              <a:t> – это модель программы высказывания, в которой должна быть заложена возможность вариативного использования средств ее выражения на основе осознания способов выполнения речевых действий по порождению высказывания</a:t>
            </a:r>
            <a:r>
              <a:rPr lang="ru-RU" dirty="0" smtClean="0"/>
              <a:t>»; </a:t>
            </a:r>
          </a:p>
          <a:p>
            <a:r>
              <a:rPr lang="ru-RU" dirty="0" smtClean="0"/>
              <a:t>«</a:t>
            </a:r>
            <a:r>
              <a:rPr lang="ru-RU" b="1" u="sng" dirty="0"/>
              <a:t>Опоры</a:t>
            </a:r>
            <a:r>
              <a:rPr lang="ru-RU" u="sng" dirty="0"/>
              <a:t> </a:t>
            </a:r>
            <a:r>
              <a:rPr lang="ru-RU" dirty="0"/>
              <a:t>– это как пунктирная линия, приводящая к задуманному высказыванию, и носящая распределенный в соответствии с логикой предстоящего высказывания характер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Классификация опор Е.И. Пассова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143000"/>
          <a:ext cx="8472518" cy="5460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916"/>
                <a:gridCol w="2657484"/>
                <a:gridCol w="2986118"/>
              </a:tblGrid>
              <a:tr h="5624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Словесные (вербальные)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Изобразительные</a:t>
                      </a:r>
                      <a:endParaRPr lang="ru-RU" sz="2400" b="1" dirty="0"/>
                    </a:p>
                  </a:txBody>
                  <a:tcPr/>
                </a:tc>
              </a:tr>
              <a:tr h="2635162">
                <a:tc>
                  <a:txBody>
                    <a:bodyPr/>
                    <a:lstStyle/>
                    <a:p>
                      <a:pPr algn="ctr"/>
                      <a:endParaRPr lang="ru-RU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Содержательные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текст (зрительно), текст (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аудитивно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микротекст (зрительно), микротекст (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аудитивно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план,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логико-синтаксическая схема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кинофильм, диафильм, картина, серия рисунков, фотография</a:t>
                      </a:r>
                      <a:endParaRPr lang="ru-RU" sz="2000" dirty="0"/>
                    </a:p>
                  </a:txBody>
                  <a:tcPr/>
                </a:tc>
              </a:tr>
              <a:tr h="1803006">
                <a:tc>
                  <a:txBody>
                    <a:bodyPr/>
                    <a:lstStyle/>
                    <a:p>
                      <a:pPr algn="ctr"/>
                      <a:endParaRPr lang="ru-RU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Смысловые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слова, как смысловые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вехи, лозунг, афоризм, поговорка, подпись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диаграмма, схема, таблица,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цифры, дата, символика,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плакат, карикатура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42852"/>
          <a:ext cx="8358244" cy="6642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170"/>
                <a:gridCol w="2738537"/>
                <a:gridCol w="2738537"/>
              </a:tblGrid>
              <a:tr h="7225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Словесные (вербальные)</a:t>
                      </a:r>
                      <a:endParaRPr lang="ru-RU" sz="2000" b="1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Изобразительные</a:t>
                      </a:r>
                      <a:endParaRPr lang="ru-RU" sz="2000" b="1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3107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Содержательные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текст (зрительно), текст (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аудитивно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микротекст (зрительно), микротекст (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аудитивно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план,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логико-синтаксическая схема 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(логико-синтаксическое клише, логико-психологическая схема)</a:t>
                      </a:r>
                      <a:endParaRPr lang="ru-RU" sz="1600" b="1" i="1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кинофильм, диафильм, картина, серия рисунков, фотография, 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опорный конспект, логико-синтаксический конспект</a:t>
                      </a:r>
                      <a:endParaRPr lang="ru-RU" sz="1600" b="1" i="1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24568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Смысловые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слова, как смысловые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вехи, лозунг, афоризм, поговорка, подпись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диаграмма, схема, таблица,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цифры, дата, символика,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плакат, карикатура, 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картинка с неразвернутой ситуацией, логико-коммуникативная программа</a:t>
                      </a:r>
                      <a:endParaRPr lang="ru-RU" sz="1600" b="1" i="1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Классификация упражнений: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i="1" u="sng" dirty="0" smtClean="0"/>
              <a:t>Тренировочные упражнения:</a:t>
            </a:r>
          </a:p>
          <a:p>
            <a:pPr marL="514350" indent="-514350"/>
            <a:r>
              <a:rPr lang="ru-RU" dirty="0" smtClean="0"/>
              <a:t>комбинационные;</a:t>
            </a:r>
          </a:p>
          <a:p>
            <a:pPr marL="514350" indent="-514350"/>
            <a:r>
              <a:rPr lang="ru-RU" dirty="0" smtClean="0"/>
              <a:t>конструктивные;</a:t>
            </a:r>
          </a:p>
          <a:p>
            <a:pPr marL="514350" indent="-514350"/>
            <a:r>
              <a:rPr lang="ru-RU" dirty="0" smtClean="0"/>
              <a:t>упражнения на предвосхищение.</a:t>
            </a:r>
          </a:p>
          <a:p>
            <a:pPr marL="514350" indent="-514350">
              <a:buAutoNum type="arabicPeriod" startAt="2"/>
            </a:pPr>
            <a:r>
              <a:rPr lang="ru-RU" i="1" u="sng" dirty="0" smtClean="0"/>
              <a:t>Коммуникативные упражнения:</a:t>
            </a:r>
          </a:p>
          <a:p>
            <a:pPr marL="514350" indent="-514350"/>
            <a:r>
              <a:rPr lang="en-US" dirty="0" smtClean="0"/>
              <a:t>c</a:t>
            </a:r>
            <a:r>
              <a:rPr lang="ru-RU" dirty="0" err="1" smtClean="0"/>
              <a:t>итуативные</a:t>
            </a:r>
            <a:r>
              <a:rPr lang="ru-RU" dirty="0" smtClean="0"/>
              <a:t>;</a:t>
            </a:r>
          </a:p>
          <a:p>
            <a:pPr marL="514350" indent="-514350"/>
            <a:r>
              <a:rPr lang="ru-RU" dirty="0" smtClean="0"/>
              <a:t>репродуктивные (</a:t>
            </a:r>
            <a:r>
              <a:rPr lang="en-US" dirty="0" smtClean="0"/>
              <a:t>presentation</a:t>
            </a:r>
            <a:r>
              <a:rPr lang="ru-RU" dirty="0" smtClean="0"/>
              <a:t>,</a:t>
            </a:r>
            <a:r>
              <a:rPr lang="en-US" dirty="0"/>
              <a:t> oral </a:t>
            </a:r>
            <a:r>
              <a:rPr lang="en-US" dirty="0" smtClean="0"/>
              <a:t>report</a:t>
            </a:r>
            <a:r>
              <a:rPr lang="ru-RU" dirty="0" smtClean="0"/>
              <a:t>,</a:t>
            </a:r>
            <a:r>
              <a:rPr lang="en-US" dirty="0"/>
              <a:t> reporting </a:t>
            </a:r>
            <a:r>
              <a:rPr lang="en-US" dirty="0" smtClean="0"/>
              <a:t>back</a:t>
            </a:r>
            <a:r>
              <a:rPr lang="ru-RU" dirty="0" smtClean="0"/>
              <a:t>,</a:t>
            </a:r>
            <a:r>
              <a:rPr lang="en-US" dirty="0"/>
              <a:t> project </a:t>
            </a:r>
            <a:r>
              <a:rPr lang="en-US" dirty="0" smtClean="0"/>
              <a:t>work</a:t>
            </a:r>
            <a:r>
              <a:rPr lang="ru-RU" dirty="0" smtClean="0"/>
              <a:t>);</a:t>
            </a:r>
          </a:p>
          <a:p>
            <a:pPr marL="514350" indent="-514350"/>
            <a:r>
              <a:rPr lang="ru-RU" dirty="0"/>
              <a:t>д</a:t>
            </a:r>
            <a:r>
              <a:rPr lang="ru-RU" dirty="0" smtClean="0"/>
              <a:t>ескриптивные;</a:t>
            </a:r>
          </a:p>
          <a:p>
            <a:pPr marL="514350" indent="-514350"/>
            <a:r>
              <a:rPr lang="ru-RU" dirty="0" err="1" smtClean="0"/>
              <a:t>дискутивные</a:t>
            </a:r>
            <a:r>
              <a:rPr lang="ru-RU" dirty="0" smtClean="0"/>
              <a:t> (</a:t>
            </a:r>
            <a:r>
              <a:rPr lang="en-US" dirty="0"/>
              <a:t>controlled </a:t>
            </a:r>
            <a:r>
              <a:rPr lang="en-US" dirty="0" smtClean="0"/>
              <a:t>discussion</a:t>
            </a:r>
            <a:r>
              <a:rPr lang="ru-RU" dirty="0" smtClean="0"/>
              <a:t>,</a:t>
            </a:r>
            <a:r>
              <a:rPr lang="en-US" dirty="0"/>
              <a:t> free </a:t>
            </a:r>
            <a:r>
              <a:rPr lang="en-US" dirty="0" smtClean="0"/>
              <a:t>discussion</a:t>
            </a:r>
            <a:r>
              <a:rPr lang="ru-RU" dirty="0" smtClean="0"/>
              <a:t>)</a:t>
            </a:r>
          </a:p>
          <a:p>
            <a:pPr marL="514350" indent="-514350"/>
            <a:r>
              <a:rPr lang="ru-RU" dirty="0" smtClean="0"/>
              <a:t>композиционные</a:t>
            </a:r>
          </a:p>
          <a:p>
            <a:pPr marL="514350" indent="-514350"/>
            <a:r>
              <a:rPr lang="en-US" dirty="0" smtClean="0"/>
              <a:t>Mind-mapping</a:t>
            </a:r>
            <a:r>
              <a:rPr lang="ru-RU" dirty="0" smtClean="0"/>
              <a:t> (составление семантической карты)</a:t>
            </a:r>
            <a:endParaRPr lang="en-US" dirty="0" smtClean="0"/>
          </a:p>
          <a:p>
            <a:pPr marL="514350" indent="-514350"/>
            <a:r>
              <a:rPr lang="en-US" dirty="0" smtClean="0"/>
              <a:t>Brainstorming</a:t>
            </a:r>
            <a:r>
              <a:rPr lang="ru-RU" dirty="0" smtClean="0"/>
              <a:t> («мозговой штурм»)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</TotalTime>
  <Words>824</Words>
  <Application>Microsoft Office PowerPoint</Application>
  <PresentationFormat>Экран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     «Опоры как средство обучения иноязычной монологической речи учащихся»  Презентацию составила Лебедева С.П.,  учитель английского языка  МОУ ООШ №15 им. Н.И. Дементьева   </vt:lpstr>
      <vt:lpstr>Слайд 2</vt:lpstr>
      <vt:lpstr>Функциональные типы монологической речи:</vt:lpstr>
      <vt:lpstr>Требования для монологической речи:</vt:lpstr>
      <vt:lpstr>Пути формирования умений говорения:</vt:lpstr>
      <vt:lpstr>Слайд 6</vt:lpstr>
      <vt:lpstr>Классификация опор Е.И. Пассова </vt:lpstr>
      <vt:lpstr>Слайд 8</vt:lpstr>
      <vt:lpstr>Классификация упражнений:</vt:lpstr>
      <vt:lpstr>Темы уроков:</vt:lpstr>
      <vt:lpstr>Схема</vt:lpstr>
      <vt:lpstr>Изображения</vt:lpstr>
      <vt:lpstr>Изображения с неразвернутой ситуацией</vt:lpstr>
      <vt:lpstr>Сюжетные изображения</vt:lpstr>
      <vt:lpstr>Шкала времени</vt:lpstr>
      <vt:lpstr>Опора на зачин и концовку</vt:lpstr>
      <vt:lpstr>Мультимедийная презентация</vt:lpstr>
      <vt:lpstr>Виды упражнений:</vt:lpstr>
      <vt:lpstr>Методические рекомендации: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Филиал Федерального государственного бюджетного образовательного учреждения высшего профессионального образования «Ярославский государственный педагогический университет им. К.Д.Ушинского»  в г. Рыбинске Ярославской области   Кафедра теории и методики профессионального образования Специальность 050303.65 «Иностранный язык»    ВЫПУСКНАЯ КВАЛИФИКАЦИОННАЯ РАБОТА   На тему: «Опоры как средство обучения иноязычной монологической речи учащихся 7 класса»   </dc:title>
  <cp:lastModifiedBy>Admin</cp:lastModifiedBy>
  <cp:revision>19</cp:revision>
  <dcterms:modified xsi:type="dcterms:W3CDTF">2016-02-03T18:58:24Z</dcterms:modified>
</cp:coreProperties>
</file>