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3108" y="714356"/>
            <a:ext cx="6172200" cy="1894362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/>
              <a:t>Множественное число существительных</a:t>
            </a:r>
            <a:endParaRPr lang="ru-RU" sz="4800" dirty="0"/>
          </a:p>
        </p:txBody>
      </p:sp>
      <p:pic>
        <p:nvPicPr>
          <p:cNvPr id="2050" name="Picture 2" descr="https://im3-tub-ru.yandex.net/i?id=ff32a45149b904abc80884e72e53bb63&amp;n=33&amp;h=190&amp;w=4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4000504"/>
            <a:ext cx="5286412" cy="240291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000496" y="2714620"/>
            <a:ext cx="4572032" cy="1143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>
                <a:solidFill>
                  <a:schemeClr val="tx1"/>
                </a:solidFill>
              </a:rPr>
              <a:t>Лебедева С.П., учитель английского языка МОУ ООШ №15 им. Н.И. Дементьева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84639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28604"/>
            <a:ext cx="7467600" cy="6045348"/>
          </a:xfrm>
        </p:spPr>
        <p:txBody>
          <a:bodyPr/>
          <a:lstStyle/>
          <a:p>
            <a:r>
              <a:rPr lang="ru-RU" dirty="0" smtClean="0"/>
              <a:t>Множественное число существительных образуется путем прибавления к форме единственного числа окончания </a:t>
            </a:r>
            <a:r>
              <a:rPr lang="ru-RU" sz="3200" b="1" u="sng" dirty="0" smtClean="0">
                <a:solidFill>
                  <a:srgbClr val="FF0000"/>
                </a:solidFill>
              </a:rPr>
              <a:t>-</a:t>
            </a:r>
            <a:r>
              <a:rPr lang="ru-RU" sz="3200" b="1" u="sng" dirty="0" err="1" smtClean="0">
                <a:solidFill>
                  <a:srgbClr val="FF0000"/>
                </a:solidFill>
              </a:rPr>
              <a:t>s</a:t>
            </a:r>
            <a:r>
              <a:rPr lang="ru-RU" dirty="0" smtClean="0"/>
              <a:t>, которое произносится как </a:t>
            </a:r>
            <a:r>
              <a:rPr lang="ru-RU" b="1" dirty="0" smtClean="0">
                <a:solidFill>
                  <a:srgbClr val="FF0000"/>
                </a:solidFill>
              </a:rPr>
              <a:t>[</a:t>
            </a:r>
            <a:r>
              <a:rPr lang="ru-RU" b="1" dirty="0" err="1" smtClean="0">
                <a:solidFill>
                  <a:srgbClr val="FF0000"/>
                </a:solidFill>
              </a:rPr>
              <a:t>s</a:t>
            </a:r>
            <a:r>
              <a:rPr lang="ru-RU" b="1" dirty="0" smtClean="0">
                <a:solidFill>
                  <a:srgbClr val="FF0000"/>
                </a:solidFill>
              </a:rPr>
              <a:t>]</a:t>
            </a:r>
            <a:r>
              <a:rPr lang="ru-RU" dirty="0" smtClean="0"/>
              <a:t> </a:t>
            </a:r>
            <a:r>
              <a:rPr lang="ru-RU" b="1" dirty="0" smtClean="0"/>
              <a:t>после глухих согласных </a:t>
            </a:r>
            <a:r>
              <a:rPr lang="ru-RU" dirty="0" smtClean="0"/>
              <a:t>и как </a:t>
            </a:r>
            <a:r>
              <a:rPr lang="ru-RU" b="1" dirty="0" smtClean="0">
                <a:solidFill>
                  <a:srgbClr val="FF0000"/>
                </a:solidFill>
              </a:rPr>
              <a:t>[</a:t>
            </a:r>
            <a:r>
              <a:rPr lang="ru-RU" b="1" dirty="0" err="1" smtClean="0">
                <a:solidFill>
                  <a:srgbClr val="FF0000"/>
                </a:solidFill>
              </a:rPr>
              <a:t>z</a:t>
            </a:r>
            <a:r>
              <a:rPr lang="ru-RU" b="1" dirty="0" smtClean="0">
                <a:solidFill>
                  <a:srgbClr val="FF0000"/>
                </a:solidFill>
              </a:rPr>
              <a:t>]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/>
              <a:t>после звонких согласных и гласных</a:t>
            </a:r>
            <a:r>
              <a:rPr lang="ru-RU" dirty="0" smtClean="0"/>
              <a:t>: </a:t>
            </a:r>
          </a:p>
          <a:p>
            <a:pPr algn="ctr">
              <a:buNone/>
            </a:pPr>
            <a:r>
              <a:rPr lang="ru-RU" sz="4000" dirty="0" smtClean="0"/>
              <a:t>   </a:t>
            </a:r>
            <a:r>
              <a:rPr lang="ru-RU" sz="4000" dirty="0" err="1" smtClean="0"/>
              <a:t>shi</a:t>
            </a:r>
            <a:r>
              <a:rPr lang="ru-RU" sz="4000" b="1" dirty="0" err="1" smtClean="0">
                <a:solidFill>
                  <a:srgbClr val="FF0000"/>
                </a:solidFill>
              </a:rPr>
              <a:t>p</a:t>
            </a:r>
            <a:r>
              <a:rPr lang="ru-RU" sz="4000" dirty="0" smtClean="0"/>
              <a:t> - </a:t>
            </a:r>
            <a:r>
              <a:rPr lang="ru-RU" sz="4000" dirty="0" err="1" smtClean="0"/>
              <a:t>ship</a:t>
            </a:r>
            <a:r>
              <a:rPr lang="ru-RU" sz="4000" b="1" dirty="0" err="1" smtClean="0"/>
              <a:t>s</a:t>
            </a:r>
            <a:r>
              <a:rPr lang="ru-RU" sz="4000" dirty="0" smtClean="0"/>
              <a:t> [</a:t>
            </a:r>
            <a:r>
              <a:rPr lang="ru-RU" sz="4000" dirty="0" err="1" smtClean="0"/>
              <a:t>s</a:t>
            </a:r>
            <a:r>
              <a:rPr lang="ru-RU" sz="4000" dirty="0" smtClean="0"/>
              <a:t>] </a:t>
            </a:r>
            <a:endParaRPr lang="en-US" sz="4000" dirty="0" smtClean="0"/>
          </a:p>
          <a:p>
            <a:pPr algn="ctr">
              <a:buNone/>
            </a:pP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en-US" sz="4000" dirty="0" smtClean="0"/>
              <a:t>gir</a:t>
            </a:r>
            <a:r>
              <a:rPr lang="en-US" sz="4000" b="1" dirty="0" smtClean="0">
                <a:solidFill>
                  <a:srgbClr val="FF0000"/>
                </a:solidFill>
              </a:rPr>
              <a:t>l</a:t>
            </a:r>
            <a:r>
              <a:rPr lang="ru-RU" sz="4000" dirty="0" smtClean="0"/>
              <a:t> -</a:t>
            </a:r>
            <a:r>
              <a:rPr lang="en-US" sz="4000" dirty="0" smtClean="0"/>
              <a:t> girl</a:t>
            </a:r>
            <a:r>
              <a:rPr lang="ru-RU" sz="4000" b="1" dirty="0" err="1" smtClean="0"/>
              <a:t>s</a:t>
            </a:r>
            <a:r>
              <a:rPr lang="ru-RU" sz="4000" dirty="0" smtClean="0"/>
              <a:t> [</a:t>
            </a:r>
            <a:r>
              <a:rPr lang="ru-RU" sz="4000" dirty="0" err="1" smtClean="0"/>
              <a:t>z</a:t>
            </a:r>
            <a:r>
              <a:rPr lang="ru-RU" sz="4000" dirty="0" smtClean="0"/>
              <a:t>]</a:t>
            </a:r>
            <a:endParaRPr lang="en-US" sz="4000" dirty="0" smtClean="0"/>
          </a:p>
          <a:p>
            <a:pPr algn="ctr">
              <a:buNone/>
            </a:pP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err="1" smtClean="0"/>
              <a:t>bo</a:t>
            </a:r>
            <a:r>
              <a:rPr lang="ru-RU" sz="4000" b="1" dirty="0" err="1" smtClean="0">
                <a:solidFill>
                  <a:srgbClr val="FF0000"/>
                </a:solidFill>
              </a:rPr>
              <a:t>y</a:t>
            </a:r>
            <a:r>
              <a:rPr lang="ru-RU" sz="4000" dirty="0" smtClean="0"/>
              <a:t> - </a:t>
            </a:r>
            <a:r>
              <a:rPr lang="ru-RU" sz="4000" dirty="0" err="1" smtClean="0"/>
              <a:t>boy</a:t>
            </a:r>
            <a:r>
              <a:rPr lang="ru-RU" sz="4000" b="1" dirty="0" err="1" smtClean="0"/>
              <a:t>s</a:t>
            </a:r>
            <a:r>
              <a:rPr lang="ru-RU" sz="4000" dirty="0" smtClean="0"/>
              <a:t> [</a:t>
            </a:r>
            <a:r>
              <a:rPr lang="ru-RU" sz="4000" dirty="0" err="1" smtClean="0"/>
              <a:t>z</a:t>
            </a:r>
            <a:r>
              <a:rPr lang="ru-RU" sz="4000" dirty="0" smtClean="0"/>
              <a:t>]</a:t>
            </a:r>
            <a:endParaRPr lang="en-US" sz="4000" dirty="0" smtClean="0"/>
          </a:p>
          <a:p>
            <a:pPr algn="ctr">
              <a:buNone/>
            </a:pPr>
            <a:endParaRPr lang="ru-RU" sz="4000" dirty="0" smtClean="0"/>
          </a:p>
          <a:p>
            <a:endParaRPr lang="ru-RU" dirty="0"/>
          </a:p>
        </p:txBody>
      </p:sp>
      <p:pic>
        <p:nvPicPr>
          <p:cNvPr id="15362" name="Picture 2" descr="http://img-fotki.yandex.ru/get/6437/36014149.1d5/0_8429c_81221c55_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285992"/>
            <a:ext cx="1105860" cy="1467956"/>
          </a:xfrm>
          <a:prstGeom prst="rect">
            <a:avLst/>
          </a:prstGeom>
          <a:noFill/>
        </p:spPr>
      </p:pic>
      <p:pic>
        <p:nvPicPr>
          <p:cNvPr id="5" name="Picture 2" descr="http://img-fotki.yandex.ru/get/6437/36014149.1d5/0_8429c_81221c55_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2214554"/>
            <a:ext cx="1105860" cy="1467956"/>
          </a:xfrm>
          <a:prstGeom prst="rect">
            <a:avLst/>
          </a:prstGeom>
          <a:noFill/>
        </p:spPr>
      </p:pic>
      <p:pic>
        <p:nvPicPr>
          <p:cNvPr id="6" name="Picture 2" descr="http://img-fotki.yandex.ru/get/6437/36014149.1d5/0_8429c_81221c55_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30" y="2000240"/>
            <a:ext cx="1105860" cy="1467956"/>
          </a:xfrm>
          <a:prstGeom prst="rect">
            <a:avLst/>
          </a:prstGeom>
          <a:noFill/>
        </p:spPr>
      </p:pic>
      <p:pic>
        <p:nvPicPr>
          <p:cNvPr id="15364" name="Picture 4" descr="http://www.playcast.ru/uploads/2014/05/14/858814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3214686"/>
            <a:ext cx="1571636" cy="1571636"/>
          </a:xfrm>
          <a:prstGeom prst="rect">
            <a:avLst/>
          </a:prstGeom>
          <a:noFill/>
        </p:spPr>
      </p:pic>
      <p:pic>
        <p:nvPicPr>
          <p:cNvPr id="9" name="Picture 4" descr="http://www.playcast.ru/uploads/2014/05/14/858814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500826" y="3429000"/>
            <a:ext cx="1571636" cy="1571636"/>
          </a:xfrm>
          <a:prstGeom prst="rect">
            <a:avLst/>
          </a:prstGeom>
          <a:noFill/>
        </p:spPr>
      </p:pic>
      <p:pic>
        <p:nvPicPr>
          <p:cNvPr id="10" name="Picture 4" descr="http://www.playcast.ru/uploads/2014/05/14/858814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3429000"/>
            <a:ext cx="1571636" cy="1571636"/>
          </a:xfrm>
          <a:prstGeom prst="rect">
            <a:avLst/>
          </a:prstGeom>
          <a:noFill/>
        </p:spPr>
      </p:pic>
      <p:pic>
        <p:nvPicPr>
          <p:cNvPr id="15366" name="Picture 6" descr="http://dspolovinka.ru/attachments/Image/79777724_large_Malchik_1.png?template=generi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4786322"/>
            <a:ext cx="1643074" cy="1643074"/>
          </a:xfrm>
          <a:prstGeom prst="rect">
            <a:avLst/>
          </a:prstGeom>
          <a:noFill/>
        </p:spPr>
      </p:pic>
      <p:pic>
        <p:nvPicPr>
          <p:cNvPr id="12" name="Picture 6" descr="http://dspolovinka.ru/attachments/Image/79777724_large_Malchik_1.png?template=generi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4714884"/>
            <a:ext cx="1643074" cy="1643074"/>
          </a:xfrm>
          <a:prstGeom prst="rect">
            <a:avLst/>
          </a:prstGeom>
          <a:noFill/>
        </p:spPr>
      </p:pic>
      <p:pic>
        <p:nvPicPr>
          <p:cNvPr id="13" name="Picture 6" descr="http://dspolovinka.ru/attachments/Image/79777724_large_Malchik_1.png?template=generi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500826" y="4714884"/>
            <a:ext cx="1643074" cy="16430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357166"/>
            <a:ext cx="7467600" cy="6072230"/>
          </a:xfrm>
        </p:spPr>
        <p:txBody>
          <a:bodyPr>
            <a:normAutofit/>
          </a:bodyPr>
          <a:lstStyle/>
          <a:p>
            <a:r>
              <a:rPr lang="ru-RU" dirty="0" smtClean="0"/>
              <a:t>Множественное число существительных, оканчивающихся в единственном числе на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ss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</a:t>
            </a:r>
            <a:r>
              <a:rPr lang="ru-RU" dirty="0" smtClean="0"/>
              <a:t>, образуется путем прибавления к форме единственного числа окончания</a:t>
            </a:r>
            <a:r>
              <a:rPr lang="ru-RU" b="1" dirty="0" smtClean="0">
                <a:solidFill>
                  <a:srgbClr val="FF0000"/>
                </a:solidFill>
              </a:rPr>
              <a:t> -</a:t>
            </a:r>
            <a:r>
              <a:rPr lang="ru-RU" b="1" dirty="0" err="1" smtClean="0">
                <a:solidFill>
                  <a:srgbClr val="FF0000"/>
                </a:solidFill>
              </a:rPr>
              <a:t>es</a:t>
            </a:r>
            <a:r>
              <a:rPr lang="ru-RU" dirty="0" smtClean="0"/>
              <a:t>, которое произносится как </a:t>
            </a:r>
            <a:r>
              <a:rPr lang="ru-RU" b="1" dirty="0" smtClean="0">
                <a:solidFill>
                  <a:srgbClr val="FF0000"/>
                </a:solidFill>
              </a:rPr>
              <a:t>[</a:t>
            </a:r>
            <a:r>
              <a:rPr lang="ru-RU" b="1" dirty="0" err="1" smtClean="0">
                <a:solidFill>
                  <a:srgbClr val="FF0000"/>
                </a:solidFill>
              </a:rPr>
              <a:t>iz</a:t>
            </a:r>
            <a:r>
              <a:rPr lang="ru-RU" b="1" dirty="0" smtClean="0">
                <a:solidFill>
                  <a:srgbClr val="FF0000"/>
                </a:solidFill>
              </a:rPr>
              <a:t>]:</a:t>
            </a:r>
            <a:endParaRPr lang="en-US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en-US" dirty="0" smtClean="0"/>
              <a:t>            </a:t>
            </a:r>
            <a:r>
              <a:rPr lang="en-US" sz="4000" dirty="0" smtClean="0"/>
              <a:t>bu</a:t>
            </a:r>
            <a:r>
              <a:rPr lang="en-US" sz="4000" b="1" dirty="0" smtClean="0">
                <a:solidFill>
                  <a:srgbClr val="FF0000"/>
                </a:solidFill>
              </a:rPr>
              <a:t>sh</a:t>
            </a:r>
            <a:r>
              <a:rPr lang="ru-RU" sz="4000" dirty="0" smtClean="0"/>
              <a:t> -  </a:t>
            </a:r>
            <a:r>
              <a:rPr lang="en-US" sz="4000" dirty="0" smtClean="0"/>
              <a:t>bush</a:t>
            </a:r>
            <a:r>
              <a:rPr lang="ru-RU" sz="4000" b="1" dirty="0" err="1" smtClean="0"/>
              <a:t>es</a:t>
            </a:r>
            <a:r>
              <a:rPr lang="ru-RU" sz="4000" dirty="0" smtClean="0"/>
              <a:t> ['</a:t>
            </a:r>
            <a:r>
              <a:rPr lang="ru-RU" sz="4000" dirty="0" err="1" smtClean="0"/>
              <a:t>kla:siz</a:t>
            </a:r>
            <a:r>
              <a:rPr lang="ru-RU" sz="4000" dirty="0" smtClean="0"/>
              <a:t>]</a:t>
            </a:r>
            <a:endParaRPr lang="en-US" sz="4000" dirty="0" smtClean="0"/>
          </a:p>
          <a:p>
            <a:pPr algn="ctr">
              <a:buNone/>
            </a:pPr>
            <a:endParaRPr lang="en-US" sz="4000" dirty="0" smtClean="0"/>
          </a:p>
          <a:p>
            <a:pPr algn="ctr">
              <a:buNone/>
            </a:pPr>
            <a:endParaRPr lang="en-US" sz="4000" dirty="0" smtClean="0"/>
          </a:p>
          <a:p>
            <a:pPr algn="ctr">
              <a:buNone/>
            </a:pPr>
            <a:r>
              <a:rPr lang="en-US" sz="4000" dirty="0" smtClean="0"/>
              <a:t>   </a:t>
            </a:r>
            <a:r>
              <a:rPr lang="ru-RU" sz="4000" dirty="0" err="1" smtClean="0"/>
              <a:t>bo</a:t>
            </a:r>
            <a:r>
              <a:rPr lang="ru-RU" sz="4000" b="1" dirty="0" err="1" smtClean="0">
                <a:solidFill>
                  <a:srgbClr val="FF0000"/>
                </a:solidFill>
              </a:rPr>
              <a:t>x</a:t>
            </a:r>
            <a:r>
              <a:rPr lang="ru-RU" sz="4000" dirty="0" smtClean="0"/>
              <a:t> -  </a:t>
            </a:r>
            <a:r>
              <a:rPr lang="ru-RU" sz="4000" dirty="0" err="1" smtClean="0"/>
              <a:t>box</a:t>
            </a:r>
            <a:r>
              <a:rPr lang="ru-RU" sz="4000" b="1" dirty="0" err="1" smtClean="0"/>
              <a:t>es</a:t>
            </a:r>
            <a:r>
              <a:rPr lang="ru-RU" sz="4000" dirty="0" smtClean="0"/>
              <a:t> ['</a:t>
            </a:r>
            <a:r>
              <a:rPr lang="ru-RU" sz="4000" dirty="0" err="1" smtClean="0"/>
              <a:t>boksiz</a:t>
            </a:r>
            <a:r>
              <a:rPr lang="ru-RU" sz="4000" dirty="0" smtClean="0"/>
              <a:t>]</a:t>
            </a:r>
          </a:p>
          <a:p>
            <a:endParaRPr lang="ru-RU" dirty="0"/>
          </a:p>
        </p:txBody>
      </p:sp>
      <p:pic>
        <p:nvPicPr>
          <p:cNvPr id="16386" name="Picture 2" descr="http://bhelas.co.uk/wp-content/uploads/2015/07/flower-bushes-white-background-gxjih88c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9" y="2786058"/>
            <a:ext cx="2143140" cy="1782306"/>
          </a:xfrm>
          <a:prstGeom prst="rect">
            <a:avLst/>
          </a:prstGeom>
          <a:noFill/>
        </p:spPr>
      </p:pic>
      <p:pic>
        <p:nvPicPr>
          <p:cNvPr id="5" name="Picture 2" descr="http://bhelas.co.uk/wp-content/uploads/2015/07/flower-bushes-white-background-gxjih88c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5" y="2857496"/>
            <a:ext cx="2143140" cy="1782306"/>
          </a:xfrm>
          <a:prstGeom prst="rect">
            <a:avLst/>
          </a:prstGeom>
          <a:noFill/>
        </p:spPr>
      </p:pic>
      <p:pic>
        <p:nvPicPr>
          <p:cNvPr id="6" name="Picture 2" descr="http://bhelas.co.uk/wp-content/uploads/2015/07/flower-bushes-white-background-gxjih88c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3" y="2857496"/>
            <a:ext cx="2147522" cy="1785950"/>
          </a:xfrm>
          <a:prstGeom prst="rect">
            <a:avLst/>
          </a:prstGeom>
          <a:noFill/>
        </p:spPr>
      </p:pic>
      <p:cxnSp>
        <p:nvCxnSpPr>
          <p:cNvPr id="11" name="Прямая со стрелкой 10"/>
          <p:cNvCxnSpPr/>
          <p:nvPr/>
        </p:nvCxnSpPr>
        <p:spPr>
          <a:xfrm>
            <a:off x="3286116" y="3714752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88" name="Picture 4" descr="http://i3.imageban.ru/out/2012/03/01/8fa33dd8d8d2d1038e1111ffd90ca51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4857760"/>
            <a:ext cx="1528024" cy="1714312"/>
          </a:xfrm>
          <a:prstGeom prst="rect">
            <a:avLst/>
          </a:prstGeom>
          <a:noFill/>
        </p:spPr>
      </p:pic>
      <p:pic>
        <p:nvPicPr>
          <p:cNvPr id="13" name="Picture 4" descr="http://i3.imageban.ru/out/2012/03/01/8fa33dd8d8d2d1038e1111ffd90ca51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5000636"/>
            <a:ext cx="1528024" cy="1714312"/>
          </a:xfrm>
          <a:prstGeom prst="rect">
            <a:avLst/>
          </a:prstGeom>
          <a:noFill/>
        </p:spPr>
      </p:pic>
      <p:pic>
        <p:nvPicPr>
          <p:cNvPr id="14" name="Picture 4" descr="http://i3.imageban.ru/out/2012/03/01/8fa33dd8d8d2d1038e1111ffd90ca51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5000636"/>
            <a:ext cx="1528024" cy="1714312"/>
          </a:xfrm>
          <a:prstGeom prst="rect">
            <a:avLst/>
          </a:prstGeom>
          <a:noFill/>
        </p:spPr>
      </p:pic>
      <p:cxnSp>
        <p:nvCxnSpPr>
          <p:cNvPr id="15" name="Прямая со стрелкой 14"/>
          <p:cNvCxnSpPr/>
          <p:nvPr/>
        </p:nvCxnSpPr>
        <p:spPr>
          <a:xfrm>
            <a:off x="3357554" y="5715016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500042"/>
            <a:ext cx="9144000" cy="6715148"/>
          </a:xfrm>
        </p:spPr>
        <p:txBody>
          <a:bodyPr>
            <a:normAutofit/>
          </a:bodyPr>
          <a:lstStyle/>
          <a:p>
            <a:r>
              <a:rPr lang="ru-RU" dirty="0" smtClean="0"/>
              <a:t>Множественное число существительных, оканчивающихся в единственном числе на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-о</a:t>
            </a:r>
            <a:r>
              <a:rPr lang="ru-RU" dirty="0" smtClean="0"/>
              <a:t>, образуется путем прибавления окончания </a:t>
            </a:r>
            <a:r>
              <a:rPr lang="ru-RU" b="1" dirty="0" smtClean="0">
                <a:solidFill>
                  <a:srgbClr val="FF0000"/>
                </a:solidFill>
              </a:rPr>
              <a:t>-</a:t>
            </a:r>
            <a:r>
              <a:rPr lang="ru-RU" b="1" dirty="0" err="1" smtClean="0">
                <a:solidFill>
                  <a:srgbClr val="FF0000"/>
                </a:solidFill>
              </a:rPr>
              <a:t>es</a:t>
            </a:r>
            <a:r>
              <a:rPr lang="ru-RU" dirty="0" smtClean="0"/>
              <a:t>, которое читается как </a:t>
            </a:r>
            <a:r>
              <a:rPr lang="ru-RU" b="1" dirty="0" smtClean="0">
                <a:solidFill>
                  <a:srgbClr val="FF0000"/>
                </a:solidFill>
              </a:rPr>
              <a:t>[</a:t>
            </a:r>
            <a:r>
              <a:rPr lang="ru-RU" b="1" dirty="0" err="1" smtClean="0">
                <a:solidFill>
                  <a:srgbClr val="FF0000"/>
                </a:solidFill>
              </a:rPr>
              <a:t>z</a:t>
            </a:r>
            <a:r>
              <a:rPr lang="ru-RU" b="1" dirty="0" smtClean="0">
                <a:solidFill>
                  <a:srgbClr val="FF0000"/>
                </a:solidFill>
              </a:rPr>
              <a:t>]</a:t>
            </a:r>
            <a:r>
              <a:rPr lang="ru-RU" dirty="0" smtClean="0"/>
              <a:t>:</a:t>
            </a:r>
          </a:p>
          <a:p>
            <a:pPr algn="ctr">
              <a:buNone/>
            </a:pPr>
            <a:r>
              <a:rPr lang="en-US" sz="4000" dirty="0" smtClean="0"/>
              <a:t>her</a:t>
            </a:r>
            <a:r>
              <a:rPr lang="ru-RU" sz="4000" b="1" dirty="0" err="1" smtClean="0">
                <a:solidFill>
                  <a:srgbClr val="FF0000"/>
                </a:solidFill>
              </a:rPr>
              <a:t>o</a:t>
            </a:r>
            <a:r>
              <a:rPr lang="ru-RU" sz="4000" dirty="0" smtClean="0"/>
              <a:t> - </a:t>
            </a:r>
            <a:r>
              <a:rPr lang="en-US" sz="4000" dirty="0" smtClean="0"/>
              <a:t>hero</a:t>
            </a:r>
            <a:r>
              <a:rPr lang="ru-RU" sz="4000" b="1" dirty="0" err="1" smtClean="0"/>
              <a:t>es</a:t>
            </a:r>
            <a:endParaRPr lang="ru-RU" sz="4000" dirty="0" smtClean="0"/>
          </a:p>
          <a:p>
            <a:pPr>
              <a:buNone/>
            </a:pPr>
            <a:endParaRPr lang="en-US" dirty="0" smtClean="0"/>
          </a:p>
          <a:p>
            <a:r>
              <a:rPr lang="ru-RU" dirty="0" smtClean="0"/>
              <a:t>Множественное число существительных, оканчивающихся в единственном числе на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-у</a:t>
            </a:r>
            <a:r>
              <a:rPr lang="ru-RU" dirty="0" smtClean="0"/>
              <a:t>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предшествующей согласной</a:t>
            </a:r>
            <a:r>
              <a:rPr lang="ru-RU" dirty="0" smtClean="0"/>
              <a:t>, образуется путем прибавления окончания </a:t>
            </a:r>
            <a:r>
              <a:rPr lang="ru-RU" b="1" dirty="0" smtClean="0">
                <a:solidFill>
                  <a:srgbClr val="FF0000"/>
                </a:solidFill>
              </a:rPr>
              <a:t>-</a:t>
            </a:r>
            <a:r>
              <a:rPr lang="ru-RU" b="1" dirty="0" err="1" smtClean="0">
                <a:solidFill>
                  <a:srgbClr val="FF0000"/>
                </a:solidFill>
              </a:rPr>
              <a:t>es</a:t>
            </a:r>
            <a:r>
              <a:rPr lang="ru-RU" dirty="0" smtClean="0"/>
              <a:t>, при этом </a:t>
            </a:r>
            <a:r>
              <a:rPr lang="ru-RU" b="1" dirty="0" smtClean="0"/>
              <a:t>у меняется на i</a:t>
            </a:r>
            <a:r>
              <a:rPr lang="ru-RU" dirty="0" smtClean="0"/>
              <a:t>:</a:t>
            </a:r>
          </a:p>
          <a:p>
            <a:pPr algn="ctr">
              <a:buNone/>
            </a:pPr>
            <a:r>
              <a:rPr lang="en-US" sz="4000" dirty="0" smtClean="0"/>
              <a:t>   </a:t>
            </a:r>
            <a:r>
              <a:rPr lang="ru-RU" sz="4000" dirty="0" err="1" smtClean="0"/>
              <a:t>arm</a:t>
            </a:r>
            <a:r>
              <a:rPr lang="ru-RU" sz="4000" b="1" dirty="0" err="1" smtClean="0">
                <a:solidFill>
                  <a:srgbClr val="FF0000"/>
                </a:solidFill>
              </a:rPr>
              <a:t>y</a:t>
            </a:r>
            <a:r>
              <a:rPr lang="ru-RU" sz="4000" dirty="0" smtClean="0"/>
              <a:t> – </a:t>
            </a:r>
            <a:r>
              <a:rPr lang="ru-RU" sz="4000" dirty="0" err="1" smtClean="0"/>
              <a:t>arm</a:t>
            </a:r>
            <a:r>
              <a:rPr lang="ru-RU" sz="4000" b="1" dirty="0" err="1" smtClean="0"/>
              <a:t>ies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Если перед </a:t>
            </a:r>
            <a:r>
              <a:rPr lang="ru-RU" b="1" dirty="0" smtClean="0"/>
              <a:t>у</a:t>
            </a:r>
            <a:r>
              <a:rPr lang="ru-RU" dirty="0" smtClean="0"/>
              <a:t> стоит </a:t>
            </a:r>
            <a:r>
              <a:rPr lang="ru-RU" b="1" dirty="0" smtClean="0"/>
              <a:t>гласная</a:t>
            </a:r>
            <a:r>
              <a:rPr lang="ru-RU" dirty="0" smtClean="0"/>
              <a:t>, то множественное число образуется по общему правилу:</a:t>
            </a:r>
          </a:p>
          <a:p>
            <a:pPr algn="ctr">
              <a:buNone/>
            </a:pPr>
            <a:r>
              <a:rPr lang="en-US" sz="4000" dirty="0" smtClean="0"/>
              <a:t>d</a:t>
            </a:r>
            <a:r>
              <a:rPr lang="en-US" sz="4000" b="1" dirty="0" smtClean="0">
                <a:solidFill>
                  <a:srgbClr val="FF0000"/>
                </a:solidFill>
              </a:rPr>
              <a:t>ay</a:t>
            </a:r>
            <a:r>
              <a:rPr lang="ru-RU" sz="4000" dirty="0" smtClean="0"/>
              <a:t> - </a:t>
            </a:r>
            <a:r>
              <a:rPr lang="ru-RU" sz="4000" dirty="0" err="1" smtClean="0"/>
              <a:t>day</a:t>
            </a:r>
            <a:r>
              <a:rPr lang="ru-RU" sz="4000" b="1" dirty="0" err="1" smtClean="0"/>
              <a:t>s</a:t>
            </a:r>
            <a:r>
              <a:rPr lang="ru-RU" sz="4000" dirty="0" smtClean="0"/>
              <a:t>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7412" name="Picture 4" descr="http://www.cliparthut.com/clip-arts/166/superman-cartoon-166357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24" y="1714488"/>
            <a:ext cx="2053763" cy="1314408"/>
          </a:xfrm>
          <a:prstGeom prst="rect">
            <a:avLst/>
          </a:prstGeom>
          <a:noFill/>
        </p:spPr>
      </p:pic>
      <p:pic>
        <p:nvPicPr>
          <p:cNvPr id="6" name="Picture 4" descr="http://www.cliparthut.com/clip-arts/166/superman-cartoon-166357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00760" y="1928802"/>
            <a:ext cx="1718897" cy="1100094"/>
          </a:xfrm>
          <a:prstGeom prst="rect">
            <a:avLst/>
          </a:prstGeom>
          <a:noFill/>
        </p:spPr>
      </p:pic>
      <p:pic>
        <p:nvPicPr>
          <p:cNvPr id="7" name="Picture 4" descr="http://www.cliparthut.com/clip-arts/166/superman-cartoon-166357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72330" y="1285860"/>
            <a:ext cx="1718897" cy="11000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500042"/>
            <a:ext cx="7467600" cy="5973910"/>
          </a:xfrm>
        </p:spPr>
        <p:txBody>
          <a:bodyPr/>
          <a:lstStyle/>
          <a:p>
            <a:r>
              <a:rPr lang="ru-RU" dirty="0" smtClean="0"/>
              <a:t>Множественное число существительных, оканчивающихся на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-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</a:t>
            </a:r>
            <a:r>
              <a:rPr lang="ru-RU" dirty="0" smtClean="0"/>
              <a:t>, образуется путем прибавления окончания </a:t>
            </a:r>
            <a:r>
              <a:rPr lang="ru-RU" b="1" dirty="0" smtClean="0">
                <a:solidFill>
                  <a:srgbClr val="FF0000"/>
                </a:solidFill>
              </a:rPr>
              <a:t>-</a:t>
            </a:r>
            <a:r>
              <a:rPr lang="ru-RU" b="1" dirty="0" err="1" smtClean="0">
                <a:solidFill>
                  <a:srgbClr val="FF0000"/>
                </a:solidFill>
              </a:rPr>
              <a:t>s</a:t>
            </a:r>
            <a:r>
              <a:rPr lang="ru-RU" dirty="0" smtClean="0"/>
              <a:t> или </a:t>
            </a:r>
            <a:r>
              <a:rPr lang="ru-RU" b="1" dirty="0" smtClean="0">
                <a:solidFill>
                  <a:srgbClr val="FF0000"/>
                </a:solidFill>
              </a:rPr>
              <a:t>-</a:t>
            </a:r>
            <a:r>
              <a:rPr lang="ru-RU" b="1" dirty="0" err="1" smtClean="0">
                <a:solidFill>
                  <a:srgbClr val="FF0000"/>
                </a:solidFill>
              </a:rPr>
              <a:t>es</a:t>
            </a:r>
            <a:r>
              <a:rPr lang="ru-RU" dirty="0" smtClean="0"/>
              <a:t>, при этом </a:t>
            </a:r>
            <a:r>
              <a:rPr lang="ru-RU" b="1" dirty="0" err="1" smtClean="0"/>
              <a:t>f</a:t>
            </a:r>
            <a:r>
              <a:rPr lang="ru-RU" b="1" dirty="0" smtClean="0"/>
              <a:t> меняется на v</a:t>
            </a:r>
            <a:r>
              <a:rPr lang="ru-RU" dirty="0" smtClean="0"/>
              <a:t>:</a:t>
            </a:r>
          </a:p>
          <a:p>
            <a:pPr algn="ctr">
              <a:buNone/>
            </a:pPr>
            <a:r>
              <a:rPr lang="en-US" sz="4000" dirty="0" smtClean="0"/>
              <a:t>   </a:t>
            </a:r>
            <a:r>
              <a:rPr lang="ru-RU" sz="4000" dirty="0" err="1" smtClean="0"/>
              <a:t>wol</a:t>
            </a:r>
            <a:r>
              <a:rPr lang="ru-RU" sz="4000" b="1" dirty="0" err="1" smtClean="0">
                <a:solidFill>
                  <a:srgbClr val="FF0000"/>
                </a:solidFill>
              </a:rPr>
              <a:t>f</a:t>
            </a:r>
            <a:r>
              <a:rPr lang="ru-RU" sz="4000" dirty="0" smtClean="0"/>
              <a:t> – </a:t>
            </a:r>
            <a:r>
              <a:rPr lang="ru-RU" sz="4000" dirty="0" err="1" smtClean="0"/>
              <a:t>wol</a:t>
            </a:r>
            <a:r>
              <a:rPr lang="ru-RU" sz="4000" b="1" u="sng" dirty="0" err="1" smtClean="0"/>
              <a:t>v</a:t>
            </a:r>
            <a:r>
              <a:rPr lang="ru-RU" sz="4000" b="1" dirty="0" err="1" smtClean="0"/>
              <a:t>es</a:t>
            </a:r>
            <a:endParaRPr lang="en-US" sz="4000" b="1" dirty="0" smtClean="0"/>
          </a:p>
          <a:p>
            <a:pPr algn="ctr">
              <a:buNone/>
            </a:pP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err="1" smtClean="0"/>
              <a:t>kni</a:t>
            </a:r>
            <a:r>
              <a:rPr lang="ru-RU" sz="4000" b="1" dirty="0" err="1" smtClean="0">
                <a:solidFill>
                  <a:srgbClr val="FF0000"/>
                </a:solidFill>
              </a:rPr>
              <a:t>fe</a:t>
            </a:r>
            <a:r>
              <a:rPr lang="ru-RU" sz="4000" dirty="0" smtClean="0"/>
              <a:t> – </a:t>
            </a:r>
            <a:r>
              <a:rPr lang="ru-RU" sz="4000" dirty="0" err="1" smtClean="0"/>
              <a:t>kni</a:t>
            </a:r>
            <a:r>
              <a:rPr lang="ru-RU" sz="4000" b="1" u="sng" dirty="0" err="1" smtClean="0"/>
              <a:t>v</a:t>
            </a:r>
            <a:r>
              <a:rPr lang="ru-RU" sz="4000" b="1" dirty="0" err="1" smtClean="0"/>
              <a:t>es</a:t>
            </a:r>
            <a:endParaRPr lang="en-US" sz="4000" b="1" dirty="0" smtClean="0"/>
          </a:p>
          <a:p>
            <a:pPr algn="ctr">
              <a:buNone/>
            </a:pP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b="1" dirty="0" smtClean="0"/>
              <a:t>Но: </a:t>
            </a:r>
            <a:r>
              <a:rPr lang="ru-RU" sz="4000" dirty="0" err="1" smtClean="0"/>
              <a:t>chief</a:t>
            </a:r>
            <a:r>
              <a:rPr lang="ru-RU" sz="4000" dirty="0" smtClean="0"/>
              <a:t> - </a:t>
            </a:r>
            <a:r>
              <a:rPr lang="ru-RU" sz="4000" dirty="0" err="1" smtClean="0"/>
              <a:t>chief</a:t>
            </a:r>
            <a:r>
              <a:rPr lang="ru-RU" sz="4000" b="1" dirty="0" err="1" smtClean="0"/>
              <a:t>s</a:t>
            </a:r>
            <a:endParaRPr lang="ru-RU" sz="4000" dirty="0" smtClean="0"/>
          </a:p>
          <a:p>
            <a:endParaRPr lang="ru-RU" dirty="0"/>
          </a:p>
        </p:txBody>
      </p:sp>
      <p:pic>
        <p:nvPicPr>
          <p:cNvPr id="18434" name="Picture 2" descr="http://player.myshared.ru/425389/data/images/img9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2214554"/>
            <a:ext cx="1295999" cy="1081085"/>
          </a:xfrm>
          <a:prstGeom prst="rect">
            <a:avLst/>
          </a:prstGeom>
          <a:noFill/>
        </p:spPr>
      </p:pic>
      <p:pic>
        <p:nvPicPr>
          <p:cNvPr id="5" name="Picture 2" descr="http://player.myshared.ru/425389/data/images/img9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2071678"/>
            <a:ext cx="1295999" cy="1081085"/>
          </a:xfrm>
          <a:prstGeom prst="rect">
            <a:avLst/>
          </a:prstGeom>
          <a:noFill/>
        </p:spPr>
      </p:pic>
      <p:pic>
        <p:nvPicPr>
          <p:cNvPr id="6" name="Picture 2" descr="http://player.myshared.ru/425389/data/images/img9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58" y="1857364"/>
            <a:ext cx="1295999" cy="1081085"/>
          </a:xfrm>
          <a:prstGeom prst="rect">
            <a:avLst/>
          </a:prstGeom>
          <a:noFill/>
        </p:spPr>
      </p:pic>
      <p:pic>
        <p:nvPicPr>
          <p:cNvPr id="18436" name="Picture 4" descr="http://flappy-hack.3dn.ru/_ld/1/9303934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3500438"/>
            <a:ext cx="1500198" cy="1000632"/>
          </a:xfrm>
          <a:prstGeom prst="rect">
            <a:avLst/>
          </a:prstGeom>
          <a:noFill/>
        </p:spPr>
      </p:pic>
      <p:pic>
        <p:nvPicPr>
          <p:cNvPr id="8" name="Picture 4" descr="http://flappy-hack.3dn.ru/_ld/1/9303934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29322" y="3214686"/>
            <a:ext cx="1500198" cy="1000632"/>
          </a:xfrm>
          <a:prstGeom prst="rect">
            <a:avLst/>
          </a:prstGeom>
          <a:noFill/>
        </p:spPr>
      </p:pic>
      <p:pic>
        <p:nvPicPr>
          <p:cNvPr id="9" name="Picture 4" descr="http://flappy-hack.3dn.ru/_ld/1/9303934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00892" y="3214686"/>
            <a:ext cx="1500198" cy="10006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500042"/>
            <a:ext cx="8429684" cy="6143668"/>
          </a:xfrm>
        </p:spPr>
        <p:txBody>
          <a:bodyPr>
            <a:normAutofit/>
          </a:bodyPr>
          <a:lstStyle/>
          <a:p>
            <a:r>
              <a:rPr lang="ru-RU" dirty="0" smtClean="0"/>
              <a:t>В английском языке имеются особые случаи образования множественного числа имен существительных. К ним относятся: </a:t>
            </a:r>
          </a:p>
          <a:p>
            <a:pPr algn="ctr"/>
            <a:r>
              <a:rPr lang="en-US" sz="3200" dirty="0" smtClean="0"/>
              <a:t>   man [maen] </a:t>
            </a:r>
            <a:r>
              <a:rPr lang="ru-RU" sz="3200" dirty="0" smtClean="0"/>
              <a:t>мужчина -</a:t>
            </a:r>
            <a:r>
              <a:rPr lang="en-US" sz="3200" dirty="0" smtClean="0"/>
              <a:t>m</a:t>
            </a:r>
            <a:r>
              <a:rPr lang="ru-RU" sz="3200" dirty="0" smtClean="0"/>
              <a:t>е</a:t>
            </a:r>
            <a:r>
              <a:rPr lang="en-US" sz="3200" dirty="0" smtClean="0"/>
              <a:t>n [m</a:t>
            </a:r>
            <a:r>
              <a:rPr lang="ru-RU" sz="3200" dirty="0" smtClean="0"/>
              <a:t>е</a:t>
            </a:r>
            <a:r>
              <a:rPr lang="en-US" sz="3200" dirty="0" smtClean="0"/>
              <a:t>n]</a:t>
            </a:r>
          </a:p>
          <a:p>
            <a:pPr algn="ctr"/>
            <a:r>
              <a:rPr lang="en-US" sz="3200" dirty="0" smtClean="0"/>
              <a:t>woman ['wumen] </a:t>
            </a:r>
            <a:r>
              <a:rPr lang="ru-RU" sz="3200" dirty="0" smtClean="0"/>
              <a:t>женщина -</a:t>
            </a:r>
            <a:r>
              <a:rPr lang="en-US" sz="3200" dirty="0" smtClean="0"/>
              <a:t>women ['wimin]</a:t>
            </a:r>
          </a:p>
          <a:p>
            <a:pPr algn="ctr"/>
            <a:r>
              <a:rPr lang="en-US" sz="3200" dirty="0" smtClean="0"/>
              <a:t>child </a:t>
            </a:r>
            <a:r>
              <a:rPr lang="ru-RU" sz="3200" dirty="0" smtClean="0"/>
              <a:t>ребенок -</a:t>
            </a:r>
            <a:r>
              <a:rPr lang="en-US" sz="3200" dirty="0" smtClean="0"/>
              <a:t>children </a:t>
            </a:r>
          </a:p>
          <a:p>
            <a:pPr algn="ctr"/>
            <a:r>
              <a:rPr lang="en-US" sz="3200" dirty="0" smtClean="0"/>
              <a:t>foot [fu:t] </a:t>
            </a:r>
            <a:r>
              <a:rPr lang="ru-RU" sz="3200" dirty="0" smtClean="0"/>
              <a:t>нога - </a:t>
            </a:r>
            <a:r>
              <a:rPr lang="en-US" sz="3200" dirty="0" smtClean="0"/>
              <a:t>feet [fi:t]</a:t>
            </a:r>
            <a:br>
              <a:rPr lang="en-US" sz="3200" dirty="0" smtClean="0"/>
            </a:br>
            <a:r>
              <a:rPr lang="en-US" sz="3200" dirty="0" smtClean="0"/>
              <a:t>tooth </a:t>
            </a:r>
            <a:r>
              <a:rPr lang="ru-RU" sz="3200" dirty="0" smtClean="0"/>
              <a:t>зуб -</a:t>
            </a:r>
            <a:r>
              <a:rPr lang="en-US" sz="3200" dirty="0" smtClean="0"/>
              <a:t>teeth </a:t>
            </a:r>
          </a:p>
          <a:p>
            <a:pPr algn="ctr"/>
            <a:r>
              <a:rPr lang="en-US" sz="3200" dirty="0" smtClean="0"/>
              <a:t>ox [oks] </a:t>
            </a:r>
            <a:r>
              <a:rPr lang="ru-RU" sz="3200" dirty="0" smtClean="0"/>
              <a:t>бык - </a:t>
            </a:r>
            <a:r>
              <a:rPr lang="en-US" sz="3200" dirty="0" smtClean="0"/>
              <a:t>oxen ['oksen]</a:t>
            </a:r>
          </a:p>
          <a:p>
            <a:pPr algn="ctr"/>
            <a:r>
              <a:rPr lang="en-US" sz="3200" dirty="0" smtClean="0"/>
              <a:t>goose [gu:s] </a:t>
            </a:r>
            <a:r>
              <a:rPr lang="ru-RU" sz="3200" dirty="0" smtClean="0"/>
              <a:t>гусь -</a:t>
            </a:r>
            <a:r>
              <a:rPr lang="en-US" sz="3200" dirty="0" smtClean="0"/>
              <a:t>geese [gi:s]</a:t>
            </a:r>
          </a:p>
          <a:p>
            <a:pPr algn="ctr"/>
            <a:r>
              <a:rPr lang="en-US" sz="3200" dirty="0" smtClean="0"/>
              <a:t>mouse [maus] </a:t>
            </a:r>
            <a:r>
              <a:rPr lang="ru-RU" sz="3200" dirty="0" smtClean="0"/>
              <a:t>мышь -</a:t>
            </a:r>
            <a:r>
              <a:rPr lang="en-US" sz="3200" dirty="0" smtClean="0"/>
              <a:t>mice [mais</a:t>
            </a:r>
            <a:r>
              <a:rPr lang="en-US" dirty="0" smtClean="0"/>
              <a:t>]</a:t>
            </a:r>
          </a:p>
          <a:p>
            <a:endParaRPr lang="ru-RU" dirty="0"/>
          </a:p>
        </p:txBody>
      </p:sp>
      <p:pic>
        <p:nvPicPr>
          <p:cNvPr id="19458" name="Picture 2" descr="http://cs623218.vk.me/v623218906/3a30c/dQouTqlD36M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2857496"/>
            <a:ext cx="1857388" cy="33488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273</TotalTime>
  <Words>261</Words>
  <Application>Microsoft Office PowerPoint</Application>
  <PresentationFormat>Экран (4:3)</PresentationFormat>
  <Paragraphs>29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Эркер</vt:lpstr>
      <vt:lpstr>Множественное число существительных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Имя существительное</dc:title>
  <dc:creator>Учитель</dc:creator>
  <cp:lastModifiedBy>Admin</cp:lastModifiedBy>
  <cp:revision>9</cp:revision>
  <dcterms:created xsi:type="dcterms:W3CDTF">2015-11-20T07:02:07Z</dcterms:created>
  <dcterms:modified xsi:type="dcterms:W3CDTF">2016-02-03T22:10:06Z</dcterms:modified>
</cp:coreProperties>
</file>