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73" r:id="rId4"/>
    <p:sldId id="260" r:id="rId5"/>
    <p:sldId id="261" r:id="rId6"/>
    <p:sldId id="262" r:id="rId7"/>
    <p:sldId id="263" r:id="rId8"/>
    <p:sldId id="265" r:id="rId9"/>
    <p:sldId id="258" r:id="rId10"/>
    <p:sldId id="256" r:id="rId11"/>
    <p:sldId id="259" r:id="rId12"/>
    <p:sldId id="267" r:id="rId13"/>
    <p:sldId id="269" r:id="rId14"/>
    <p:sldId id="268" r:id="rId15"/>
    <p:sldId id="270" r:id="rId16"/>
    <p:sldId id="271" r:id="rId17"/>
    <p:sldId id="272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2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24800" cy="3646051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ТИПЫ   РЕАКЦИЙ</a:t>
            </a:r>
          </a:p>
          <a:p>
            <a:pPr marL="742950" indent="-742950" algn="ctr">
              <a:buAutoNum type="arabicPlain" startAt="8"/>
            </a:pP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</a:t>
            </a:r>
          </a:p>
          <a:p>
            <a:pPr marL="742950" indent="-742950"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Объяснение нового материала в схематично-иллюстративном виде и вопросы для контроля</a:t>
            </a:r>
          </a:p>
          <a:p>
            <a:pPr marL="742950" indent="-742950" algn="ctr"/>
            <a:endParaRPr lang="ru-RU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895600" y="3733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1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3276600" y="2895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2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3962400" y="3200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3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5029200" y="3200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4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3276600" y="4495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5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4267200" y="3962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6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5105400" y="4191000"/>
            <a:ext cx="36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/>
                </a:solidFill>
              </a:rPr>
              <a:t>7</a:t>
            </a:r>
            <a:endParaRPr lang="ru-RU" sz="4000" b="1" i="1" dirty="0">
              <a:solidFill>
                <a:schemeClr val="bg2"/>
              </a:solidFill>
            </a:endParaRPr>
          </a:p>
        </p:txBody>
      </p:sp>
      <p:sp>
        <p:nvSpPr>
          <p:cNvPr id="12" name="Стрелка вверх 11">
            <a:hlinkClick r:id="rId10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 какому типу относится реакция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сгорания алюминия?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33600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люс 3"/>
          <p:cNvSpPr/>
          <p:nvPr/>
        </p:nvSpPr>
        <p:spPr>
          <a:xfrm>
            <a:off x="4191000" y="3276600"/>
            <a:ext cx="6096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05400" y="2514600"/>
            <a:ext cx="16530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i="1" dirty="0" smtClean="0">
                <a:solidFill>
                  <a:srgbClr val="002060"/>
                </a:solidFill>
              </a:rPr>
              <a:t>О</a:t>
            </a:r>
            <a:r>
              <a:rPr lang="ru-RU" sz="4400" b="1" i="1" dirty="0" smtClean="0">
                <a:solidFill>
                  <a:srgbClr val="002060"/>
                </a:solidFill>
              </a:rPr>
              <a:t>2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562600"/>
            <a:ext cx="3501093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СОЕДИНЕНИЕ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81000" y="56388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64556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Какая из реакций  относится к такому же типу как и реакция цинка с соляной кислотой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6934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Магний + водород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Оксид кальция + вода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Нитрат алюминия +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гидроксид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натрия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Алюминий + оксид железа(2)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524000" y="4953000"/>
            <a:ext cx="6858000" cy="1600200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Алюминий + оксид железа(2)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04800" y="54102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581400"/>
            <a:ext cx="2743200" cy="21642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657600"/>
            <a:ext cx="2819400" cy="21511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8458200" cy="319432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Определите: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на какой из картинок дано изображение магния, а на какой меди?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какой из этих металлов вступит в реакцию с серной кислотой и к какому типу будет относиться данная реакция?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905000" y="60198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  <p:sp>
        <p:nvSpPr>
          <p:cNvPr id="6" name="Овал 5"/>
          <p:cNvSpPr/>
          <p:nvPr/>
        </p:nvSpPr>
        <p:spPr>
          <a:xfrm>
            <a:off x="3276600" y="6096000"/>
            <a:ext cx="3733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замещение</a:t>
            </a:r>
            <a:endParaRPr lang="ru-RU" sz="2400" b="1" i="1" dirty="0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52600" y="5334000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магний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33400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медь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Какая из реакций  относится 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 реакции обмена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6934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калий + водород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Оксид кальция + углекислый газ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Нитрат цинка +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гидроксид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лития</a:t>
            </a:r>
          </a:p>
          <a:p>
            <a:pPr algn="ctr"/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Алюминий + оксид железа(2)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33400" y="52578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828800" y="4800600"/>
            <a:ext cx="6858000" cy="1600200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Нитрат цинка + </a:t>
            </a: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гидроксид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лития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8659368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Какая из реакций  относится 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 сгоранию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76400"/>
            <a:ext cx="2034153" cy="167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581400"/>
            <a:ext cx="2286000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1676400"/>
            <a:ext cx="2133600" cy="175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505200"/>
            <a:ext cx="1981200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90800" y="2209800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+  </a:t>
            </a:r>
            <a:r>
              <a:rPr lang="en-US" sz="4000" b="1" i="1" dirty="0" smtClean="0">
                <a:solidFill>
                  <a:srgbClr val="002060"/>
                </a:solidFill>
              </a:rPr>
              <a:t>N</a:t>
            </a:r>
            <a:r>
              <a:rPr lang="en-US" sz="2800" b="1" i="1" dirty="0" smtClean="0">
                <a:solidFill>
                  <a:srgbClr val="002060"/>
                </a:solidFill>
              </a:rPr>
              <a:t>2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191000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+ O</a:t>
            </a:r>
            <a:r>
              <a:rPr lang="en-US" sz="2800" b="1" i="1" dirty="0" smtClean="0">
                <a:solidFill>
                  <a:srgbClr val="002060"/>
                </a:solidFill>
              </a:rPr>
              <a:t>2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209800"/>
            <a:ext cx="1156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+ Cl</a:t>
            </a:r>
            <a:r>
              <a:rPr lang="en-US" sz="2800" b="1" i="1" dirty="0" smtClean="0">
                <a:solidFill>
                  <a:srgbClr val="002060"/>
                </a:solidFill>
              </a:rPr>
              <a:t>2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114800"/>
            <a:ext cx="790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+ S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990600" y="59436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  <p:sp>
        <p:nvSpPr>
          <p:cNvPr id="12" name="Стрелка вверх 11">
            <a:hlinkClick r:id="rId6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10000"/>
            <a:ext cx="2057400" cy="18725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810000"/>
            <a:ext cx="1828800" cy="1752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Какая из 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солей вступит в реакцию замещения с железом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752600"/>
            <a:ext cx="2066925" cy="1722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934200" y="4572000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CuSO</a:t>
            </a:r>
            <a:r>
              <a:rPr lang="en-US" sz="2400" b="1" i="1" dirty="0" smtClean="0"/>
              <a:t>4</a:t>
            </a:r>
            <a:endParaRPr lang="ru-RU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4572000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ZnSO</a:t>
            </a:r>
            <a:r>
              <a:rPr lang="en-US" sz="2400" b="1" i="1" dirty="0" smtClean="0"/>
              <a:t>4</a:t>
            </a:r>
            <a:endParaRPr lang="ru-RU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40164" y="243840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Al</a:t>
            </a:r>
            <a:r>
              <a:rPr lang="en-US" sz="2400" b="1" i="1" dirty="0" smtClean="0"/>
              <a:t>2</a:t>
            </a:r>
            <a:r>
              <a:rPr lang="en-US" sz="4000" b="1" i="1" dirty="0" smtClean="0"/>
              <a:t>(SO</a:t>
            </a:r>
            <a:r>
              <a:rPr lang="en-US" sz="2400" b="1" i="1" dirty="0" smtClean="0"/>
              <a:t>4</a:t>
            </a:r>
            <a:r>
              <a:rPr lang="en-US" sz="4000" b="1" i="1" dirty="0" smtClean="0"/>
              <a:t>)</a:t>
            </a:r>
            <a:r>
              <a:rPr lang="en-US" sz="2400" b="1" i="1" dirty="0" smtClean="0"/>
              <a:t>3</a:t>
            </a:r>
            <a:endParaRPr lang="ru-RU" sz="4000" b="1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" y="1828800"/>
            <a:ext cx="1828800" cy="17472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90800" y="2438400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BaSO</a:t>
            </a:r>
            <a:r>
              <a:rPr lang="en-US" sz="3200" b="1" i="1" dirty="0" smtClean="0"/>
              <a:t>4</a:t>
            </a:r>
            <a:endParaRPr lang="ru-RU" sz="4000" b="1" i="1" dirty="0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990600" y="5943600"/>
            <a:ext cx="9906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ответ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9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Какая фигура показывает только одну реакцию замещения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752600"/>
            <a:ext cx="25908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CuO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+ Zn</a:t>
            </a:r>
          </a:p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ZnS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+ 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ZnO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+ Al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19600" y="1752600"/>
            <a:ext cx="3962400" cy="1752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Zn + HNO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+ 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Al +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HCl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0400" y="4267200"/>
            <a:ext cx="2743200" cy="1905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Mg + H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Mg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 + H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Mg + HNO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build="allAtOnce" animBg="1"/>
      <p:bldP spid="6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66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МЕШОЧЕК: </a:t>
            </a:r>
            <a:r>
              <a:rPr lang="en-US" dirty="0" smtClean="0"/>
              <a:t>http://www.fenikszel.ru/pictures/ru/pouches/tnb_mo6.jpg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5240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СМЕЮЩИЙСЯ МЕШОЧЕК:</a:t>
            </a:r>
            <a:r>
              <a:rPr lang="en-US" dirty="0" smtClean="0"/>
              <a:t>http://www.lavkaprikol.ru/components/shop/image_product/0_10261159164459.jpg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514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Алюминий: </a:t>
            </a:r>
            <a:r>
              <a:rPr lang="en-US" dirty="0" smtClean="0"/>
              <a:t>http://www.infoescola.com/wp-content/uploads/2010/03/aluminio.jpg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276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http://www.gefest-metall.ru/images/gefest/mg.jpg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810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http://247wallst.files.wordpress.com/2013/01/copper-bars.jpg?w=400&amp;h=316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4572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http://www.mukachevo.net/Content/img/advertisements/p_14014_1_advertisimentspirobox.jpg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4102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http://www.wikihow.com/images/1/13/Copper-sulfate-crystal.jpg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33400"/>
            <a:ext cx="511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Ссылки на источники изображений: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135606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ТИПЫ   РЕАКЦИЙ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4662851" cy="6130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</a:t>
            </a:r>
            <a:r>
              <a:rPr lang="ru-RU" sz="32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СОЕДИНЕНИЯ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4684474" cy="6130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</a:t>
            </a:r>
            <a:r>
              <a:rPr lang="ru-RU" sz="32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РАЗЛОЖЕНИЯ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895600"/>
            <a:ext cx="4556029" cy="6130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</a:t>
            </a:r>
            <a:r>
              <a:rPr lang="ru-RU" sz="32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ЗАМЕЩЕНИЯ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733800"/>
            <a:ext cx="3771443" cy="6130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</a:t>
            </a:r>
            <a:r>
              <a:rPr lang="ru-RU" sz="32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ОБМЕНА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006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hlinkClick r:id="rId6" action="ppaction://hlinksldjump"/>
              </a:rPr>
              <a:t>ОСОБЫЕ   РЕАКЦИИ</a:t>
            </a:r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: НЕ ПРИНАДЛЕЖАТ НИ К ОДНОМУ ИЗ ДАННЫХ 4 ТИПОВ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24800" cy="422683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РАССМОТРИТЕ  СХЕМЫ  ВСЕХ </a:t>
            </a:r>
          </a:p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ТИПОВ   РЕАКЦИЙ,</a:t>
            </a:r>
          </a:p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  ЗАТЕМ   РАССТАВЬТЕ   В ФОРМУЛЬНЫХ   СХЕМАХ КОЭФФИЦИЕНТЫ:</a:t>
            </a:r>
          </a:p>
          <a:p>
            <a:pPr marL="742950" indent="-742950" algn="ctr">
              <a:buAutoNum type="arabicPlain" startAt="8"/>
            </a:pPr>
            <a:endParaRPr lang="ru-RU" sz="36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 algn="ctr"/>
            <a:endParaRPr lang="ru-RU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низ 2">
            <a:hlinkClick r:id="rId2" action="ppaction://hlinksldjump"/>
          </p:cNvPr>
          <p:cNvSpPr/>
          <p:nvPr/>
        </p:nvSpPr>
        <p:spPr>
          <a:xfrm>
            <a:off x="3962400" y="4724400"/>
            <a:ext cx="11430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219200" y="16764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2819400" y="16764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люс 3"/>
          <p:cNvSpPr/>
          <p:nvPr/>
        </p:nvSpPr>
        <p:spPr>
          <a:xfrm>
            <a:off x="2286000" y="1981200"/>
            <a:ext cx="381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62400" y="19812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486400" y="16764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72200" y="16764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066800" y="47244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676400" y="47244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124200" y="4800600"/>
            <a:ext cx="914400" cy="914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810000" y="48006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2667000" y="5029200"/>
            <a:ext cx="3810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76800" y="51054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324600" y="48768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934200" y="4876800"/>
            <a:ext cx="914400" cy="914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543800" y="48768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95400" y="304800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Ca      +   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048000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002060"/>
                </a:solidFill>
              </a:rPr>
              <a:t>CaO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038600" y="3124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19200" y="5867400"/>
            <a:ext cx="302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</a:rPr>
              <a:t>CaO</a:t>
            </a:r>
            <a:r>
              <a:rPr lang="en-US" sz="3600" b="1" i="1" dirty="0" smtClean="0">
                <a:solidFill>
                  <a:srgbClr val="002060"/>
                </a:solidFill>
              </a:rPr>
              <a:t>     +     CO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953000" y="60198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553200" y="5943600"/>
            <a:ext cx="136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CaCO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04800"/>
            <a:ext cx="5546037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</a:t>
            </a:r>
            <a:r>
              <a:rPr lang="ru-RU" sz="40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СОЕДИНЕНИЯ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трелка вверх 23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574329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 РАЗЛОЖЕНИЯ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228600" y="25908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990600" y="2590800"/>
            <a:ext cx="914400" cy="914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676400" y="25908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81400" y="25908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343400" y="25908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791200" y="2590800"/>
            <a:ext cx="914400" cy="9144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477000" y="25908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924800" y="25908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257800" y="27432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391400" y="27432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667000" y="2819400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4495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Mg(NO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</a:rPr>
              <a:t>)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</a:t>
            </a:r>
            <a:r>
              <a:rPr lang="en-US" sz="2800" b="1" i="1" dirty="0" smtClean="0">
                <a:solidFill>
                  <a:srgbClr val="002060"/>
                </a:solidFill>
              </a:rPr>
              <a:t>            </a:t>
            </a:r>
            <a:r>
              <a:rPr lang="en-US" sz="3600" b="1" i="1" dirty="0" smtClean="0">
                <a:solidFill>
                  <a:srgbClr val="002060"/>
                </a:solidFill>
              </a:rPr>
              <a:t>MgO  </a:t>
            </a:r>
            <a:r>
              <a:rPr lang="en-US" sz="2800" b="1" i="1" dirty="0" smtClean="0">
                <a:solidFill>
                  <a:srgbClr val="002060"/>
                </a:solidFill>
              </a:rPr>
              <a:t>      </a:t>
            </a:r>
            <a:r>
              <a:rPr lang="en-US" sz="3600" b="1" i="1" dirty="0" smtClean="0">
                <a:solidFill>
                  <a:srgbClr val="002060"/>
                </a:solidFill>
              </a:rPr>
              <a:t>NO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 </a:t>
            </a:r>
            <a:r>
              <a:rPr lang="en-US" sz="2800" b="1" i="1" dirty="0" smtClean="0">
                <a:solidFill>
                  <a:srgbClr val="002060"/>
                </a:solidFill>
              </a:rPr>
              <a:t>   </a:t>
            </a:r>
            <a:r>
              <a:rPr lang="en-US" sz="3600" b="1" i="1" dirty="0" smtClean="0">
                <a:solidFill>
                  <a:srgbClr val="002060"/>
                </a:solidFill>
              </a:rPr>
              <a:t>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362200" y="4572000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4419600" y="46482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5791200" y="4648200"/>
            <a:ext cx="4572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414938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 ЗАМЕЩЕНИЯ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04800" y="19050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1981200" y="19050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743200" y="1905000"/>
            <a:ext cx="914400" cy="914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76800" y="19050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477000" y="19050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239000" y="1905000"/>
            <a:ext cx="914400" cy="9144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810000" y="213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1371600" y="20574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867400" y="2057400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685800" y="2971800"/>
            <a:ext cx="1905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038600"/>
            <a:ext cx="7440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Zn     +    FeSO</a:t>
            </a:r>
            <a:r>
              <a:rPr lang="en-US" sz="2400" b="1" i="1" dirty="0" smtClean="0">
                <a:solidFill>
                  <a:srgbClr val="002060"/>
                </a:solidFill>
              </a:rPr>
              <a:t>4</a:t>
            </a:r>
            <a:r>
              <a:rPr lang="en-US" sz="3600" b="1" i="1" dirty="0" smtClean="0">
                <a:solidFill>
                  <a:srgbClr val="002060"/>
                </a:solidFill>
              </a:rPr>
              <a:t>                 Fe      +   ZnSO</a:t>
            </a:r>
            <a:r>
              <a:rPr lang="en-US" sz="2400" b="1" i="1" dirty="0" smtClean="0">
                <a:solidFill>
                  <a:srgbClr val="002060"/>
                </a:solidFill>
              </a:rPr>
              <a:t>4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</a:rPr>
              <a:t>Al      +  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CuO</a:t>
            </a:r>
            <a:r>
              <a:rPr lang="en-US" sz="3600" b="1" i="1" dirty="0" smtClean="0">
                <a:solidFill>
                  <a:srgbClr val="002060"/>
                </a:solidFill>
              </a:rPr>
              <a:t>                   Al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O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</a:rPr>
              <a:t>  + Cu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86200" y="4114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886200" y="50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04800" y="19050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990600" y="19050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2438400" y="1905000"/>
            <a:ext cx="914400" cy="9144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124200" y="1905000"/>
            <a:ext cx="914400" cy="914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00600" y="1905000"/>
            <a:ext cx="914400" cy="9144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562600" y="1905000"/>
            <a:ext cx="914400" cy="914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010400" y="1905000"/>
            <a:ext cx="914400" cy="91440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696200" y="1905000"/>
            <a:ext cx="914400" cy="914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"/>
            <a:ext cx="4433411" cy="74211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РЕАКЦИИ ОБМЕНА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1981200" y="2133600"/>
            <a:ext cx="3810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6553200" y="2057400"/>
            <a:ext cx="3810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14800" y="2133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371600" y="2895600"/>
            <a:ext cx="22860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0386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</a:t>
            </a:r>
            <a:r>
              <a:rPr lang="en-US" sz="3200" b="1" i="1" dirty="0" err="1" smtClean="0"/>
              <a:t>Ba</a:t>
            </a:r>
            <a:r>
              <a:rPr lang="en-US" sz="3200" b="1" i="1" dirty="0" smtClean="0"/>
              <a:t>(NO</a:t>
            </a:r>
            <a:r>
              <a:rPr lang="en-US" sz="2000" b="1" i="1" dirty="0" smtClean="0"/>
              <a:t>3</a:t>
            </a:r>
            <a:r>
              <a:rPr lang="en-US" sz="3200" b="1" i="1" dirty="0" smtClean="0"/>
              <a:t>)</a:t>
            </a:r>
            <a:r>
              <a:rPr lang="en-US" sz="2000" b="1" i="1" dirty="0" smtClean="0"/>
              <a:t>2</a:t>
            </a:r>
            <a:r>
              <a:rPr lang="en-US" sz="3200" b="1" i="1" dirty="0" smtClean="0"/>
              <a:t>  </a:t>
            </a:r>
            <a:r>
              <a:rPr lang="ru-RU" sz="3200" b="1" i="1" dirty="0" smtClean="0"/>
              <a:t>  </a:t>
            </a:r>
            <a:r>
              <a:rPr lang="en-US" sz="3200" b="1" i="1" dirty="0" smtClean="0"/>
              <a:t>+  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Na</a:t>
            </a:r>
            <a:r>
              <a:rPr lang="en-US" sz="2000" b="1" i="1" dirty="0" smtClean="0"/>
              <a:t>2</a:t>
            </a:r>
            <a:r>
              <a:rPr lang="en-US" sz="3200" b="1" i="1" dirty="0" smtClean="0"/>
              <a:t>SO</a:t>
            </a:r>
            <a:r>
              <a:rPr lang="en-US" sz="2000" b="1" i="1" dirty="0" smtClean="0"/>
              <a:t>4</a:t>
            </a:r>
            <a:r>
              <a:rPr lang="en-US" sz="3200" b="1" i="1" dirty="0" smtClean="0"/>
              <a:t>             BaSO</a:t>
            </a:r>
            <a:r>
              <a:rPr lang="en-US" sz="2000" b="1" i="1" dirty="0" smtClean="0"/>
              <a:t>4</a:t>
            </a:r>
            <a:r>
              <a:rPr lang="en-US" sz="3200" b="1" i="1" dirty="0" smtClean="0"/>
              <a:t>   + </a:t>
            </a:r>
            <a:r>
              <a:rPr lang="ru-RU" sz="3200" b="1" i="1" dirty="0" smtClean="0"/>
              <a:t>   </a:t>
            </a:r>
            <a:r>
              <a:rPr lang="en-US" sz="3200" b="1" i="1" dirty="0" smtClean="0"/>
              <a:t>NaNO</a:t>
            </a:r>
            <a:r>
              <a:rPr lang="en-US" sz="2000" b="1" i="1" dirty="0" smtClean="0"/>
              <a:t>3</a:t>
            </a:r>
            <a:r>
              <a:rPr lang="en-US" sz="3200" b="1" i="1" dirty="0" smtClean="0"/>
              <a:t>                                               </a:t>
            </a:r>
            <a:endParaRPr lang="ru-RU" sz="3200" b="1" i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114800" y="40386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112930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ОСОБЫЕ   РЕАКЦИИ: НЕ ПРИНАДЛЕЖАТ НИ К ОДНОМУ ИЗ ДАННЫХ 4 ТИПОВ</a:t>
            </a:r>
            <a:endParaRPr lang="ru-RU" sz="32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7925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H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S  + 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               SO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 + H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O</a:t>
            </a:r>
          </a:p>
          <a:p>
            <a:endParaRPr lang="en-US" sz="3600" b="1" i="1" dirty="0" smtClean="0">
              <a:solidFill>
                <a:srgbClr val="002060"/>
              </a:solidFill>
            </a:endParaRPr>
          </a:p>
          <a:p>
            <a:r>
              <a:rPr lang="en-US" sz="3600" b="1" i="1" dirty="0" smtClean="0">
                <a:solidFill>
                  <a:srgbClr val="002060"/>
                </a:solidFill>
              </a:rPr>
              <a:t>Cu + HNO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</a:rPr>
              <a:t>              Cu(NO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</a:rPr>
              <a:t>)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+ NO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  + H</a:t>
            </a:r>
            <a:r>
              <a:rPr lang="en-US" sz="2400" b="1" i="1" dirty="0" smtClean="0">
                <a:solidFill>
                  <a:srgbClr val="002060"/>
                </a:solidFill>
              </a:rPr>
              <a:t>2</a:t>
            </a:r>
            <a:r>
              <a:rPr lang="en-US" sz="3600" b="1" i="1" dirty="0" smtClean="0">
                <a:solidFill>
                  <a:srgbClr val="002060"/>
                </a:solidFill>
              </a:rPr>
              <a:t>O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971800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8956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8458200" y="6019800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43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ертикальный свиток 2"/>
          <p:cNvSpPr/>
          <p:nvPr/>
        </p:nvSpPr>
        <p:spPr>
          <a:xfrm>
            <a:off x="4419600" y="685800"/>
            <a:ext cx="4724400" cy="349900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типах реакций вы информацию узнали, теперь ответьте на вопросы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 rot="20604430">
            <a:off x="4064756" y="4573096"/>
            <a:ext cx="2920488" cy="1676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355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Пользователь Windows</cp:lastModifiedBy>
  <cp:revision>43</cp:revision>
  <dcterms:created xsi:type="dcterms:W3CDTF">2013-07-30T20:00:59Z</dcterms:created>
  <dcterms:modified xsi:type="dcterms:W3CDTF">2019-02-05T08:18:43Z</dcterms:modified>
</cp:coreProperties>
</file>