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59" r:id="rId5"/>
    <p:sldId id="287" r:id="rId6"/>
    <p:sldId id="260" r:id="rId7"/>
    <p:sldId id="261" r:id="rId8"/>
    <p:sldId id="278" r:id="rId9"/>
    <p:sldId id="288" r:id="rId10"/>
    <p:sldId id="276" r:id="rId11"/>
    <p:sldId id="279" r:id="rId12"/>
    <p:sldId id="274" r:id="rId13"/>
    <p:sldId id="271" r:id="rId14"/>
    <p:sldId id="289" r:id="rId15"/>
    <p:sldId id="275" r:id="rId16"/>
    <p:sldId id="281" r:id="rId17"/>
    <p:sldId id="282" r:id="rId18"/>
    <p:sldId id="272" r:id="rId19"/>
    <p:sldId id="273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80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333" autoAdjust="0"/>
  </p:normalViewPr>
  <p:slideViewPr>
    <p:cSldViewPr>
      <p:cViewPr varScale="1">
        <p:scale>
          <a:sx n="91" d="100"/>
          <a:sy n="91" d="100"/>
        </p:scale>
        <p:origin x="-13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1D01-A8BB-493A-9238-003BBE38037F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539552" y="1844824"/>
            <a:ext cx="8280920" cy="223224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Презентация проекта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32037"/>
            <a:ext cx="801357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 smtClean="0"/>
              <a:t>Чтоб здоровым, крепким быть,</a:t>
            </a:r>
            <a:br>
              <a:rPr lang="ru-RU" sz="3600" b="1" dirty="0" smtClean="0"/>
            </a:br>
            <a:r>
              <a:rPr lang="ru-RU" sz="3600" b="1" dirty="0" smtClean="0"/>
              <a:t>Нужно с витаминами дружить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4000" b="1" dirty="0" smtClean="0">
                <a:latin typeface="Gabriola" pitchFamily="82" charset="0"/>
                <a:cs typeface="Times New Roman" pitchFamily="18" charset="0"/>
              </a:rPr>
              <a:t>Группа «Колокольчики»</a:t>
            </a:r>
          </a:p>
          <a:p>
            <a:pPr algn="ctr">
              <a:buNone/>
            </a:pPr>
            <a:endParaRPr lang="ru-RU" sz="5400" dirty="0"/>
          </a:p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endParaRPr lang="ru-RU" sz="5400" dirty="0"/>
          </a:p>
          <a:p>
            <a:pPr algn="r">
              <a:buNone/>
            </a:pP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508518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Gabriola" pitchFamily="82" charset="0"/>
                <a:cs typeface="FreesiaUPC" pitchFamily="34" charset="-34"/>
              </a:rPr>
              <a:t>Подготовила  </a:t>
            </a:r>
            <a:r>
              <a:rPr lang="ru-RU" sz="3200" b="1" dirty="0" err="1" smtClean="0">
                <a:latin typeface="Gabriola" pitchFamily="82" charset="0"/>
                <a:cs typeface="FreesiaUPC" pitchFamily="34" charset="-34"/>
              </a:rPr>
              <a:t>Дюлай</a:t>
            </a:r>
            <a:r>
              <a:rPr lang="ru-RU" sz="3200" b="1" dirty="0" smtClean="0">
                <a:latin typeface="Gabriola" pitchFamily="82" charset="0"/>
                <a:cs typeface="FreesiaUPC" pitchFamily="34" charset="-34"/>
              </a:rPr>
              <a:t> А.К.</a:t>
            </a:r>
            <a:endParaRPr lang="ru-RU" sz="3200" b="1" dirty="0">
              <a:latin typeface="Gabriola" pitchFamily="82" charset="0"/>
              <a:cs typeface="FreesiaUPC" pitchFamily="34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200319_072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432048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20200319_094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548680"/>
            <a:ext cx="4392488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проект\фото\Новая папка\DSC00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218811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8" name="Picture 6" descr="G:\проект\фото\Новая папка\DSC003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3960440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G:\проект\фото\Новая папка\DSC00355.jpg"/>
          <p:cNvPicPr/>
          <p:nvPr/>
        </p:nvPicPr>
        <p:blipFill>
          <a:blip r:embed="rId5" cstate="print"/>
          <a:srcRect t="14747"/>
          <a:stretch>
            <a:fillRect/>
          </a:stretch>
        </p:blipFill>
        <p:spPr bwMode="auto">
          <a:xfrm>
            <a:off x="467544" y="260648"/>
            <a:ext cx="3888432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роект\фото\Новая папка\DSC00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2947551"/>
          </a:xfrm>
          <a:prstGeom prst="rect">
            <a:avLst/>
          </a:prstGeom>
          <a:noFill/>
        </p:spPr>
      </p:pic>
      <p:pic>
        <p:nvPicPr>
          <p:cNvPr id="4099" name="Picture 3" descr="G:\проект\фото\Новая папка\DSC00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869" y="764704"/>
            <a:ext cx="4965131" cy="3305110"/>
          </a:xfrm>
          <a:prstGeom prst="rect">
            <a:avLst/>
          </a:prstGeom>
          <a:noFill/>
        </p:spPr>
      </p:pic>
      <p:pic>
        <p:nvPicPr>
          <p:cNvPr id="4100" name="Picture 4" descr="G:\проект\фото\Новая папка\DSC00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2678"/>
            <a:ext cx="5040560" cy="3355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836712"/>
            <a:ext cx="77152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     С детьми:</a:t>
            </a:r>
            <a:endParaRPr lang="ru-RU" b="1" dirty="0" smtClean="0">
              <a:solidFill>
                <a:srgbClr val="7030A0"/>
              </a:solidFill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Рассматривание муляжей и свежих «Овощей», «Фруктов»;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Рассматривание предметных картинок и иллюстраций по теме;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Чтение сказок по теме «Репка», «Вершки и корешки».;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 (рисование,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аппликация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Дидактические игры, настольные игры;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Собирание разрезных картинок;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Пальчиковые игры «Варим мы компот», «Апельсин», «Капуста», «У Лариски две редиски»;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Сюжетно-ролевые игры «Мама готовит обед», «В магазине»;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Просмотр мультимедийных презентаций;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Беседы с детьми по теме (а также, ситуативные);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Посадка лука на окне, наблюдение за ростом лука;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Отгадывание загадок об овощах, фруктах (витаминах);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Разучивание стихов по теме;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Подвижные игры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…», «Медведь и овощи»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319_094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39248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20200319_094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04048" y="332656"/>
            <a:ext cx="3546140" cy="369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20200319_0944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105980" y="3086708"/>
            <a:ext cx="3669618" cy="3634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20200326-WA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331236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158577162347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060848"/>
            <a:ext cx="316835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849837071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348880"/>
            <a:ext cx="3354021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158498370351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88640"/>
            <a:ext cx="374441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158498370464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76672"/>
            <a:ext cx="3827721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8577162790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316835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158577162490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140968"/>
            <a:ext cx="367240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158577155433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76672"/>
            <a:ext cx="3456384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56792"/>
            <a:ext cx="7787208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3 этап – Заключительный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Повторные беседы с детьми для выявления знаний детей о пользе овощей, фруктов (витамин) для здоровья;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выставки детских работ по данной теме «Овощи на тарелке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о важности фруктов и овощей в рационе детей дома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Ожидаемый результат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7931224" cy="406531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станут более наблюдательными, появится желание ухаживать, поливать (за рассадой и посевами) овощные культуры.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Трудовая деятельность станет приносить детям радость, они будут более бережно относится к объектам живой природы, сформируется положительное отношение к труду.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усвоят, что овощи в любом виде очень полезны для растущего организма и надо их больше есть, а не капризничать во время еды; тем самым воспитывать у детей привычки здорового образа жизни.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4223320" cy="72008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ru-RU" sz="2700" b="1" dirty="0" smtClean="0">
                <a:solidFill>
                  <a:srgbClr val="7030A0"/>
                </a:solidFill>
                <a:latin typeface="+mn-lt"/>
              </a:rPr>
              <a:t>Проект</a:t>
            </a:r>
            <a:r>
              <a:rPr lang="ru-RU" sz="5400" b="1" dirty="0" smtClean="0">
                <a:solidFill>
                  <a:srgbClr val="7030A0"/>
                </a:solidFill>
                <a:latin typeface="Gabriola" pitchFamily="82" charset="0"/>
              </a:rPr>
              <a:t> </a:t>
            </a:r>
            <a:r>
              <a:rPr lang="ru-RU" sz="3200" b="1" u="sng" dirty="0" smtClean="0">
                <a:solidFill>
                  <a:srgbClr val="7030A0"/>
                </a:solidFill>
              </a:rPr>
              <a:t/>
            </a:r>
            <a:br>
              <a:rPr lang="ru-RU" sz="3200" b="1" u="sng" dirty="0" smtClean="0">
                <a:solidFill>
                  <a:srgbClr val="7030A0"/>
                </a:solidFill>
              </a:rPr>
            </a:br>
            <a:endParaRPr lang="ru-RU" sz="5400" b="1" dirty="0">
              <a:solidFill>
                <a:srgbClr val="7030A0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40000" lnSpcReduction="20000"/>
          </a:bodyPr>
          <a:lstStyle/>
          <a:p>
            <a:pPr lvl="3">
              <a:spcBef>
                <a:spcPts val="0"/>
              </a:spcBef>
              <a:buBlip>
                <a:blip r:embed="rId2"/>
              </a:buBlip>
            </a:pPr>
            <a:r>
              <a:rPr lang="ru-RU" sz="5100" dirty="0" smtClean="0"/>
              <a:t> Долгосрочный </a:t>
            </a:r>
          </a:p>
          <a:p>
            <a:pPr lvl="3">
              <a:spcBef>
                <a:spcPts val="0"/>
              </a:spcBef>
              <a:buNone/>
            </a:pPr>
            <a:r>
              <a:rPr lang="ru-RU" sz="5100" b="1" dirty="0" smtClean="0">
                <a:solidFill>
                  <a:srgbClr val="7030A0"/>
                </a:solidFill>
              </a:rPr>
              <a:t>Срок реализации проекта</a:t>
            </a:r>
            <a:endParaRPr lang="ru-RU" sz="5100" dirty="0" smtClean="0"/>
          </a:p>
          <a:p>
            <a:pPr lvl="3">
              <a:spcBef>
                <a:spcPts val="0"/>
              </a:spcBef>
              <a:buBlip>
                <a:blip r:embed="rId2"/>
              </a:buBlip>
            </a:pPr>
            <a:r>
              <a:rPr lang="ru-RU" sz="5100" dirty="0" smtClean="0"/>
              <a:t> с 01.03.2020 по 31.03.2020</a:t>
            </a:r>
          </a:p>
          <a:p>
            <a:pPr lvl="3">
              <a:spcBef>
                <a:spcPts val="0"/>
              </a:spcBef>
              <a:buNone/>
            </a:pPr>
            <a:r>
              <a:rPr lang="ru-RU" sz="5100" b="1" dirty="0" smtClean="0">
                <a:solidFill>
                  <a:srgbClr val="7030A0"/>
                </a:solidFill>
              </a:rPr>
              <a:t>Проблемный вопрос </a:t>
            </a:r>
            <a:endParaRPr lang="ru-RU" sz="5100" dirty="0" smtClean="0"/>
          </a:p>
          <a:p>
            <a:pPr lvl="3">
              <a:spcBef>
                <a:spcPts val="0"/>
              </a:spcBef>
              <a:buBlip>
                <a:blip r:embed="rId2"/>
              </a:buBlip>
            </a:pPr>
            <a:r>
              <a:rPr lang="ru-RU" sz="5100" dirty="0" smtClean="0"/>
              <a:t> Что такое витамины, где они содержатся?</a:t>
            </a:r>
          </a:p>
          <a:p>
            <a:pPr lvl="3">
              <a:spcBef>
                <a:spcPts val="0"/>
              </a:spcBef>
              <a:buNone/>
            </a:pPr>
            <a:r>
              <a:rPr lang="ru-RU" sz="5100" b="1" dirty="0" smtClean="0">
                <a:solidFill>
                  <a:srgbClr val="7030A0"/>
                </a:solidFill>
              </a:rPr>
              <a:t>Участники проекта </a:t>
            </a:r>
          </a:p>
          <a:p>
            <a:pPr lvl="3">
              <a:spcBef>
                <a:spcPts val="0"/>
              </a:spcBef>
              <a:buBlip>
                <a:blip r:embed="rId2"/>
              </a:buBlip>
            </a:pPr>
            <a:r>
              <a:rPr lang="ru-RU" sz="5100" dirty="0" smtClean="0"/>
              <a:t>Дети младшего возраста, их родители, воспитатели</a:t>
            </a:r>
          </a:p>
          <a:p>
            <a:pPr lvl="3">
              <a:spcBef>
                <a:spcPts val="0"/>
              </a:spcBef>
              <a:buNone/>
            </a:pPr>
            <a:r>
              <a:rPr lang="ru-RU" sz="5100" b="1" dirty="0" smtClean="0">
                <a:solidFill>
                  <a:srgbClr val="7030A0"/>
                </a:solidFill>
              </a:rPr>
              <a:t>По количеству участников</a:t>
            </a:r>
          </a:p>
          <a:p>
            <a:pPr lvl="3">
              <a:spcBef>
                <a:spcPts val="0"/>
              </a:spcBef>
              <a:buBlip>
                <a:blip r:embed="rId2"/>
              </a:buBlip>
            </a:pPr>
            <a:r>
              <a:rPr lang="ru-RU" sz="5100" dirty="0" smtClean="0"/>
              <a:t>Групповой</a:t>
            </a:r>
          </a:p>
          <a:p>
            <a:pPr lvl="3">
              <a:spcBef>
                <a:spcPts val="0"/>
              </a:spcBef>
              <a:buNone/>
            </a:pPr>
            <a:r>
              <a:rPr lang="ru-RU" sz="5100" b="1" dirty="0" smtClean="0">
                <a:solidFill>
                  <a:srgbClr val="7030A0"/>
                </a:solidFill>
              </a:rPr>
              <a:t>Характер контактов </a:t>
            </a:r>
          </a:p>
          <a:p>
            <a:pPr lvl="3">
              <a:spcBef>
                <a:spcPts val="0"/>
              </a:spcBef>
              <a:buBlip>
                <a:blip r:embed="rId2"/>
              </a:buBlip>
            </a:pPr>
            <a:r>
              <a:rPr lang="ru-RU" sz="5100" dirty="0" smtClean="0"/>
              <a:t>среди детей одной группы и их родителей</a:t>
            </a:r>
          </a:p>
          <a:p>
            <a:pPr lvl="3">
              <a:spcBef>
                <a:spcPts val="0"/>
              </a:spcBef>
              <a:buNone/>
            </a:pPr>
            <a:r>
              <a:rPr lang="ru-RU" sz="5100" b="1" dirty="0" smtClean="0">
                <a:solidFill>
                  <a:srgbClr val="7030A0"/>
                </a:solidFill>
              </a:rPr>
              <a:t>Возраст участников</a:t>
            </a:r>
          </a:p>
          <a:p>
            <a:pPr lvl="3">
              <a:spcBef>
                <a:spcPts val="0"/>
              </a:spcBef>
              <a:buBlip>
                <a:blip r:embed="rId2"/>
              </a:buBlip>
            </a:pPr>
            <a:r>
              <a:rPr lang="ru-RU" sz="5100" dirty="0" smtClean="0"/>
              <a:t>3 – 3,5 года</a:t>
            </a:r>
          </a:p>
          <a:p>
            <a:pPr lvl="3">
              <a:spcBef>
                <a:spcPts val="0"/>
              </a:spcBef>
              <a:buNone/>
            </a:pPr>
            <a:r>
              <a:rPr lang="ru-RU" sz="5100" b="1" dirty="0" smtClean="0">
                <a:solidFill>
                  <a:srgbClr val="7030A0"/>
                </a:solidFill>
              </a:rPr>
              <a:t>Тип проекта</a:t>
            </a:r>
          </a:p>
          <a:p>
            <a:pPr lvl="3">
              <a:spcBef>
                <a:spcPts val="0"/>
              </a:spcBef>
              <a:buBlip>
                <a:blip r:embed="rId2"/>
              </a:buBlip>
            </a:pPr>
            <a:r>
              <a:rPr lang="ru-RU" sz="5100" dirty="0" smtClean="0"/>
              <a:t>познавательный, игровой, творческий</a:t>
            </a:r>
          </a:p>
          <a:p>
            <a:pPr lvl="3">
              <a:spcBef>
                <a:spcPts val="0"/>
              </a:spcBef>
              <a:buBlip>
                <a:blip r:embed="rId2"/>
              </a:buBlip>
            </a:pPr>
            <a:endParaRPr lang="ru-RU" sz="3200" dirty="0" smtClean="0"/>
          </a:p>
          <a:p>
            <a:pPr lvl="3">
              <a:spcBef>
                <a:spcPts val="0"/>
              </a:spcBef>
              <a:buNone/>
            </a:pPr>
            <a:endParaRPr lang="ru-RU" sz="3200" dirty="0" smtClean="0"/>
          </a:p>
          <a:p>
            <a:pPr lvl="2">
              <a:spcBef>
                <a:spcPts val="0"/>
              </a:spcBef>
              <a:buNone/>
            </a:pPr>
            <a:endParaRPr lang="ru-RU" sz="3200" b="1" u="sng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>          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55576" y="1700808"/>
            <a:ext cx="7776864" cy="3096344"/>
          </a:xfrm>
          <a:prstGeom prst="horizontalScroll">
            <a:avLst/>
          </a:prstGeom>
          <a:solidFill>
            <a:srgbClr val="339933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+mn-lt"/>
              </a:rPr>
              <a:t>    Актуальность проекта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разработку этого проекта повлияло наблюдение за тем, что дети не любят есть овощи, фрукты и оставляют их в тарелке, либо вообще отказываются от приема пищи.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Очень важным на сегодняшний день является формирование у детей дошкольного возраста мотивов, понятий, убеждений в необходимости сохранения своего здоровья. Дети должны понять, что овощи и фрукты очень полезны для здоровья, так как в них очень много витаминов, которые позволяют им лучше расти и развиваться.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04056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</a:t>
            </a: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Цель проекта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Формирование мотивации у детей к здоровому образу жизни через ознакомление детей с разнообразием фруктов и овощей, содержанием витаминов в них, их значением для организма; приобщение к правильному питанию.</a:t>
            </a:r>
          </a:p>
          <a:p>
            <a:pPr>
              <a:buNone/>
            </a:pPr>
            <a:r>
              <a:rPr lang="ru-RU" sz="4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Способствовать накоплению знаний об овощах и фруктах у детей младшего возраста</a:t>
            </a:r>
          </a:p>
          <a:p>
            <a:pPr lvl="0" fontAlgn="base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Дать детям знания о витаминах, об их пользе для здоровья человека, о содержании тех или иных витаминов в овощах, фруктах.</a:t>
            </a:r>
          </a:p>
          <a:p>
            <a:pPr fontAlgn="base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Формировать у детей познавательный интерес к окружающему миру, родной природе.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Развивать у детей стремление отражать свои представления в продуктивной деятельности (рисование, лепка, аппликация).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Расширять кругозор, развивать наблюдательность, любознательность, связную речь, обогащать словарь детей.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Воспитывать у детей желание участвовать в трудовой деятельности (посадка лука)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Предполагаемый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dirty="0" smtClean="0"/>
              <a:t>    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усвоят, что овощи в любом виде очень полезны для растущего организма и надо их больше есть, а не капризничать во время еды; тем самым воспитывать у детей привычки здорового образа жизни.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2. Проект способствует развитию познавательного интереса и любознательности, нравственных представлений;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3. У детей повысится речевая активность;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4.Трудовая деятельность станет приносить детям радость, они будут более бережно относится к объектам живой природы, сформируется положительное отношение к труду.</a:t>
            </a:r>
          </a:p>
          <a:p>
            <a:pPr lvl="0"/>
            <a:endParaRPr lang="ru-RU" dirty="0" smtClean="0"/>
          </a:p>
          <a:p>
            <a:pPr fontAlgn="base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Этапы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28800"/>
            <a:ext cx="7941568" cy="4464496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endParaRPr lang="ru-RU" sz="2400" b="1" dirty="0" smtClean="0"/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этап – Организационно–подготовительный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Составление паспорта проекта;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Беседы с детьми, для выявления знаний детей об овощах, фруктах (витаминах);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 методической литературы и наглядно дидактического материала, игр, пособий для реализации проекта;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Ознакомление родителей с проектом;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Прогнозирование результатов.</a:t>
            </a:r>
          </a:p>
          <a:p>
            <a:pPr>
              <a:buNone/>
            </a:pPr>
            <a:endParaRPr lang="ru-RU" sz="2400" dirty="0" smtClean="0"/>
          </a:p>
          <a:p>
            <a:pPr>
              <a:buBlip>
                <a:blip r:embed="rId2"/>
              </a:buBlip>
            </a:pP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6000" b="1" dirty="0">
              <a:solidFill>
                <a:srgbClr val="7030A0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smtClean="0"/>
              <a:t>            2 этап – Практический (основной)</a:t>
            </a:r>
            <a:endParaRPr lang="ru-RU" sz="2800" u="sng" dirty="0" smtClean="0"/>
          </a:p>
          <a:p>
            <a:pPr>
              <a:buNone/>
            </a:pPr>
            <a:r>
              <a:rPr lang="ru-RU" sz="2400" b="1" u="sng" dirty="0" smtClean="0">
                <a:solidFill>
                  <a:srgbClr val="7030A0"/>
                </a:solidFill>
              </a:rPr>
              <a:t>Деятельность воспитателя: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предметно-развивающей среды по теме «Витаминки – овощи и фрукты»:</a:t>
            </a:r>
          </a:p>
          <a:p>
            <a:pPr marL="514350" indent="-514350"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        Настольно-печатные игры</a:t>
            </a:r>
          </a:p>
          <a:p>
            <a:pPr marL="514350" indent="-5143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«Во саду ли в огороде»,</a:t>
            </a:r>
          </a:p>
          <a:p>
            <a:pPr marL="514350" indent="-5143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«Что где растет?», «Сладкое, горькое, </a:t>
            </a:r>
          </a:p>
          <a:p>
            <a:pPr marL="514350" indent="-5143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соленое», «Кулинарное лото»</a:t>
            </a:r>
          </a:p>
          <a:p>
            <a:pPr marL="514350" indent="-514350"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       Дидактические игры</a:t>
            </a:r>
          </a:p>
          <a:p>
            <a:pPr marL="514350" indent="-5143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«Назови одним словом»,«Четвертый лишний»,</a:t>
            </a:r>
          </a:p>
          <a:p>
            <a:pPr marL="514350" indent="-5143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«Съедобное несъедобное»,  «Угадай овощ или фрукт»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Оформление папки-передвижки «Что растет на огороде», «Овощи и фрукты – ценные продукты», «Живые витамины»;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мультимедийных презентаций по данной теме для детей.</a:t>
            </a:r>
          </a:p>
          <a:p>
            <a:pPr>
              <a:buNone/>
            </a:pP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родителями: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Наглядно-информационное пособие «Как приучить ребенка есть овощи и фрукты»;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Изготовление (приобретение) совместно с родителями наглядных пособий «Овощи и фрукты»; дидактических игр «Для чего полезны овощи и фрукты», «Где содержатся витамины?»;</a:t>
            </a:r>
          </a:p>
          <a:p>
            <a:pPr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 «Полезные свойства лука и других овощей»,</a:t>
            </a:r>
          </a:p>
          <a:p>
            <a:pPr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«Чем хороши и полезны овощи?»</a:t>
            </a:r>
          </a:p>
          <a:p>
            <a:pPr lvl="0"/>
            <a:endParaRPr lang="ru-RU" sz="1800" dirty="0" smtClean="0"/>
          </a:p>
          <a:p>
            <a:pPr lvl="0">
              <a:buNone/>
            </a:pPr>
            <a:endParaRPr lang="ru-RU" sz="1800" dirty="0" smtClean="0"/>
          </a:p>
          <a:p>
            <a:pPr lvl="0"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проект\фото\Новая папка\DSC00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644008" cy="3218116"/>
          </a:xfrm>
          <a:prstGeom prst="rect">
            <a:avLst/>
          </a:prstGeom>
          <a:noFill/>
        </p:spPr>
      </p:pic>
      <p:pic>
        <p:nvPicPr>
          <p:cNvPr id="1028" name="Picture 4" descr="G:\проект\фото\Новая папка\DSC00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73016"/>
            <a:ext cx="4572000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enovo\Desktop\подг14-15\тем нед фото\IMG_36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0322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Lenovo\Desktop\подг14-15\тем нед фото\IMG_36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56809" y="639935"/>
            <a:ext cx="3232048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Lenovo\Desktop\подг14-15\тем нед фото\IMG_36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48966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823</Words>
  <Application>Microsoft Office PowerPoint</Application>
  <PresentationFormat>Экран (4:3)</PresentationFormat>
  <Paragraphs>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Презентация проекта</vt:lpstr>
      <vt:lpstr>Проект  </vt:lpstr>
      <vt:lpstr>    Актуальность проекта</vt:lpstr>
      <vt:lpstr>                Цель проекта </vt:lpstr>
      <vt:lpstr>  Предполагаемый результат</vt:lpstr>
      <vt:lpstr> Этапы реализации проекта </vt:lpstr>
      <vt:lpstr>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Ожидаемый результат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</dc:title>
  <dc:creator>digital</dc:creator>
  <cp:lastModifiedBy>Роман</cp:lastModifiedBy>
  <cp:revision>92</cp:revision>
  <dcterms:created xsi:type="dcterms:W3CDTF">2014-09-05T12:42:06Z</dcterms:created>
  <dcterms:modified xsi:type="dcterms:W3CDTF">2020-04-01T20:26:18Z</dcterms:modified>
</cp:coreProperties>
</file>