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5" r:id="rId10"/>
    <p:sldId id="264" r:id="rId11"/>
    <p:sldId id="265" r:id="rId12"/>
    <p:sldId id="273" r:id="rId13"/>
    <p:sldId id="274" r:id="rId14"/>
    <p:sldId id="266" r:id="rId15"/>
    <p:sldId id="267" r:id="rId16"/>
    <p:sldId id="272" r:id="rId17"/>
    <p:sldId id="268" r:id="rId18"/>
    <p:sldId id="269" r:id="rId19"/>
    <p:sldId id="27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2DF86D-25D5-4CA1-951B-E0D820548D42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494A3D-1A69-4D52-ABE6-8F8EB07A6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900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2DF86D-25D5-4CA1-951B-E0D820548D42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494A3D-1A69-4D52-ABE6-8F8EB07A6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471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2DF86D-25D5-4CA1-951B-E0D820548D42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494A3D-1A69-4D52-ABE6-8F8EB07A6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583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2DF86D-25D5-4CA1-951B-E0D820548D42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494A3D-1A69-4D52-ABE6-8F8EB07A6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300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2DF86D-25D5-4CA1-951B-E0D820548D42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494A3D-1A69-4D52-ABE6-8F8EB07A6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494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2DF86D-25D5-4CA1-951B-E0D820548D42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494A3D-1A69-4D52-ABE6-8F8EB07A6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28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2DF86D-25D5-4CA1-951B-E0D820548D42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494A3D-1A69-4D52-ABE6-8F8EB07A6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983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2DF86D-25D5-4CA1-951B-E0D820548D42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494A3D-1A69-4D52-ABE6-8F8EB07A6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295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2DF86D-25D5-4CA1-951B-E0D820548D42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494A3D-1A69-4D52-ABE6-8F8EB07A6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27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2DF86D-25D5-4CA1-951B-E0D820548D42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494A3D-1A69-4D52-ABE6-8F8EB07A6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028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2DF86D-25D5-4CA1-951B-E0D820548D42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494A3D-1A69-4D52-ABE6-8F8EB07A6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303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A62DF86D-25D5-4CA1-951B-E0D820548D42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9494A3D-1A69-4D52-ABE6-8F8EB07A633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47570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Активизация речи с ОНР посредством дидактического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синквейна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3861048"/>
            <a:ext cx="6400800" cy="175260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Подготовила:</a:t>
            </a:r>
          </a:p>
          <a:p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воспитатель  логопедической группы</a:t>
            </a:r>
          </a:p>
          <a:p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МБДОУ детского сада комбинированного вида № 11, Алексеенко Наталья Григорьевна</a:t>
            </a:r>
            <a:endParaRPr lang="ru-RU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11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4816040" cy="1512168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sz="4000" b="1" dirty="0" smtClean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4000" b="1" dirty="0" smtClean="0"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sz="4000" b="1" dirty="0" smtClean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40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Вариативность в применении технологии </a:t>
            </a:r>
            <a:r>
              <a:rPr lang="ru-RU" sz="4000" b="1" dirty="0" err="1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синквейн</a:t>
            </a:r>
            <a:r>
              <a:rPr lang="ru-RU" sz="40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40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4000" dirty="0">
                <a:latin typeface="Times New Roman"/>
                <a:ea typeface="Times New Roman"/>
                <a:cs typeface="Times New Roman"/>
              </a:rPr>
            </a:br>
            <a:r>
              <a:rPr lang="ru-RU" sz="4000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4000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100" dirty="0" smtClean="0">
                <a:solidFill>
                  <a:srgbClr val="0070C0"/>
                </a:solidFill>
                <a:ea typeface="Calibri"/>
                <a:cs typeface="Times New Roman"/>
              </a:rPr>
              <a:t/>
            </a:r>
            <a:br>
              <a:rPr lang="ru-RU" sz="3100" dirty="0" smtClean="0">
                <a:solidFill>
                  <a:srgbClr val="0070C0"/>
                </a:solidFill>
                <a:ea typeface="Calibri"/>
                <a:cs typeface="Times New Roman"/>
              </a:rPr>
            </a:br>
            <a:endParaRPr lang="ru-RU" sz="31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1772816"/>
            <a:ext cx="4501128" cy="432048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err="1" smtClean="0">
                <a:effectLst/>
                <a:latin typeface="Times New Roman"/>
                <a:ea typeface="Times New Roman"/>
                <a:cs typeface="Times New Roman"/>
              </a:rPr>
              <a:t>Синквейн</a:t>
            </a:r>
            <a:r>
              <a:rPr lang="ru-RU" sz="2400" dirty="0" smtClean="0">
                <a:effectLst/>
                <a:latin typeface="Times New Roman"/>
                <a:ea typeface="Times New Roman"/>
                <a:cs typeface="Times New Roman"/>
              </a:rPr>
              <a:t> использую на занятиях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smtClean="0">
                <a:effectLst/>
                <a:latin typeface="Times New Roman"/>
                <a:ea typeface="Times New Roman"/>
                <a:cs typeface="Times New Roman"/>
              </a:rPr>
              <a:t> для закрепления изученной 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smtClean="0">
                <a:effectLst/>
                <a:latin typeface="Times New Roman"/>
                <a:ea typeface="Times New Roman"/>
                <a:cs typeface="Times New Roman"/>
              </a:rPr>
              <a:t>лексической темы.</a:t>
            </a:r>
            <a:endParaRPr lang="ru-RU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  <a:cs typeface="Times New Roman"/>
              </a:rPr>
              <a:t> 1. Береза.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tabLst>
                <a:tab pos="457200" algn="l"/>
              </a:tabLst>
            </a:pPr>
            <a:r>
              <a:rPr lang="ru-RU" sz="2400" dirty="0" smtClean="0">
                <a:effectLst/>
                <a:latin typeface="Times New Roman"/>
                <a:ea typeface="Times New Roman"/>
                <a:cs typeface="Times New Roman"/>
              </a:rPr>
              <a:t>2. Тонкая, белоствольная.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tabLst>
                <a:tab pos="457200" algn="l"/>
              </a:tabLst>
            </a:pPr>
            <a:r>
              <a:rPr lang="ru-RU" sz="2400" dirty="0" smtClean="0">
                <a:effectLst/>
                <a:latin typeface="Times New Roman"/>
                <a:ea typeface="Times New Roman"/>
                <a:cs typeface="Times New Roman"/>
              </a:rPr>
              <a:t>3. Растет, зеленеет, радует.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tabLst>
                <a:tab pos="457200" algn="l"/>
              </a:tabLst>
            </a:pPr>
            <a:r>
              <a:rPr lang="ru-RU" sz="2400" dirty="0" smtClean="0">
                <a:effectLst/>
                <a:latin typeface="Times New Roman"/>
                <a:ea typeface="Times New Roman"/>
                <a:cs typeface="Times New Roman"/>
              </a:rPr>
              <a:t>4. Береза — символ России.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tabLst>
                <a:tab pos="457200" algn="l"/>
              </a:tabLst>
            </a:pPr>
            <a:r>
              <a:rPr lang="ru-RU" sz="2400" dirty="0" smtClean="0">
                <a:effectLst/>
                <a:latin typeface="Times New Roman"/>
                <a:ea typeface="Times New Roman"/>
                <a:cs typeface="Times New Roman"/>
              </a:rPr>
              <a:t>5. Дерево.</a:t>
            </a:r>
            <a:endParaRPr lang="ru-RU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  <a:cs typeface="Times New Roman"/>
              </a:rPr>
              <a:t> </a:t>
            </a:r>
            <a:endParaRPr lang="ru-RU" sz="2000" dirty="0"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240" y="260648"/>
            <a:ext cx="3304892" cy="5373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98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7"/>
            <a:ext cx="8712968" cy="5613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/>
                <a:ea typeface="Times New Roman"/>
                <a:cs typeface="Times New Roman"/>
              </a:rPr>
              <a:t>На занятиях по развитию связной речи: используя слова из </a:t>
            </a:r>
            <a:r>
              <a:rPr lang="ru-RU" sz="2800" dirty="0" err="1" smtClean="0">
                <a:effectLst/>
                <a:latin typeface="Times New Roman"/>
                <a:ea typeface="Times New Roman"/>
                <a:cs typeface="Times New Roman"/>
              </a:rPr>
              <a:t>синквейна</a:t>
            </a:r>
            <a:r>
              <a:rPr lang="ru-RU" sz="2800" dirty="0" smtClean="0">
                <a:effectLst/>
                <a:latin typeface="Times New Roman"/>
                <a:ea typeface="Times New Roman"/>
                <a:cs typeface="Times New Roman"/>
              </a:rPr>
              <a:t>, придумать рассказ.</a:t>
            </a:r>
            <a:endParaRPr lang="ru-RU" sz="2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effectLst/>
                <a:latin typeface="Times New Roman"/>
                <a:ea typeface="Times New Roman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/>
                <a:ea typeface="Times New Roman"/>
                <a:cs typeface="Times New Roman"/>
              </a:rPr>
              <a:t>1. Заяц.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/>
                <a:ea typeface="Times New Roman"/>
                <a:cs typeface="Times New Roman"/>
              </a:rPr>
              <a:t>2. Белый, пушистый.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/>
                <a:ea typeface="Times New Roman"/>
                <a:cs typeface="Times New Roman"/>
              </a:rPr>
              <a:t>3. Прячется, боится, убегает.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/>
                <a:ea typeface="Times New Roman"/>
                <a:cs typeface="Times New Roman"/>
              </a:rPr>
              <a:t>4. Я жалею зайца.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/>
                <a:ea typeface="Times New Roman"/>
                <a:cs typeface="Times New Roman"/>
              </a:rPr>
              <a:t>5. Дикое животное.</a:t>
            </a: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effectLst/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В зимнем лесу живет белый пушистый заяц. Жизнь у зайца трудная, он боится волка и лису, увидев их, прячется или убегает. Мне жалко зайца. Зимой диким животным жить трудно.</a:t>
            </a:r>
            <a:endParaRPr lang="ru-RU" sz="1400" dirty="0">
              <a:ea typeface="Calibri"/>
              <a:cs typeface="Times New Roman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556792"/>
            <a:ext cx="3293007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68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460851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rgbClr val="0070C0"/>
                </a:solidFill>
                <a:latin typeface="Times New Roman"/>
              </a:rPr>
              <a:t>Давайте попробуем вместе составить </a:t>
            </a:r>
            <a:r>
              <a:rPr lang="ru-RU" sz="2800" dirty="0" err="1">
                <a:solidFill>
                  <a:srgbClr val="0070C0"/>
                </a:solidFill>
                <a:latin typeface="Times New Roman"/>
              </a:rPr>
              <a:t>синквейн</a:t>
            </a:r>
            <a:r>
              <a:rPr lang="ru-RU" sz="2800" dirty="0">
                <a:solidFill>
                  <a:srgbClr val="0070C0"/>
                </a:solidFill>
                <a:latin typeface="Times New Roman"/>
              </a:rPr>
              <a:t> «</a:t>
            </a:r>
            <a:r>
              <a:rPr lang="ru-RU" sz="2800" dirty="0" smtClean="0">
                <a:solidFill>
                  <a:srgbClr val="0070C0"/>
                </a:solidFill>
                <a:latin typeface="Times New Roman"/>
              </a:rPr>
              <a:t>Семья»</a:t>
            </a:r>
            <a:endParaRPr lang="ru-RU" sz="2800" dirty="0" smtClean="0">
              <a:solidFill>
                <a:srgbClr val="0070C0"/>
              </a:solidFill>
              <a:latin typeface="Calibri"/>
            </a:endParaRPr>
          </a:p>
          <a:p>
            <a:pPr marL="457200" algn="just">
              <a:buFont typeface="+mj-lt"/>
              <a:buAutoNum type="arabicPeriod"/>
            </a:pPr>
            <a:r>
              <a:rPr lang="ru-RU" sz="2000" dirty="0">
                <a:solidFill>
                  <a:srgbClr val="000000"/>
                </a:solidFill>
                <a:latin typeface="Times New Roman"/>
              </a:rPr>
              <a:t>Семья</a:t>
            </a:r>
            <a:endParaRPr lang="ru-RU" sz="2000" dirty="0">
              <a:solidFill>
                <a:srgbClr val="000000"/>
              </a:solidFill>
              <a:latin typeface="Calibri"/>
            </a:endParaRPr>
          </a:p>
          <a:p>
            <a:pPr marL="457200" algn="just">
              <a:buFont typeface="+mj-lt"/>
              <a:buAutoNum type="arabicPeriod"/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</a:rPr>
              <a:t>Какая 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она? (прекрасная, крепкая, дружная, весёлая, большая)</a:t>
            </a:r>
            <a:endParaRPr lang="ru-RU" sz="2000" dirty="0">
              <a:solidFill>
                <a:srgbClr val="000000"/>
              </a:solidFill>
              <a:latin typeface="Calibri"/>
            </a:endParaRPr>
          </a:p>
          <a:p>
            <a:pPr marL="457200" algn="just">
              <a:buFont typeface="+mj-lt"/>
              <a:buAutoNum type="arabicPeriod"/>
            </a:pPr>
            <a:r>
              <a:rPr lang="ru-RU" sz="2000" dirty="0">
                <a:solidFill>
                  <a:srgbClr val="000000"/>
                </a:solidFill>
                <a:latin typeface="Times New Roman"/>
              </a:rPr>
              <a:t>Что она делает?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гордится, заботится, помогает, любит, надеется…)</a:t>
            </a:r>
            <a:endParaRPr lang="ru-RU" sz="2000" dirty="0">
              <a:solidFill>
                <a:srgbClr val="000000"/>
              </a:solidFill>
              <a:latin typeface="Calibri"/>
            </a:endParaRPr>
          </a:p>
          <a:p>
            <a:pPr marL="457200" algn="just">
              <a:buFont typeface="+mj-lt"/>
              <a:buAutoNum type="arabicPeriod"/>
            </a:pPr>
            <a:r>
              <a:rPr lang="ru-RU" sz="2000" dirty="0">
                <a:solidFill>
                  <a:srgbClr val="000000"/>
                </a:solidFill>
                <a:latin typeface="Times New Roman"/>
              </a:rPr>
              <a:t>Предложение о семье, афоризм или пословица.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Вся семья вместе — и душа на месте. В семье согласно, так идёт дело прекрасно. Я люблю свою семью.)</a:t>
            </a:r>
            <a:endParaRPr lang="ru-RU" sz="2000" dirty="0">
              <a:solidFill>
                <a:srgbClr val="000000"/>
              </a:solidFill>
              <a:latin typeface="Calibri"/>
            </a:endParaRPr>
          </a:p>
          <a:p>
            <a:pPr marL="457200" algn="just">
              <a:buFont typeface="+mj-lt"/>
              <a:buAutoNum type="arabicPeriod"/>
            </a:pPr>
            <a:r>
              <a:rPr lang="ru-RU" sz="2000" dirty="0">
                <a:solidFill>
                  <a:srgbClr val="000000"/>
                </a:solidFill>
                <a:latin typeface="Times New Roman"/>
              </a:rPr>
              <a:t>Синоним, или, как по-другому можно назвать семью (Ячейка общества. Мой дом! Любимая. Родная).</a:t>
            </a:r>
            <a:endParaRPr lang="ru-RU" sz="2000" b="0" i="0" dirty="0">
              <a:solidFill>
                <a:srgbClr val="000000"/>
              </a:solidFill>
              <a:effectLst/>
              <a:latin typeface="Calibri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0"/>
            <a:ext cx="46257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78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0"/>
            <a:ext cx="4968552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Синквейн</a:t>
            </a: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придуманные детьми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sz="3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eriod"/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Кто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Кукла</a:t>
            </a:r>
          </a:p>
          <a:p>
            <a:pPr marL="514350" indent="-514350" algn="just">
              <a:buAutoNum type="arabicPeriod"/>
            </a:pP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Какая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? Красивая,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Любимая</a:t>
            </a:r>
          </a:p>
          <a:p>
            <a:pPr algn="just"/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Что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делает? Стоит, Сидит,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Улыбается</a:t>
            </a:r>
          </a:p>
          <a:p>
            <a:pPr algn="just"/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 Предложение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Моя кукла самая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красивая</a:t>
            </a:r>
          </a:p>
          <a:p>
            <a:pPr algn="just"/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5. Ассоциация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Игрушка</a:t>
            </a:r>
            <a:endParaRPr lang="ru-RU" sz="2800" b="0" i="0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88641"/>
            <a:ext cx="3932993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1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712968" cy="632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3200" dirty="0" err="1" smtClean="0">
                <a:solidFill>
                  <a:srgbClr val="0070C0"/>
                </a:solidFill>
                <a:effectLst/>
                <a:latin typeface="Times New Roman"/>
                <a:ea typeface="Times New Roman"/>
                <a:cs typeface="Times New Roman"/>
              </a:rPr>
              <a:t>Синквейн</a:t>
            </a:r>
            <a:r>
              <a:rPr lang="ru-RU" sz="3200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  <a:cs typeface="Times New Roman"/>
              </a:rPr>
              <a:t> – загадка.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3200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  <a:cs typeface="Times New Roman"/>
              </a:rPr>
              <a:t>Анализ неполного </a:t>
            </a:r>
            <a:r>
              <a:rPr lang="ru-RU" sz="3200" dirty="0" err="1" smtClean="0">
                <a:solidFill>
                  <a:srgbClr val="0070C0"/>
                </a:solidFill>
                <a:effectLst/>
                <a:latin typeface="Times New Roman"/>
                <a:ea typeface="Times New Roman"/>
                <a:cs typeface="Times New Roman"/>
              </a:rPr>
              <a:t>синквейна</a:t>
            </a:r>
            <a:r>
              <a:rPr lang="ru-RU" sz="3200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  <a:cs typeface="Times New Roman"/>
              </a:rPr>
              <a:t> для определения отсутствующей части (например, дан </a:t>
            </a:r>
            <a:r>
              <a:rPr lang="ru-RU" sz="3200" dirty="0" err="1" smtClean="0">
                <a:solidFill>
                  <a:srgbClr val="0070C0"/>
                </a:solidFill>
                <a:effectLst/>
                <a:latin typeface="Times New Roman"/>
                <a:ea typeface="Times New Roman"/>
                <a:cs typeface="Times New Roman"/>
              </a:rPr>
              <a:t>синквейн</a:t>
            </a:r>
            <a:r>
              <a:rPr lang="ru-RU" sz="3200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  <a:cs typeface="Times New Roman"/>
              </a:rPr>
              <a:t> без указания темы — без первой строки, необходимо на основе существующих строк, ее определить):</a:t>
            </a:r>
            <a:endParaRPr lang="ru-RU" sz="32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/>
                <a:ea typeface="Times New Roman"/>
                <a:cs typeface="Times New Roman"/>
              </a:rPr>
              <a:t>1. ?</a:t>
            </a:r>
            <a:endParaRPr lang="ru-RU" sz="32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/>
                <a:ea typeface="Times New Roman"/>
                <a:cs typeface="Times New Roman"/>
              </a:rPr>
              <a:t>2. Гласные, согласные.</a:t>
            </a:r>
            <a:endParaRPr lang="ru-RU" sz="32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/>
                <a:ea typeface="Times New Roman"/>
                <a:cs typeface="Times New Roman"/>
              </a:rPr>
              <a:t>3. Слышим, произносим, выделяем.</a:t>
            </a:r>
            <a:endParaRPr lang="ru-RU" sz="32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/>
                <a:ea typeface="Times New Roman"/>
                <a:cs typeface="Times New Roman"/>
              </a:rPr>
              <a:t>4. Звуки складываются в слова.</a:t>
            </a:r>
            <a:endParaRPr lang="ru-RU" sz="32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/>
                <a:ea typeface="Times New Roman"/>
                <a:cs typeface="Times New Roman"/>
              </a:rPr>
              <a:t>5. Речь.</a:t>
            </a:r>
            <a:endParaRPr lang="ru-RU" sz="32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9592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7239000" cy="108012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sz="4000" b="1" dirty="0" smtClean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4000" b="1" dirty="0" smtClean="0"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sz="4000" b="1" dirty="0" smtClean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4000" dirty="0"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sz="4000" dirty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31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Преимущества. </a:t>
            </a:r>
            <a:r>
              <a:rPr lang="ru-RU" sz="31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Эффективность и </a:t>
            </a:r>
            <a:r>
              <a:rPr lang="ru-RU" sz="31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значимость технологии </a:t>
            </a:r>
            <a:r>
              <a:rPr lang="ru-RU" sz="31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синквейн</a:t>
            </a:r>
            <a:r>
              <a:rPr lang="ru-RU" sz="31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3100" dirty="0">
                <a:solidFill>
                  <a:srgbClr val="0070C0"/>
                </a:solidFill>
                <a:ea typeface="Calibri"/>
                <a:cs typeface="Times New Roman"/>
              </a:rPr>
              <a:t/>
            </a:r>
            <a:br>
              <a:rPr lang="ru-RU" sz="3100" dirty="0">
                <a:solidFill>
                  <a:srgbClr val="0070C0"/>
                </a:solidFill>
                <a:ea typeface="Calibri"/>
                <a:cs typeface="Times New Roman"/>
              </a:rPr>
            </a:br>
            <a:r>
              <a:rPr lang="ru-RU" sz="4000" dirty="0">
                <a:solidFill>
                  <a:srgbClr val="0070C0"/>
                </a:solidFill>
              </a:rPr>
              <a:t/>
            </a:r>
            <a:br>
              <a:rPr lang="ru-RU" sz="4000" dirty="0">
                <a:solidFill>
                  <a:srgbClr val="0070C0"/>
                </a:solidFill>
              </a:rPr>
            </a:br>
            <a:r>
              <a:rPr lang="ru-RU" sz="4000" dirty="0" smtClean="0"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sz="4000" dirty="0" smtClean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4000" dirty="0"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sz="4000" dirty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4000" dirty="0" smtClean="0"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sz="4000" dirty="0" smtClean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4000" dirty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000" dirty="0" smtClean="0">
                <a:effectLst/>
                <a:latin typeface="Times New Roman"/>
                <a:ea typeface="Times New Roman"/>
                <a:cs typeface="Times New Roman"/>
              </a:rPr>
              <a:t>       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248472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ru-RU" sz="2000" dirty="0" smtClean="0">
                <a:effectLst/>
                <a:latin typeface="Times New Roman"/>
                <a:ea typeface="Times New Roman"/>
                <a:cs typeface="Times New Roman"/>
              </a:rPr>
              <a:t>Во-первых, его простота. </a:t>
            </a:r>
            <a:r>
              <a:rPr lang="ru-RU" sz="2000" dirty="0" err="1" smtClean="0">
                <a:effectLst/>
                <a:latin typeface="Times New Roman"/>
                <a:ea typeface="Times New Roman"/>
                <a:cs typeface="Times New Roman"/>
              </a:rPr>
              <a:t>Синквейн</a:t>
            </a:r>
            <a:r>
              <a:rPr lang="ru-RU" sz="2000" dirty="0" smtClean="0">
                <a:effectLst/>
                <a:latin typeface="Times New Roman"/>
                <a:ea typeface="Times New Roman"/>
                <a:cs typeface="Times New Roman"/>
              </a:rPr>
              <a:t> могут составить все.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/>
                <a:ea typeface="Times New Roman"/>
                <a:cs typeface="Times New Roman"/>
              </a:rPr>
              <a:t>Во-вторых, в составлении </a:t>
            </a:r>
            <a:r>
              <a:rPr lang="ru-RU" sz="2000" dirty="0" err="1" smtClean="0">
                <a:effectLst/>
                <a:latin typeface="Times New Roman"/>
                <a:ea typeface="Times New Roman"/>
                <a:cs typeface="Times New Roman"/>
              </a:rPr>
              <a:t>синквейна</a:t>
            </a:r>
            <a:r>
              <a:rPr lang="ru-RU" sz="2000" dirty="0" smtClean="0">
                <a:effectLst/>
                <a:latin typeface="Times New Roman"/>
                <a:ea typeface="Times New Roman"/>
                <a:cs typeface="Times New Roman"/>
              </a:rPr>
              <a:t> каждый ребенок может реализовать свои творческие, интеллектуальные возможности.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 err="1" smtClean="0">
                <a:effectLst/>
                <a:latin typeface="Times New Roman"/>
                <a:ea typeface="Times New Roman"/>
                <a:cs typeface="Times New Roman"/>
              </a:rPr>
              <a:t>Синквейн</a:t>
            </a:r>
            <a:r>
              <a:rPr lang="ru-RU" sz="2000" dirty="0" smtClean="0">
                <a:effectLst/>
                <a:latin typeface="Times New Roman"/>
                <a:ea typeface="Times New Roman"/>
                <a:cs typeface="Times New Roman"/>
              </a:rPr>
              <a:t> является игровым приемом.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/>
                <a:ea typeface="Times New Roman"/>
                <a:cs typeface="Times New Roman"/>
              </a:rPr>
              <a:t>Составление </a:t>
            </a:r>
            <a:r>
              <a:rPr lang="ru-RU" sz="2000" dirty="0" err="1" smtClean="0">
                <a:effectLst/>
                <a:latin typeface="Times New Roman"/>
                <a:ea typeface="Times New Roman"/>
                <a:cs typeface="Times New Roman"/>
              </a:rPr>
              <a:t>синквейна</a:t>
            </a:r>
            <a:r>
              <a:rPr lang="ru-RU" sz="2000" dirty="0" smtClean="0">
                <a:effectLst/>
                <a:latin typeface="Times New Roman"/>
                <a:ea typeface="Times New Roman"/>
                <a:cs typeface="Times New Roman"/>
              </a:rPr>
              <a:t> похоже на игру, ведь сочинять весело, полезно и легко!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/>
                <a:ea typeface="Times New Roman"/>
                <a:cs typeface="Times New Roman"/>
              </a:rPr>
              <a:t>Данный метод может легко интегрироваться с другими областями Программы.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/>
                <a:ea typeface="Times New Roman"/>
                <a:cs typeface="Times New Roman"/>
              </a:rPr>
              <a:t>Технология </a:t>
            </a:r>
            <a:r>
              <a:rPr lang="ru-RU" sz="2000" dirty="0" err="1" smtClean="0">
                <a:effectLst/>
                <a:latin typeface="Times New Roman"/>
                <a:ea typeface="Times New Roman"/>
                <a:cs typeface="Times New Roman"/>
              </a:rPr>
              <a:t>синквейн</a:t>
            </a:r>
            <a:r>
              <a:rPr lang="ru-RU" sz="2000" dirty="0" smtClean="0">
                <a:effectLst/>
                <a:latin typeface="Times New Roman"/>
                <a:ea typeface="Times New Roman"/>
                <a:cs typeface="Times New Roman"/>
              </a:rPr>
              <a:t> не требует особых условий для использования и органично вписывается в работу по развитию лексико-грамматических категорий у дошкольников с ОНР.</a:t>
            </a:r>
            <a:endParaRPr lang="ru-RU" sz="2000" dirty="0">
              <a:ea typeface="Calibri"/>
              <a:cs typeface="Times New Roman"/>
            </a:endParaRPr>
          </a:p>
          <a:p>
            <a:endParaRPr lang="ru-RU" sz="800" dirty="0"/>
          </a:p>
        </p:txBody>
      </p:sp>
    </p:spTree>
    <p:extLst>
      <p:ext uri="{BB962C8B-B14F-4D97-AF65-F5344CB8AC3E}">
        <p14:creationId xmlns:p14="http://schemas.microsoft.com/office/powerpoint/2010/main" val="254915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buClr>
                <a:srgbClr val="B13F9A"/>
              </a:buClr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Гармонично вписывается в работу по развитию ЛГК, использование </a:t>
            </a:r>
            <a:r>
              <a:rPr lang="ru-RU" sz="2400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синквейна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не нарушает общепринятую систему воздействия на речевую патологию и обеспечивает её логическую завершенность.</a:t>
            </a:r>
            <a:endParaRPr lang="ru-RU" sz="2400" dirty="0" smtClean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>
              <a:lnSpc>
                <a:spcPct val="115000"/>
              </a:lnSpc>
              <a:buClr>
                <a:srgbClr val="B13F9A"/>
              </a:buClr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Способствует обогащению и актуализации словаря, уточняет содержание понятий.</a:t>
            </a:r>
            <a:endParaRPr lang="ru-RU" sz="2400" dirty="0" smtClean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>
              <a:lnSpc>
                <a:spcPct val="115000"/>
              </a:lnSpc>
              <a:buClr>
                <a:srgbClr val="B13F9A"/>
              </a:buClr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Является диагностическим инструментом, даёт возможность педагогу оценить уровень усвоения ребёнком пройденного материала.</a:t>
            </a:r>
            <a:endParaRPr lang="ru-RU" sz="2400" dirty="0" smtClean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>
              <a:lnSpc>
                <a:spcPct val="115000"/>
              </a:lnSpc>
              <a:buClr>
                <a:srgbClr val="B13F9A"/>
              </a:buClr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Носит характер комплексного воздействия, не только развивает речь, но способствует развитию ВПМ (памяти, внимания, мышления).</a:t>
            </a:r>
            <a:endParaRPr lang="ru-RU" sz="2400" dirty="0" smtClean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59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04664"/>
            <a:ext cx="8183880" cy="72008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  <a:cs typeface="Times New Roman"/>
              </a:rPr>
              <a:t>II. Практическая </a:t>
            </a:r>
            <a:r>
              <a:rPr lang="ru-RU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  <a:cs typeface="Times New Roman"/>
              </a:rPr>
              <a:t>часть.</a:t>
            </a:r>
            <a:r>
              <a:rPr lang="ru-RU" sz="3600" dirty="0" smtClean="0">
                <a:solidFill>
                  <a:srgbClr val="0070C0"/>
                </a:solidFill>
                <a:ea typeface="Calibri"/>
                <a:cs typeface="Times New Roman"/>
              </a:rPr>
              <a:t/>
            </a:r>
            <a:br>
              <a:rPr lang="ru-RU" sz="3600" dirty="0" smtClean="0">
                <a:solidFill>
                  <a:srgbClr val="0070C0"/>
                </a:solidFill>
                <a:ea typeface="Calibri"/>
                <a:cs typeface="Times New Roman"/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980728"/>
            <a:ext cx="8183880" cy="54006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effectLst/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Совместная работа с педагогами 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                           «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Синквейн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о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синквейне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»</a:t>
            </a:r>
            <a:endParaRPr lang="ru-RU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1.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Синквейн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.</a:t>
            </a:r>
            <a:endParaRPr lang="ru-RU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2. Творческий, активизирующий.</a:t>
            </a:r>
            <a:endParaRPr lang="ru-RU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3. Развивает, обогащает, уточняет.</a:t>
            </a:r>
            <a:endParaRPr lang="ru-RU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4.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Синквейн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помогает учиться.</a:t>
            </a:r>
            <a:endParaRPr lang="ru-RU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5. Технология.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2963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grpId="1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5" presetClass="entr" presetSubtype="0" fill="hold" grpId="1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5" presetClass="entr" presetSubtype="0" fill="hold" grpId="1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5" presetClass="entr" presetSubtype="0" fill="hold" grpId="1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5" presetClass="entr" presetSubtype="0" fill="hold" grpId="1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5" presetClass="entr" presetSubtype="0" fill="hold" grpId="1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120680" cy="9361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b="1" dirty="0" smtClean="0"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>
                <a:latin typeface="Times New Roman"/>
                <a:ea typeface="Times New Roman"/>
                <a:cs typeface="Times New Roman"/>
              </a:rPr>
            </a:b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Вывод </a:t>
            </a:r>
            <a:r>
              <a:rPr lang="ru-RU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синквейна</a:t>
            </a:r>
            <a:r>
              <a:rPr lang="ru-RU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: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>
                <a:latin typeface="Times New Roman"/>
                <a:ea typeface="Times New Roman"/>
                <a:cs typeface="Times New Roman"/>
              </a:rPr>
            </a:b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>
                <a:latin typeface="Times New Roman"/>
                <a:ea typeface="Times New Roman"/>
                <a:cs typeface="Times New Roman"/>
              </a:rPr>
            </a:b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                                                                                                 </a:t>
            </a:r>
            <a:r>
              <a:rPr lang="ru-RU" sz="3600" dirty="0" smtClean="0">
                <a:solidFill>
                  <a:srgbClr val="0070C0"/>
                </a:solidFill>
                <a:ea typeface="Calibri"/>
                <a:cs typeface="Times New Roman"/>
              </a:rPr>
              <a:t/>
            </a:r>
            <a:br>
              <a:rPr lang="ru-RU" sz="3600" dirty="0" smtClean="0">
                <a:solidFill>
                  <a:srgbClr val="0070C0"/>
                </a:solidFill>
                <a:ea typeface="Calibri"/>
                <a:cs typeface="Times New Roman"/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640960" cy="5145435"/>
          </a:xfrm>
        </p:spPr>
        <p:txBody>
          <a:bodyPr>
            <a:normAutofit fontScale="25000" lnSpcReduction="20000"/>
          </a:bodyPr>
          <a:lstStyle/>
          <a:p>
            <a:pPr marL="457200" algn="just">
              <a:buFont typeface="Arial"/>
              <a:buChar char="•"/>
            </a:pPr>
            <a:r>
              <a:rPr lang="ru-RU" sz="7200" b="1" dirty="0" err="1" smtClean="0">
                <a:latin typeface="Times New Roman" pitchFamily="18" charset="0"/>
                <a:cs typeface="Times New Roman" pitchFamily="18" charset="0"/>
              </a:rPr>
              <a:t>Синквейн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– это французское пятистишие, похожее на японские стихотворения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  <a:p>
            <a:pPr marL="457200" algn="just">
              <a:buFont typeface="Arial"/>
              <a:buChar char="•"/>
            </a:pP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Синквейн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помогает пополнить словарный запас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  <a:p>
            <a:pPr marL="457200" algn="just">
              <a:buFont typeface="Arial"/>
              <a:buChar char="•"/>
            </a:pP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Синквейн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учит краткому пересказу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  <a:p>
            <a:pPr marL="457200" algn="just">
              <a:buFont typeface="Arial"/>
              <a:buChar char="•"/>
            </a:pP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Синквейн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учит находить и выделять в большом объеме информации главную мысль.</a:t>
            </a:r>
          </a:p>
          <a:p>
            <a:pPr marL="457200" algn="just">
              <a:buFont typeface="Arial"/>
              <a:buChar char="•"/>
            </a:pP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Сочинение </a:t>
            </a: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синквейна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– процесс творческий. Это интересное занятие помогает самовыражению детей, через сочинение собственных нерифмованных стихов.</a:t>
            </a:r>
          </a:p>
          <a:p>
            <a:pPr marL="457200" algn="just">
              <a:buFont typeface="Arial"/>
              <a:buChar char="•"/>
            </a:pP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Составить </a:t>
            </a: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синквейн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получается у всех.</a:t>
            </a:r>
          </a:p>
          <a:p>
            <a:pPr marL="457200" algn="just">
              <a:buFont typeface="Arial"/>
              <a:buChar char="•"/>
            </a:pP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Синквейн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помогает развить речь и мышление.</a:t>
            </a:r>
          </a:p>
          <a:p>
            <a:pPr marL="457200" algn="just">
              <a:buFont typeface="Arial"/>
              <a:buChar char="•"/>
            </a:pP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Синквейн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облегчает процесс усвоения понятий и их содержания.</a:t>
            </a:r>
          </a:p>
          <a:p>
            <a:pPr marL="457200" algn="just">
              <a:buFont typeface="Arial"/>
              <a:buChar char="•"/>
            </a:pP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Синквейн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— это также способ контроля и самоконтроля (дети могут сравнить </a:t>
            </a: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синквейны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и оценивать их</a:t>
            </a:r>
          </a:p>
          <a:p>
            <a:pPr marL="457200" algn="just">
              <a:buFont typeface="Arial"/>
              <a:buChar char="•"/>
            </a:pP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Процедура составления </a:t>
            </a: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синквейна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позволяет гармонично сочетать элементы всех трех основных образовательных систем: </a:t>
            </a:r>
            <a:r>
              <a:rPr lang="ru-RU" sz="7200" b="1" u="sng" dirty="0">
                <a:latin typeface="Times New Roman" pitchFamily="18" charset="0"/>
                <a:cs typeface="Times New Roman" pitchFamily="18" charset="0"/>
              </a:rPr>
              <a:t>информационной, </a:t>
            </a:r>
            <a:r>
              <a:rPr lang="ru-RU" sz="7200" b="1" u="sng" dirty="0" err="1">
                <a:latin typeface="Times New Roman" pitchFamily="18" charset="0"/>
                <a:cs typeface="Times New Roman" pitchFamily="18" charset="0"/>
              </a:rPr>
              <a:t>деятельностной</a:t>
            </a:r>
            <a:r>
              <a:rPr lang="ru-RU" sz="7200" b="1" u="sng" dirty="0">
                <a:latin typeface="Times New Roman" pitchFamily="18" charset="0"/>
                <a:cs typeface="Times New Roman" pitchFamily="18" charset="0"/>
              </a:rPr>
              <a:t> и личностно ориентированной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  <a:p>
            <a:pPr marL="457200">
              <a:buFont typeface="Arial"/>
              <a:buChar char="•"/>
            </a:pP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Данный метод может легко интегрироваться с другими образовательными областями программы, а простота построения  </a:t>
            </a: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синквейна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 позволяет быстро получить результат.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881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99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363272" cy="137041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212121"/>
                </a:solidFill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solidFill>
                  <a:srgbClr val="212121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b="1" dirty="0" smtClean="0">
                <a:solidFill>
                  <a:srgbClr val="212121"/>
                </a:solidFill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solidFill>
                  <a:srgbClr val="212121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rgbClr val="212121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>
                <a:solidFill>
                  <a:srgbClr val="21212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 smtClean="0">
                <a:solidFill>
                  <a:srgbClr val="212121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solidFill>
                  <a:srgbClr val="21212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 smtClean="0">
                <a:solidFill>
                  <a:srgbClr val="212121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solidFill>
                  <a:srgbClr val="21212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 smtClean="0">
                <a:solidFill>
                  <a:srgbClr val="212121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solidFill>
                  <a:srgbClr val="21212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Цель мастер-класса:</a:t>
            </a:r>
            <a:r>
              <a:rPr lang="ru-RU" b="1" dirty="0" smtClean="0">
                <a:solidFill>
                  <a:srgbClr val="212121"/>
                </a:solidFill>
                <a:latin typeface="Times New Roman"/>
                <a:ea typeface="Times New Roman"/>
                <a:cs typeface="Times New Roman"/>
              </a:rPr>
              <a:t>            </a:t>
            </a:r>
            <a:br>
              <a:rPr lang="ru-RU" b="1" dirty="0" smtClean="0">
                <a:solidFill>
                  <a:srgbClr val="21212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rgbClr val="212121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>
                <a:solidFill>
                  <a:srgbClr val="21212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 smtClean="0">
                <a:solidFill>
                  <a:srgbClr val="212121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solidFill>
                  <a:srgbClr val="21212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rgbClr val="212121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>
                <a:solidFill>
                  <a:srgbClr val="21212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 smtClean="0">
                <a:solidFill>
                  <a:srgbClr val="212121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solidFill>
                  <a:srgbClr val="21212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 smtClean="0">
                <a:solidFill>
                  <a:srgbClr val="212121"/>
                </a:solidFill>
                <a:latin typeface="Times New Roman"/>
                <a:ea typeface="Times New Roman"/>
                <a:cs typeface="Times New Roman"/>
              </a:rPr>
              <a:t>                 </a:t>
            </a:r>
            <a:r>
              <a:rPr lang="ru-RU" sz="3600" dirty="0" smtClean="0">
                <a:solidFill>
                  <a:srgbClr val="0070C0"/>
                </a:solidFill>
                <a:ea typeface="Calibri"/>
                <a:cs typeface="Times New Roman"/>
              </a:rPr>
              <a:t/>
            </a:r>
            <a:br>
              <a:rPr lang="ru-RU" sz="3600" dirty="0" smtClean="0">
                <a:solidFill>
                  <a:srgbClr val="0070C0"/>
                </a:solidFill>
                <a:ea typeface="Calibri"/>
                <a:cs typeface="Times New Roman"/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1628800"/>
            <a:ext cx="8183880" cy="388843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</a:pPr>
            <a:r>
              <a:rPr lang="ru-RU" dirty="0" smtClean="0">
                <a:solidFill>
                  <a:srgbClr val="212121"/>
                </a:solidFill>
                <a:effectLst/>
                <a:latin typeface="Times New Roman"/>
                <a:ea typeface="Times New Roman"/>
                <a:cs typeface="Times New Roman"/>
              </a:rPr>
              <a:t>Дать представление об использовании инновационной технологии развития речи «</a:t>
            </a:r>
            <a:r>
              <a:rPr lang="ru-RU" dirty="0" err="1" smtClean="0">
                <a:solidFill>
                  <a:srgbClr val="212121"/>
                </a:solidFill>
                <a:effectLst/>
                <a:latin typeface="Times New Roman"/>
                <a:ea typeface="Times New Roman"/>
                <a:cs typeface="Times New Roman"/>
              </a:rPr>
              <a:t>синквейн</a:t>
            </a:r>
            <a:r>
              <a:rPr lang="ru-RU" dirty="0" smtClean="0">
                <a:solidFill>
                  <a:srgbClr val="212121"/>
                </a:solidFill>
                <a:effectLst/>
                <a:latin typeface="Times New Roman"/>
                <a:ea typeface="Times New Roman"/>
                <a:cs typeface="Times New Roman"/>
              </a:rPr>
              <a:t>», о значении этой технологии в системе коррекционно-развивающей работе у детей с тяжелыми нарушениями речи. 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Определение коррекционных путей и психолого-педагогических условий эффективности формирования лексико-грамматического строя речи детей посредством дидактического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синквейна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791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355160" cy="136815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212121"/>
                </a:solidFill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solidFill>
                  <a:srgbClr val="212121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b="1" dirty="0" smtClean="0">
                <a:solidFill>
                  <a:srgbClr val="212121"/>
                </a:solidFill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solidFill>
                  <a:srgbClr val="212121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solidFill>
                  <a:srgbClr val="212121"/>
                </a:solidFill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solidFill>
                  <a:srgbClr val="212121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Что такое «</a:t>
            </a:r>
            <a:r>
              <a:rPr lang="ru-RU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Синквейн</a:t>
            </a:r>
            <a:r>
              <a:rPr lang="ru-RU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»?</a:t>
            </a:r>
            <a:r>
              <a:rPr lang="ru-RU" sz="3600" dirty="0">
                <a:solidFill>
                  <a:srgbClr val="0070C0"/>
                </a:solidFill>
                <a:ea typeface="Calibri"/>
                <a:cs typeface="Times New Roman"/>
              </a:rPr>
              <a:t/>
            </a:r>
            <a:br>
              <a:rPr lang="ru-RU" sz="3600" dirty="0">
                <a:solidFill>
                  <a:srgbClr val="0070C0"/>
                </a:solidFill>
                <a:ea typeface="Calibri"/>
                <a:cs typeface="Times New Roman"/>
              </a:rPr>
            </a:b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212121"/>
                </a:solidFill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 smtClean="0">
                <a:solidFill>
                  <a:srgbClr val="212121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solidFill>
                  <a:srgbClr val="212121"/>
                </a:solidFill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solidFill>
                  <a:srgbClr val="212121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836712"/>
            <a:ext cx="8183880" cy="4608512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effectLst/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«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Синквейн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» от французского слова «пять». Это специфическое стихотворение без рифмы, состоящее из пяти строк, в которых обобщена информация по изученной теме. Несмотря на труднопроизносимое и загадочное название, технология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синквейна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очень эффективна и проста в применении уже в дошкольном возрасте у детей с общим недоразвитием речи.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507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  <a:cs typeface="Times New Roman"/>
              </a:rPr>
              <a:t>Актуальность.</a:t>
            </a:r>
            <a:r>
              <a:rPr lang="ru-RU" sz="3600" dirty="0" smtClean="0">
                <a:solidFill>
                  <a:srgbClr val="0070C0"/>
                </a:solidFill>
                <a:ea typeface="Calibri"/>
                <a:cs typeface="Times New Roman"/>
              </a:rPr>
              <a:t/>
            </a:r>
            <a:br>
              <a:rPr lang="ru-RU" sz="3600" dirty="0" smtClean="0">
                <a:solidFill>
                  <a:srgbClr val="0070C0"/>
                </a:solidFill>
                <a:ea typeface="Calibri"/>
                <a:cs typeface="Times New Roman"/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45024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Опыт работы с детьми, имеющими общее недоразвитие речи III – IV уровня показывает, что даже после пройденного курса коррекции и развития речи у детей с хорошими диагностическими показателями, имеются трудности связанные со скоростью актуализации имеющихся знаний и собственного речевого высказывания, им требуется больше времени на обдумывание и формулирование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ответа.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324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Инновационность</a:t>
            </a:r>
            <a:r>
              <a:rPr lang="ru-RU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.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3600" dirty="0" smtClean="0">
                <a:ea typeface="Calibri"/>
                <a:cs typeface="Times New Roman"/>
              </a:rPr>
              <a:t/>
            </a:r>
            <a:br>
              <a:rPr lang="ru-RU" sz="3600" dirty="0" smtClean="0"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3888432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Применительно к педагогическому процессу, инновация означает введение нового в цели, содержание, методы и формы образования, организацию совместной деятельности педагога и ребенка. Основным критерием «инновационности» технологии является повышение эффективности образовательного процесса за счет применения данной технологии.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391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91264" cy="79208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 smtClean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 smtClean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3600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Чтобы правильно составить </a:t>
            </a:r>
            <a:r>
              <a:rPr lang="ru-RU" sz="36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синквейн</a:t>
            </a:r>
            <a:r>
              <a:rPr lang="ru-RU" sz="36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дошкольнику необходимо: </a:t>
            </a:r>
            <a:r>
              <a:rPr lang="ru-RU" sz="3600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>
                <a:latin typeface="Times New Roman"/>
                <a:ea typeface="Times New Roman"/>
                <a:cs typeface="Times New Roman"/>
              </a:rPr>
            </a:br>
            <a:r>
              <a:rPr lang="ru-RU" sz="2800" dirty="0" smtClean="0">
                <a:solidFill>
                  <a:srgbClr val="0070C0"/>
                </a:solidFill>
                <a:ea typeface="Calibri"/>
                <a:cs typeface="Times New Roman"/>
              </a:rPr>
              <a:t/>
            </a:r>
            <a:br>
              <a:rPr lang="ru-RU" sz="2800" dirty="0" smtClean="0">
                <a:solidFill>
                  <a:srgbClr val="0070C0"/>
                </a:solidFill>
                <a:ea typeface="Calibri"/>
                <a:cs typeface="Times New Roman"/>
              </a:rPr>
            </a:b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1412776"/>
            <a:ext cx="8183880" cy="4176464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• иметь достаточный словарный запас в рамках темы,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• понятиями: слово - предмет (живой не живой), слово-действие, слово-признак,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• научиться правильно, понимать и задавать вопросы,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</a:t>
            </a:r>
            <a:endParaRPr lang="ru-RU" sz="2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effectLst/>
                <a:latin typeface="Times New Roman"/>
                <a:ea typeface="Times New Roman"/>
                <a:cs typeface="Times New Roman"/>
              </a:rPr>
              <a:t>• 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владеть навыком обобщения,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• согласовывать слова в предложении,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• правильно оформлять свою мысль в виде предложения.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</a:t>
            </a:r>
            <a:endParaRPr lang="ru-RU" sz="2400" dirty="0">
              <a:ea typeface="Calibri"/>
              <a:cs typeface="Times New Roman"/>
            </a:endParaRPr>
          </a:p>
          <a:p>
            <a:r>
              <a:rPr lang="ru-RU" dirty="0" smtClean="0">
                <a:effectLst/>
                <a:latin typeface="Times New Roman"/>
                <a:ea typeface="Times New Roman"/>
              </a:rPr>
              <a:t>Коррекционно-педагогическая работа над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синквейном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начинается в конце лексической недели.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533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На первом этапе работы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7239000" cy="5330992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1-ая строчка «Кто? Что?» - существительное, одно ключевое слово, определяющее содержание (Название произведения, имя героя);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2-ая строчка «Какой? Какая? Какое?» - два прилагательных, характеризующих первую строчку;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3-я строчка «Что делает?» - три глагола, обозначающих действие, относящихся к теме;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Упражнение «Подбери схему к слову»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Обучаю </a:t>
            </a:r>
            <a:r>
              <a:rPr lang="ru-RU" sz="2000" dirty="0" err="1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мнемическим</a:t>
            </a:r>
            <a:r>
              <a:rPr lang="ru-RU" sz="20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приемам запоминания с помощью подбора ассоциаций (картинок). Что необходимо для формирования системы связей между лексическими единицами.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8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  <a:cs typeface="Times New Roman"/>
              </a:rPr>
              <a:t>На втором этапе: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1268760"/>
            <a:ext cx="8183880" cy="417646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продолжается работа по обогащению и активизации словаря; составлению предложения из нескольких слов, показывающая отношение к теме, выражающая личное отношение автора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синквейна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к описываемому предмету или объекту, предметной (сюжетной) картине. На данном этапе очень важно научить детей выражать своё личное отношение к теме одной фразой; а так же использовать знание пословиц, поговорок по заданной теме. Дети составляют предложения по картинкам, используя схемы.</a:t>
            </a:r>
            <a:endParaRPr lang="ru-RU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4-ая строчка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синквейна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- четыре слова, ключевая фраза, которое показывает личное отношение автора к теме или ее суть</a:t>
            </a:r>
            <a:endParaRPr lang="ru-RU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5-ая строчка – одно слово существительное (или словосочетание) – ассоциация (синоним), который повторяет суть темы в 1-ой строчке.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048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76672"/>
            <a:ext cx="8183880" cy="864096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написания </a:t>
            </a:r>
            <a:r>
              <a:rPr lang="ru-RU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синквейна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1124744"/>
            <a:ext cx="8183880" cy="532859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222222"/>
                </a:solidFill>
                <a:latin typeface="Verdana"/>
              </a:rPr>
              <a:t> </a:t>
            </a:r>
            <a:r>
              <a:rPr lang="ru-RU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  1-я строка. Кто? Что? 1 существительное.</a:t>
            </a:r>
          </a:p>
          <a:p>
            <a:r>
              <a:rPr lang="ru-RU" dirty="0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  2-я </a:t>
            </a:r>
            <a:r>
              <a:rPr lang="ru-RU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строка. Какой? 2 прилагательных.</a:t>
            </a:r>
          </a:p>
          <a:p>
            <a:r>
              <a:rPr lang="ru-RU" dirty="0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  3-я </a:t>
            </a:r>
            <a:r>
              <a:rPr lang="ru-RU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строка. Что делает? 3 глагола.</a:t>
            </a:r>
          </a:p>
          <a:p>
            <a:r>
              <a:rPr lang="ru-RU" dirty="0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  4-я </a:t>
            </a:r>
            <a:r>
              <a:rPr lang="ru-RU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строка. Что автор думает о теме? Фраза из 4 слов.</a:t>
            </a:r>
          </a:p>
          <a:p>
            <a:r>
              <a:rPr lang="ru-RU" dirty="0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  5-я </a:t>
            </a:r>
            <a:r>
              <a:rPr lang="ru-RU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строка. Кто? Что? (Новое звучание темы). 1 существительное.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992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271</TotalTime>
  <Words>633</Words>
  <Application>Microsoft Office PowerPoint</Application>
  <PresentationFormat>Экран (4:3)</PresentationFormat>
  <Paragraphs>106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Тема1</vt:lpstr>
      <vt:lpstr>Активизация речи с ОНР посредством дидактического синквейна.</vt:lpstr>
      <vt:lpstr>      Цель мастер-класса:                                   </vt:lpstr>
      <vt:lpstr>   Что такое «Синквейн»?    </vt:lpstr>
      <vt:lpstr> Актуальность. </vt:lpstr>
      <vt:lpstr>   Инновационность.   </vt:lpstr>
      <vt:lpstr>    Чтобы правильно составить синквейн дошкольнику необходимо:       </vt:lpstr>
      <vt:lpstr>На первом этапе работы</vt:lpstr>
      <vt:lpstr>На втором этапе:</vt:lpstr>
      <vt:lpstr>                 Алгоритм написания синквейна. </vt:lpstr>
      <vt:lpstr>  Вариативность в применении технологии синквейн.   </vt:lpstr>
      <vt:lpstr>Презентация PowerPoint</vt:lpstr>
      <vt:lpstr>Презентация PowerPoint</vt:lpstr>
      <vt:lpstr>Презентация PowerPoint</vt:lpstr>
      <vt:lpstr>Презентация PowerPoint</vt:lpstr>
      <vt:lpstr>   Преимущества. Эффективность и значимость технологии синквейн.             </vt:lpstr>
      <vt:lpstr>Презентация PowerPoint</vt:lpstr>
      <vt:lpstr> II. Практическая часть. </vt:lpstr>
      <vt:lpstr>     Вывод синквейна:                                                                                                    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Активизация речи с ОНР посредством дидактического синквейна.</dc:title>
  <dc:creator>смит</dc:creator>
  <cp:lastModifiedBy>Gigabyte</cp:lastModifiedBy>
  <cp:revision>24</cp:revision>
  <dcterms:created xsi:type="dcterms:W3CDTF">2019-01-21T10:42:50Z</dcterms:created>
  <dcterms:modified xsi:type="dcterms:W3CDTF">2019-01-23T20:30:03Z</dcterms:modified>
</cp:coreProperties>
</file>