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785926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Памятка для родителей о правильном питании </a:t>
            </a:r>
            <a:r>
              <a:rPr lang="ru-RU" sz="4400" b="1" dirty="0" smtClean="0"/>
              <a:t>школьников</a:t>
            </a:r>
            <a:br>
              <a:rPr lang="ru-RU" sz="4400" b="1" dirty="0" smtClean="0"/>
            </a:br>
            <a:r>
              <a:rPr lang="ru-RU" sz="1800" dirty="0" smtClean="0"/>
              <a:t>Лебедева С.П., учитель английского языка МОУ ООШ №15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5362" name="Picture 2" descr="http://062013.imgbb.ru/user/19/197412/bae985a9114e58d76d9ea06357cf030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00438"/>
            <a:ext cx="3214710" cy="295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ОБРАТИТЕ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Этих продуктов в рационе ребёнка должно быть не более:</a:t>
            </a:r>
          </a:p>
          <a:p>
            <a:r>
              <a:rPr lang="ru-RU" dirty="0" smtClean="0"/>
              <a:t>5-6 ч. ложек сахара</a:t>
            </a:r>
          </a:p>
          <a:p>
            <a:r>
              <a:rPr lang="ru-RU" dirty="0" smtClean="0"/>
              <a:t>3 шоколадных конфет</a:t>
            </a:r>
          </a:p>
          <a:p>
            <a:r>
              <a:rPr lang="ru-RU" dirty="0" smtClean="0"/>
              <a:t>5 карамелей</a:t>
            </a:r>
          </a:p>
          <a:p>
            <a:r>
              <a:rPr lang="ru-RU" dirty="0" smtClean="0"/>
              <a:t>5 чайных ложек варенья или меда</a:t>
            </a:r>
          </a:p>
          <a:p>
            <a:r>
              <a:rPr lang="ru-RU" dirty="0" smtClean="0"/>
              <a:t>2-3 вафель</a:t>
            </a:r>
          </a:p>
          <a:p>
            <a:r>
              <a:rPr lang="ru-RU" dirty="0" smtClean="0"/>
              <a:t>50 г торта</a:t>
            </a:r>
          </a:p>
          <a:p>
            <a:r>
              <a:rPr lang="ru-RU" dirty="0" smtClean="0"/>
              <a:t>1-2 ст. ложки растительного масла</a:t>
            </a:r>
          </a:p>
          <a:p>
            <a:r>
              <a:rPr lang="ru-RU" dirty="0" smtClean="0"/>
              <a:t>30 г сливочного масла</a:t>
            </a:r>
          </a:p>
          <a:p>
            <a:endParaRPr lang="ru-RU" dirty="0"/>
          </a:p>
        </p:txBody>
      </p:sp>
      <p:pic>
        <p:nvPicPr>
          <p:cNvPr id="6146" name="Picture 2" descr="http://cs409224.vk.me/v409224402/b00/4EI1wwnKWE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571744"/>
            <a:ext cx="489089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/>
          <a:lstStyle/>
          <a:p>
            <a:r>
              <a:rPr lang="ru-RU" b="1" dirty="0" smtClean="0"/>
              <a:t>ЗАВТРАК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 завтраком ребёнок должен получать не менее 25 % от дневной нормы калорий (при четырёхразовом питании).</a:t>
            </a:r>
          </a:p>
          <a:p>
            <a:pPr>
              <a:buNone/>
            </a:pPr>
            <a:r>
              <a:rPr lang="ru-RU" dirty="0" smtClean="0"/>
              <a:t>Завтрак должен состоять из:</a:t>
            </a:r>
          </a:p>
          <a:p>
            <a:pPr>
              <a:buNone/>
            </a:pPr>
            <a:r>
              <a:rPr lang="ru-RU" b="1" dirty="0" smtClean="0"/>
              <a:t>закусок:</a:t>
            </a:r>
            <a:endParaRPr lang="ru-RU" dirty="0" smtClean="0"/>
          </a:p>
          <a:p>
            <a:r>
              <a:rPr lang="ru-RU" dirty="0" smtClean="0"/>
              <a:t>бутерброда с сыром и сливочным маслом, салатов</a:t>
            </a:r>
          </a:p>
          <a:p>
            <a:pPr>
              <a:buNone/>
            </a:pPr>
            <a:r>
              <a:rPr lang="ru-RU" b="1" dirty="0" smtClean="0"/>
              <a:t>горячего блюда:</a:t>
            </a:r>
            <a:endParaRPr lang="ru-RU" dirty="0" smtClean="0"/>
          </a:p>
          <a:p>
            <a:r>
              <a:rPr lang="ru-RU" dirty="0" smtClean="0"/>
              <a:t>творожного, яичного или каши (овсяной, гречневой, пшенной, ячневой, перловой, рисовой)</a:t>
            </a:r>
          </a:p>
          <a:p>
            <a:pPr>
              <a:buNone/>
            </a:pPr>
            <a:r>
              <a:rPr lang="ru-RU" b="1" dirty="0" smtClean="0"/>
              <a:t>горячего напитка:</a:t>
            </a:r>
            <a:endParaRPr lang="ru-RU" dirty="0" smtClean="0"/>
          </a:p>
          <a:p>
            <a:r>
              <a:rPr lang="ru-RU" dirty="0" smtClean="0"/>
              <a:t>чая (можно с молоком)</a:t>
            </a:r>
          </a:p>
          <a:p>
            <a:r>
              <a:rPr lang="ru-RU" dirty="0" smtClean="0"/>
              <a:t>кофейного напитка</a:t>
            </a:r>
          </a:p>
          <a:p>
            <a:r>
              <a:rPr lang="ru-RU" dirty="0" smtClean="0"/>
              <a:t>горячего витаминизированного киселя,</a:t>
            </a:r>
          </a:p>
          <a:p>
            <a:r>
              <a:rPr lang="ru-RU" dirty="0" smtClean="0"/>
              <a:t>молока, какао с молоком</a:t>
            </a:r>
          </a:p>
          <a:p>
            <a:r>
              <a:rPr lang="ru-RU" dirty="0" smtClean="0"/>
              <a:t>или напитка из шиповника</a:t>
            </a:r>
          </a:p>
          <a:p>
            <a:endParaRPr lang="ru-RU" dirty="0"/>
          </a:p>
        </p:txBody>
      </p:sp>
      <p:pic>
        <p:nvPicPr>
          <p:cNvPr id="5122" name="Picture 2" descr="http://xn----etbfgkje1a3b2g.xn--p1ai/images/f84a91a6d115632ede9902e54b379e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1" y="4357694"/>
            <a:ext cx="3034533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b="1" dirty="0" smtClean="0"/>
              <a:t>ОБЕД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обед ребёнок должен получать не </a:t>
            </a:r>
          </a:p>
          <a:p>
            <a:pPr>
              <a:buNone/>
            </a:pPr>
            <a:r>
              <a:rPr lang="ru-RU" dirty="0" smtClean="0"/>
              <a:t>менее 35 % дневной нормы калорий</a:t>
            </a:r>
          </a:p>
          <a:p>
            <a:pPr>
              <a:buNone/>
            </a:pPr>
            <a:r>
              <a:rPr lang="ru-RU" dirty="0" smtClean="0"/>
              <a:t>Обед должен состоять из:</a:t>
            </a:r>
          </a:p>
          <a:p>
            <a:pPr>
              <a:buNone/>
            </a:pPr>
            <a:r>
              <a:rPr lang="ru-RU" b="1" dirty="0" smtClean="0"/>
              <a:t>Закуски:</a:t>
            </a:r>
            <a:endParaRPr lang="ru-RU" dirty="0" smtClean="0"/>
          </a:p>
          <a:p>
            <a:r>
              <a:rPr lang="ru-RU" dirty="0" smtClean="0"/>
              <a:t>Салаты из свежих, отварных овощей, зелени;</a:t>
            </a:r>
          </a:p>
          <a:p>
            <a:pPr>
              <a:buNone/>
            </a:pPr>
            <a:r>
              <a:rPr lang="ru-RU" b="1" dirty="0" smtClean="0"/>
              <a:t>Горячего первого блюда:</a:t>
            </a:r>
            <a:endParaRPr lang="ru-RU" dirty="0" smtClean="0"/>
          </a:p>
          <a:p>
            <a:r>
              <a:rPr lang="ru-RU" dirty="0" smtClean="0"/>
              <a:t>супа</a:t>
            </a:r>
          </a:p>
          <a:p>
            <a:pPr>
              <a:buNone/>
            </a:pPr>
            <a:r>
              <a:rPr lang="ru-RU" b="1" dirty="0" smtClean="0"/>
              <a:t>Второго блюда:</a:t>
            </a:r>
            <a:endParaRPr lang="ru-RU" dirty="0" smtClean="0"/>
          </a:p>
          <a:p>
            <a:r>
              <a:rPr lang="ru-RU" dirty="0" smtClean="0"/>
              <a:t>мясное или рыбное с гарниром (крупяной, овощной или комбинированной).</a:t>
            </a:r>
          </a:p>
          <a:p>
            <a:pPr>
              <a:buNone/>
            </a:pPr>
            <a:r>
              <a:rPr lang="ru-RU" b="1" dirty="0" smtClean="0"/>
              <a:t>Напитка:</a:t>
            </a:r>
            <a:endParaRPr lang="ru-RU" dirty="0" smtClean="0"/>
          </a:p>
          <a:p>
            <a:r>
              <a:rPr lang="ru-RU" dirty="0" smtClean="0"/>
              <a:t>Сок, кисель, компот из свежих или сухих фруктов.</a:t>
            </a:r>
          </a:p>
          <a:p>
            <a:endParaRPr lang="ru-RU" dirty="0"/>
          </a:p>
        </p:txBody>
      </p:sp>
      <p:pic>
        <p:nvPicPr>
          <p:cNvPr id="4100" name="Picture 4" descr="https://im1-tub-ru.yandex.net/i?id=4b3c0c7df67578cf4a2f4a445ca0163e&amp;n=33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642918"/>
            <a:ext cx="2928958" cy="209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ПОЛДНИК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полдник ребёнок должен получать 15 % от дневной нормы калорий</a:t>
            </a:r>
          </a:p>
          <a:p>
            <a:pPr>
              <a:buNone/>
            </a:pPr>
            <a:r>
              <a:rPr lang="ru-RU" dirty="0" smtClean="0"/>
              <a:t>Полдник должен состоять из:</a:t>
            </a:r>
          </a:p>
          <a:p>
            <a:pPr>
              <a:buNone/>
            </a:pPr>
            <a:r>
              <a:rPr lang="ru-RU" b="1" dirty="0" smtClean="0"/>
              <a:t>Напитка</a:t>
            </a:r>
            <a:r>
              <a:rPr lang="ru-RU" dirty="0" smtClean="0"/>
              <a:t> (молоко, </a:t>
            </a:r>
          </a:p>
          <a:p>
            <a:pPr>
              <a:buNone/>
            </a:pPr>
            <a:r>
              <a:rPr lang="ru-RU" dirty="0" smtClean="0"/>
              <a:t>кисломолочные продукты,</a:t>
            </a:r>
          </a:p>
          <a:p>
            <a:pPr>
              <a:buNone/>
            </a:pPr>
            <a:r>
              <a:rPr lang="ru-RU" dirty="0" smtClean="0"/>
              <a:t> кисели, соки) </a:t>
            </a:r>
            <a:r>
              <a:rPr lang="ru-RU" b="1" dirty="0" smtClean="0"/>
              <a:t>с</a:t>
            </a:r>
          </a:p>
          <a:p>
            <a:pPr>
              <a:buNone/>
            </a:pPr>
            <a:r>
              <a:rPr lang="ru-RU" b="1" dirty="0" smtClean="0"/>
              <a:t> булочными </a:t>
            </a:r>
            <a:r>
              <a:rPr lang="ru-RU" dirty="0" smtClean="0"/>
              <a:t>или</a:t>
            </a:r>
            <a:r>
              <a:rPr lang="ru-RU" b="1" dirty="0" smtClean="0"/>
              <a:t> мучными </a:t>
            </a:r>
          </a:p>
          <a:p>
            <a:pPr>
              <a:buNone/>
            </a:pPr>
            <a:r>
              <a:rPr lang="ru-RU" b="1" dirty="0" smtClean="0"/>
              <a:t>кондитерскими изделиями </a:t>
            </a:r>
          </a:p>
          <a:p>
            <a:pPr>
              <a:buNone/>
            </a:pPr>
            <a:r>
              <a:rPr lang="ru-RU" dirty="0" smtClean="0"/>
              <a:t>(сухари, сушки, нежирное</a:t>
            </a:r>
          </a:p>
          <a:p>
            <a:pPr>
              <a:buNone/>
            </a:pPr>
            <a:r>
              <a:rPr lang="ru-RU" dirty="0" smtClean="0"/>
              <a:t> печенье), либо из </a:t>
            </a:r>
            <a:r>
              <a:rPr lang="ru-RU" b="1" dirty="0" smtClean="0"/>
              <a:t>фруктов.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sch55.kirovedu.ru/public/images_upload/kgarden/81/kak-prigotovit-tvorog-dlya-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71744"/>
            <a:ext cx="3393956" cy="354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УЖИН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ужин ребёнок должен получать до 25 % от дневной нормы калорий</a:t>
            </a:r>
          </a:p>
          <a:p>
            <a:pPr>
              <a:buNone/>
            </a:pPr>
            <a:r>
              <a:rPr lang="ru-RU" dirty="0" smtClean="0"/>
              <a:t>Ужин должен состоять из</a:t>
            </a:r>
          </a:p>
          <a:p>
            <a:r>
              <a:rPr lang="ru-RU" b="1" dirty="0" smtClean="0"/>
              <a:t>горячего блюда</a:t>
            </a:r>
            <a:r>
              <a:rPr lang="ru-RU" dirty="0" smtClean="0"/>
              <a:t>(овощные, смешанные </a:t>
            </a:r>
            <a:r>
              <a:rPr lang="ru-RU" dirty="0" err="1" smtClean="0"/>
              <a:t>крупяно-овощные</a:t>
            </a:r>
            <a:r>
              <a:rPr lang="ru-RU" dirty="0" smtClean="0"/>
              <a:t>, рыбные блюда)</a:t>
            </a:r>
          </a:p>
          <a:p>
            <a:r>
              <a:rPr lang="ru-RU" dirty="0" smtClean="0"/>
              <a:t>и </a:t>
            </a:r>
            <a:r>
              <a:rPr lang="ru-RU" b="1" dirty="0" smtClean="0"/>
              <a:t>напитка</a:t>
            </a:r>
            <a:r>
              <a:rPr lang="ru-RU" dirty="0" smtClean="0"/>
              <a:t> (чай, сок, кисель)</a:t>
            </a:r>
          </a:p>
          <a:p>
            <a:endParaRPr lang="ru-RU" dirty="0"/>
          </a:p>
        </p:txBody>
      </p:sp>
      <p:pic>
        <p:nvPicPr>
          <p:cNvPr id="2050" name="Picture 2" descr="http://freeyaho.ru/uploads/posts/2011-07/o6v6sl5yv3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643314"/>
            <a:ext cx="3000372" cy="3000372"/>
          </a:xfrm>
          <a:prstGeom prst="rect">
            <a:avLst/>
          </a:prstGeom>
          <a:noFill/>
        </p:spPr>
      </p:pic>
      <p:pic>
        <p:nvPicPr>
          <p:cNvPr id="2052" name="Picture 4" descr="http://zapol19.my1.ru/Art/zdorovoe_pit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33764"/>
            <a:ext cx="3524235" cy="3524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4873752"/>
          </a:xfrm>
        </p:spPr>
        <p:txBody>
          <a:bodyPr/>
          <a:lstStyle/>
          <a:p>
            <a:r>
              <a:rPr lang="ru-RU" dirty="0" smtClean="0"/>
              <a:t>Сбалансированный рацион питания, богатый всеми необходимыми веществами, непременно обеспечит детям заряд энергии и крепкое здоровье. При правильном питании Вы очень скоро заметите, что рёбенок стал чаще радовать вас хорошим настроением, здоровым цветом лица и успехами в школе.</a:t>
            </a:r>
            <a:endParaRPr lang="ru-RU" dirty="0"/>
          </a:p>
        </p:txBody>
      </p:sp>
      <p:pic>
        <p:nvPicPr>
          <p:cNvPr id="1026" name="Picture 2" descr="http://us.123rf.com/450wm/jesussanz/jesussanz1210/jesussanz121000005/15778216-piramida-przypomnienie-jedzenie-zdrowej-zywnosci-podzielonych-na-sekcje-aby-pokazac-zalecana-dawke-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643182"/>
            <a:ext cx="5286412" cy="3970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84048"/>
            <a:ext cx="7467600" cy="64739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Почему детям необходимо здоровое питание? Ваш ребёнок — самый лучший! Он заслуживает быть здоровым, жизнерадостным и успешным. Если вы хотите, чтобы ваши дети росли сильными, активными и приносили «пятерки» — чаще обращайте внимание на то, что они едят. Ведь пища — единственный источник пищевых веществ и энергии, обеспечивающий непрерывный рост и развитие молодого организма. </a:t>
            </a:r>
          </a:p>
          <a:p>
            <a:r>
              <a:rPr lang="ru-RU" dirty="0" smtClean="0"/>
              <a:t>Основы здоровья закладываются в школьные годы. Правильное питание ребёнка в этот период — залог его хорошего физического и психического здоровья на всю жизнь. Уверенность в себе, успехи в учёбе, концентрация внимания и способность к запоминанию, напрямую зависят от рациона питания.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«ГЛАВНОЕ - ВОВРЕМЯ ПОДКРЕПИТЬСЯ!»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Учебный день по </a:t>
            </a:r>
            <a:r>
              <a:rPr lang="ru-RU" dirty="0" err="1" smtClean="0"/>
              <a:t>энергозатратам</a:t>
            </a:r>
            <a:r>
              <a:rPr lang="ru-RU" dirty="0" smtClean="0"/>
              <a:t> можно сравнить с многочасовым спортивным соревнованием. Ритм жизни школьника очень динамичен: он зубрит стихи, извлекает корень из числа, пишет диктант, а в следующий момент уже бежит кросс на лыжах. И так всю неделю. Очень важно, чтобы здоровый рацион питания каждый день полностью восстанавливал силы и энергию ребёнка. Школьник испытывает огромную потребность в пищевых веществах, витаминах и минералах, особенно в белке, железе, кальции, йоде.</a:t>
            </a:r>
          </a:p>
          <a:p>
            <a:endParaRPr lang="ru-RU" dirty="0"/>
          </a:p>
        </p:txBody>
      </p:sp>
      <p:pic>
        <p:nvPicPr>
          <p:cNvPr id="13314" name="Picture 2" descr="http://ds118.ucoz.ru/graffiti/37e5urh/1377208416_67025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28"/>
            <a:ext cx="2143140" cy="2132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ch121.edusite.ru/images/kalor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928934"/>
            <a:ext cx="2071702" cy="16106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ОБЕСПЕЧИТЬ ЗДОРОВОЕ ПИТАНИЕ СВОИМ ДЕТЯМ?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РАЗНООБРАЗЬТЕ РАЦИОН ПИТАНИЯ ШКОЛЬНИКА ВСЕ ПРОДУКТЫ ДЕЛЯТСЯ НА 5 ОСНОВНЫХ ГРУПП: </a:t>
            </a:r>
            <a:br>
              <a:rPr lang="ru-RU" dirty="0" smtClean="0"/>
            </a:br>
            <a:r>
              <a:rPr lang="ru-RU" dirty="0" smtClean="0"/>
              <a:t>1. Хлеб, крупяные и макаронные изделия</a:t>
            </a:r>
            <a:br>
              <a:rPr lang="ru-RU" dirty="0" smtClean="0"/>
            </a:br>
            <a:r>
              <a:rPr lang="ru-RU" dirty="0" smtClean="0"/>
              <a:t>2. Овощи, фрукты, ягоды</a:t>
            </a:r>
            <a:br>
              <a:rPr lang="ru-RU" dirty="0" smtClean="0"/>
            </a:br>
            <a:r>
              <a:rPr lang="ru-RU" dirty="0" smtClean="0"/>
              <a:t>3. Мясо, птица, рыба, бобовые, яйца и орехи</a:t>
            </a:r>
            <a:br>
              <a:rPr lang="ru-RU" dirty="0" smtClean="0"/>
            </a:br>
            <a:r>
              <a:rPr lang="ru-RU" dirty="0" smtClean="0"/>
              <a:t>4. Молочные продукты, сыры</a:t>
            </a:r>
            <a:br>
              <a:rPr lang="ru-RU" dirty="0" smtClean="0"/>
            </a:br>
            <a:r>
              <a:rPr lang="ru-RU" dirty="0" smtClean="0"/>
              <a:t>5. Жиры, масла, сладости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ежедневное меню ребёнка и подростка должны входить продукты из всех 5 основных групп. Только тогда питание растущий организм школьника получит полный набор необходимых пищевых веществ в достаточном количестве.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СБАЛАНСИРУЙТЕ ПИТАНИЕ РЕБЁНКА</a:t>
            </a:r>
          </a:p>
          <a:p>
            <a:pPr>
              <a:buNone/>
            </a:pPr>
            <a:r>
              <a:rPr lang="ru-RU" dirty="0" smtClean="0"/>
              <a:t>   Составляйте сбалансированное меню на каждый день. Ежедневно включайте в него продукты, богатые необходимыми питательными веществами. Соотношение белков, жиров и углеводов в рационе питания должно быть 1:1:4.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http://dou130.caduk.ru/images/p87_prava-rebenka-str8.jpg"/>
          <p:cNvPicPr>
            <a:picLocks noChangeAspect="1" noChangeArrowheads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1285852" y="3000372"/>
            <a:ext cx="609600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7467600" cy="6473952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/>
              <a:t>ОСНОВНОЙ ИСТОЧНИК БЕЛКОВ: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Мясо, рыба, яйца, молочные и кисломолочные продукты (кефир, творог, сыры), крупы.</a:t>
            </a:r>
          </a:p>
          <a:p>
            <a:r>
              <a:rPr lang="ru-RU" sz="2600" b="1" dirty="0" smtClean="0"/>
              <a:t>ОСНОВНОЙ ИСТОЧНИК ЖИВОТНЫХ ЖИРОВ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Мясные и молочные продукты.</a:t>
            </a:r>
          </a:p>
          <a:p>
            <a:r>
              <a:rPr lang="ru-RU" sz="2600" b="1" dirty="0" smtClean="0"/>
              <a:t>ОСНОВНОЙ ИСТОЧНИК РАСТИТЕЛЬНЫХ ЖИРОВ: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Подсолнечное, кукурузное и рыжиковое масло, орехи (фундук, грецкий, кедровый и т.д.), семена подсолнечника.</a:t>
            </a:r>
          </a:p>
          <a:p>
            <a:r>
              <a:rPr lang="ru-RU" sz="2600" b="1" dirty="0" smtClean="0"/>
              <a:t>ОСНОВНОЙ ИСТОЧНИК ЛЕГКОУСВОЯЕМЫХ УГЛЕВОДОВ: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Свежие плоды (фрукты) и ягоды, молочные продукты.</a:t>
            </a:r>
          </a:p>
          <a:p>
            <a:r>
              <a:rPr lang="ru-RU" sz="2600" b="1" dirty="0" smtClean="0"/>
              <a:t>ОСНОВНОЙ ИСТОЧНИК ПИЩЕВЫХ ВОЛОКОН (КЛЕТЧАТКИ):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Фрукты, ягоды и овощи, бобовые (фасоль, соя, чечевица), крупы (гречневая, овсяная, перловая и т.д.) и продукты, созданные на их основе (хлеб, зерновые хлопья, макароны и т.д.)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f1.ds-russia.ru/u_dirs/019/19000/966e61b4c2c7bcf68d2f7b79ac1087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857496"/>
            <a:ext cx="2762261" cy="2071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ПОЧЕМУ ОРГАНИЗМУ НЕОБХОДИМЫ ПИЩЕВЫЕ ВЕЩЕСТВА?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Белки </a:t>
            </a:r>
            <a:r>
              <a:rPr lang="ru-RU" dirty="0" smtClean="0"/>
              <a:t>— «кирпичики», из которых строятся клетки организма и все необходимые для жизни вещества: гормоны, ферменты, витамины.</a:t>
            </a:r>
          </a:p>
          <a:p>
            <a:r>
              <a:rPr lang="ru-RU" b="1" dirty="0" smtClean="0"/>
              <a:t>Жиры </a:t>
            </a:r>
            <a:r>
              <a:rPr lang="ru-RU" dirty="0" smtClean="0"/>
              <a:t>— источник энергии, минеральных веществ, жирорастворимых витаминов.</a:t>
            </a:r>
          </a:p>
          <a:p>
            <a:r>
              <a:rPr lang="ru-RU" b="1" dirty="0" smtClean="0"/>
              <a:t>Углеводы </a:t>
            </a:r>
            <a:r>
              <a:rPr lang="ru-RU" dirty="0" smtClean="0"/>
              <a:t>— основной поставщик энергии для жизни.</a:t>
            </a:r>
          </a:p>
          <a:p>
            <a:r>
              <a:rPr lang="ru-RU" b="1" dirty="0" smtClean="0"/>
              <a:t>Пищевые волокна </a:t>
            </a:r>
            <a:r>
              <a:rPr lang="ru-RU" dirty="0" smtClean="0"/>
              <a:t>— способствуют хорошему пищеварению, защищают организм от пищевых канцерогенов, помогают в профилактике многих заболеваний.</a:t>
            </a:r>
            <a:endParaRPr lang="ru-RU" dirty="0"/>
          </a:p>
        </p:txBody>
      </p:sp>
      <p:pic>
        <p:nvPicPr>
          <p:cNvPr id="9218" name="Picture 2" descr="http://roghdenierebenka.ru/books/item/f00/s00/z0000005/pic/0000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4166" y="214291"/>
            <a:ext cx="159548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ПРОДУМАЙТЕ РЕЖИМ ПИТАНИЯ РЕБЕНКА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Для этого необходимо определить:</a:t>
            </a:r>
          </a:p>
          <a:p>
            <a:r>
              <a:rPr lang="ru-RU" dirty="0" smtClean="0"/>
              <a:t>время и количество приёмов пищи</a:t>
            </a:r>
          </a:p>
          <a:p>
            <a:r>
              <a:rPr lang="ru-RU" dirty="0" smtClean="0"/>
              <a:t>интервалы между приёмами пищи</a:t>
            </a:r>
          </a:p>
          <a:p>
            <a:r>
              <a:rPr lang="ru-RU" dirty="0" smtClean="0"/>
              <a:t>меню по энергетической ценности и продуктовому набору</a:t>
            </a:r>
          </a:p>
          <a:p>
            <a:pPr>
              <a:buNone/>
            </a:pPr>
            <a:r>
              <a:rPr lang="ru-RU" dirty="0" smtClean="0"/>
              <a:t>Ежедневно, как в школе, так и                                            дома, ребёнок  должен питаться в одно и то же время с интервалами 3,5 — 4 часа.</a:t>
            </a:r>
          </a:p>
          <a:p>
            <a:endParaRPr lang="ru-RU" dirty="0"/>
          </a:p>
        </p:txBody>
      </p:sp>
      <p:pic>
        <p:nvPicPr>
          <p:cNvPr id="8194" name="Picture 2" descr="http://school16.ucoz.com/images/4jun12/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5701">
            <a:off x="5409769" y="701857"/>
            <a:ext cx="3676638" cy="2757479"/>
          </a:xfrm>
          <a:prstGeom prst="rect">
            <a:avLst/>
          </a:prstGeom>
          <a:noFill/>
        </p:spPr>
      </p:pic>
      <p:pic>
        <p:nvPicPr>
          <p:cNvPr id="8196" name="Picture 4" descr="http://www.aversi.com/uploads/Journal/N96/main4.jpg?url=../uploads/Journal/N96/mai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800616"/>
            <a:ext cx="2788297" cy="2057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ОБРАТИТЕ ВНИМАНИЕ!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467600" cy="53578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Важно, чтобы еда была вкусной, и ребёнок ел с удовольствием! «Нелюбимые» блюда можно заменить на равноценные, схожие по составу, но «любимые».</a:t>
            </a:r>
          </a:p>
          <a:p>
            <a:r>
              <a:rPr lang="ru-RU" dirty="0" smtClean="0"/>
              <a:t>Попробуйте добавить «изюминку» в привычные блюда (например, орешки, сухофрукты, горсть ягод — в кашу или сухарики и свежую зелень в суп).</a:t>
            </a:r>
          </a:p>
          <a:p>
            <a:r>
              <a:rPr lang="ru-RU" dirty="0" smtClean="0"/>
              <a:t>Трапеза должна проходить в спокойной обстановке. Выделите на каждый приём пищи достаточно времени, чтобы детям не приходилось торопиться. Важно, чтобы ребёнок тщательно пережевывал пищу. От этого зависит, насколько хорошо она переварится и усвоится.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</TotalTime>
  <Words>748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Памятка для родителей о правильном питании школьников Лебедева С.П., учитель английского языка МОУ ООШ №15 </vt:lpstr>
      <vt:lpstr>Слайд 2</vt:lpstr>
      <vt:lpstr>«ГЛАВНОЕ - ВОВРЕМЯ ПОДКРЕПИТЬСЯ!»</vt:lpstr>
      <vt:lpstr>КАК ОБЕСПЕЧИТЬ ЗДОРОВОЕ ПИТАНИЕ СВОИМ ДЕТЯМ? </vt:lpstr>
      <vt:lpstr>Слайд 5</vt:lpstr>
      <vt:lpstr>Слайд 6</vt:lpstr>
      <vt:lpstr>ПОЧЕМУ ОРГАНИЗМУ НЕОБХОДИМЫ ПИЩЕВЫЕ ВЕЩЕСТВА? </vt:lpstr>
      <vt:lpstr>ПРОДУМАЙТЕ РЕЖИМ ПИТАНИЯ РЕБЕНКА </vt:lpstr>
      <vt:lpstr>ОБРАТИТЕ ВНИМАНИЕ! </vt:lpstr>
      <vt:lpstr>ОБРАТИТЕ ВНИМАНИЕ!</vt:lpstr>
      <vt:lpstr>ЗАВТРАК</vt:lpstr>
      <vt:lpstr>ОБЕД</vt:lpstr>
      <vt:lpstr>ПОЛДНИК</vt:lpstr>
      <vt:lpstr>УЖИН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родителей о правильном питании школьников </dc:title>
  <cp:lastModifiedBy>Admin</cp:lastModifiedBy>
  <cp:revision>7</cp:revision>
  <dcterms:modified xsi:type="dcterms:W3CDTF">2016-02-03T23:38:46Z</dcterms:modified>
</cp:coreProperties>
</file>