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64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30" d="100"/>
          <a:sy n="30" d="100"/>
        </p:scale>
        <p:origin x="78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6628" y="378823"/>
            <a:ext cx="8395062" cy="600892"/>
          </a:xfrm>
        </p:spPr>
        <p:txBody>
          <a:bodyPr>
            <a:noAutofit/>
          </a:bodyPr>
          <a:lstStyle/>
          <a:p>
            <a:pPr lvl="0" algn="ctr" defTabSz="457200">
              <a:lnSpc>
                <a:spcPct val="107000"/>
              </a:lnSpc>
              <a:spcBef>
                <a:spcPts val="0"/>
              </a:spcBef>
            </a:pPr>
            <a:r>
              <a:rPr lang="ru-RU" sz="2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города Новосибирска «Детский сад № 154</a:t>
            </a:r>
            <a:r>
              <a:rPr lang="ru-RU" sz="2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7463" y="2975020"/>
            <a:ext cx="11129555" cy="1760753"/>
          </a:xfrm>
        </p:spPr>
        <p:txBody>
          <a:bodyPr>
            <a:normAutofit fontScale="25000" lnSpcReduction="20000"/>
          </a:bodyPr>
          <a:lstStyle/>
          <a:p>
            <a:pPr algn="ctr">
              <a:spcBef>
                <a:spcPts val="0"/>
              </a:spcBef>
            </a:pPr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>
              <a:spcBef>
                <a:spcPts val="0"/>
              </a:spcBef>
            </a:pPr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ЗДРАВСТВУЙ детский сад, </a:t>
            </a:r>
            <a:r>
              <a:rPr lang="ru-RU" sz="96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ПРИШЁЛ</a:t>
            </a:r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pPr algn="ctr">
              <a:spcBef>
                <a:spcPts val="0"/>
              </a:spcBef>
            </a:pPr>
            <a:r>
              <a:rPr lang="ru-RU" sz="96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раннего дошкольного возраста</a:t>
            </a:r>
            <a:r>
              <a:rPr lang="ru-RU" sz="96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9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62949" y="5055314"/>
            <a:ext cx="455893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89125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 проекта: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педагог-психолог Катугина Елена Юрьевна 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73336" y="5990752"/>
            <a:ext cx="326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 2023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469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8974" y="442011"/>
            <a:ext cx="601389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Организационное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собрание.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Elena-PC\Downloads\165556870324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14" b="1182"/>
          <a:stretch/>
        </p:blipFill>
        <p:spPr bwMode="auto">
          <a:xfrm>
            <a:off x="800372" y="1259341"/>
            <a:ext cx="4921159" cy="3828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Temp\Rar$DIa6348.19760\IMG-20220914-WA00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55" y="1259341"/>
            <a:ext cx="4429171" cy="3711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37953" y="5248195"/>
            <a:ext cx="279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1509" y="5245350"/>
            <a:ext cx="3958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 с родителями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335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9981" y="218261"/>
            <a:ext cx="788561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Изучение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методической литературы по данной теме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123354\Downloads\IMG-20221017-WA0026.jpg"/>
          <p:cNvPicPr/>
          <p:nvPr/>
        </p:nvPicPr>
        <p:blipFill rotWithShape="1">
          <a:blip r:embed="rId2" cstate="print"/>
          <a:srcRect l="10530" r="8659"/>
          <a:stretch/>
        </p:blipFill>
        <p:spPr bwMode="auto">
          <a:xfrm>
            <a:off x="1907176" y="1306285"/>
            <a:ext cx="8151223" cy="459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647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25827" y="367035"/>
            <a:ext cx="2081788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Подбор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игр.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123354\Downloads\IMG_20221018_1707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880" y="995134"/>
            <a:ext cx="4249647" cy="3243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123354\Downloads\IMG_20221018_1708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7063" y="217894"/>
            <a:ext cx="2514698" cy="3570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123354\AppData\Local\Microsoft\Windows\INetCache\Content.Word\IMG_20221018_1659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106" y="217894"/>
            <a:ext cx="2724150" cy="367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123354\AppData\Local\Microsoft\Windows\INetCache\Content.Word\IMG_20221018_1704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5104" y="4238896"/>
            <a:ext cx="2106107" cy="2488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708" y="4609484"/>
            <a:ext cx="2638697" cy="197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https://ds03.infourok.ru/uploads/ex/124b/000198ea-d2a381ae/hello_html_m4f6859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27" y="4609484"/>
            <a:ext cx="2533274" cy="1899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771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8915" y="241028"/>
            <a:ext cx="771579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(реализация проекта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1.Знакомство с семьёй (семейный альбом).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123354\Downloads\IMG_20221019_115757.jpg"/>
          <p:cNvPicPr/>
          <p:nvPr/>
        </p:nvPicPr>
        <p:blipFill>
          <a:blip r:embed="rId2" cstate="print"/>
          <a:srcRect l="11755" t="5323" b="8914"/>
          <a:stretch>
            <a:fillRect/>
          </a:stretch>
        </p:blipFill>
        <p:spPr bwMode="auto">
          <a:xfrm rot="16200000">
            <a:off x="1125649" y="1243216"/>
            <a:ext cx="3742286" cy="503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123354\AppData\Local\Microsoft\Windows\INetCache\Content.Word\IMG_20221019_120325.jpg"/>
          <p:cNvPicPr/>
          <p:nvPr/>
        </p:nvPicPr>
        <p:blipFill>
          <a:blip r:embed="rId3" cstate="print"/>
          <a:srcRect l="6198" t="37794" r="22077" b="3983"/>
          <a:stretch>
            <a:fillRect/>
          </a:stretch>
        </p:blipFill>
        <p:spPr bwMode="auto">
          <a:xfrm>
            <a:off x="5870393" y="1887807"/>
            <a:ext cx="5651047" cy="3742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176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1648" y="207667"/>
            <a:ext cx="7406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2.Ознакомление родителей с системой работы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(стендовая информация группы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53" y="1038664"/>
            <a:ext cx="4044153" cy="2677884"/>
          </a:xfrm>
          <a:prstGeom prst="rect">
            <a:avLst/>
          </a:prstGeom>
        </p:spPr>
      </p:pic>
      <p:pic>
        <p:nvPicPr>
          <p:cNvPr id="4" name="Рисунок 3" descr="C:\Users\123354\AppData\Local\Microsoft\Windows\INetCache\Content.Word\IMG_20221019_115138.jpg"/>
          <p:cNvPicPr/>
          <p:nvPr/>
        </p:nvPicPr>
        <p:blipFill>
          <a:blip r:embed="rId3" cstate="print"/>
          <a:srcRect b="8057"/>
          <a:stretch>
            <a:fillRect/>
          </a:stretch>
        </p:blipFill>
        <p:spPr bwMode="auto">
          <a:xfrm>
            <a:off x="7027818" y="1038664"/>
            <a:ext cx="3944982" cy="267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23354\AppData\Local\Microsoft\Windows\INetCache\Content.Word\IMG_20221019_122711.jpg"/>
          <p:cNvPicPr/>
          <p:nvPr/>
        </p:nvPicPr>
        <p:blipFill>
          <a:blip r:embed="rId4" cstate="print"/>
          <a:srcRect l="7978" t="9417" r="2935" b="5264"/>
          <a:stretch>
            <a:fillRect/>
          </a:stretch>
        </p:blipFill>
        <p:spPr bwMode="auto">
          <a:xfrm>
            <a:off x="1008572" y="3974618"/>
            <a:ext cx="3960314" cy="259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23354\Downloads\IMG_20221019_120500.jpg"/>
          <p:cNvPicPr/>
          <p:nvPr/>
        </p:nvPicPr>
        <p:blipFill>
          <a:blip r:embed="rId5" cstate="print"/>
          <a:srcRect t="4924" b="8712"/>
          <a:stretch>
            <a:fillRect/>
          </a:stretch>
        </p:blipFill>
        <p:spPr bwMode="auto">
          <a:xfrm>
            <a:off x="7027818" y="3974618"/>
            <a:ext cx="3944982" cy="256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1194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6377" y="196909"/>
            <a:ext cx="8713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Ознакомление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родителей с системой работы педагога-психолога 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стендовая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информация)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 descr="C:\Users\123354\Downloads\IMG_20221021_134805.jpg"/>
          <p:cNvPicPr/>
          <p:nvPr/>
        </p:nvPicPr>
        <p:blipFill>
          <a:blip r:embed="rId2" cstate="print"/>
          <a:srcRect l="6134" r="3346"/>
          <a:stretch>
            <a:fillRect/>
          </a:stretch>
        </p:blipFill>
        <p:spPr bwMode="auto">
          <a:xfrm>
            <a:off x="2770094" y="1397238"/>
            <a:ext cx="6629400" cy="4828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8863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9067" y="210721"/>
            <a:ext cx="428329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Консультации с родителями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123354\Downloads\IMG-20221021-WA0027.jpg"/>
          <p:cNvPicPr/>
          <p:nvPr/>
        </p:nvPicPr>
        <p:blipFill rotWithShape="1">
          <a:blip r:embed="rId2" cstate="print"/>
          <a:srcRect l="-35" t="17627" r="2390" b="19003"/>
          <a:stretch/>
        </p:blipFill>
        <p:spPr bwMode="auto">
          <a:xfrm rot="16200000">
            <a:off x="3392638" y="-192584"/>
            <a:ext cx="5256155" cy="766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546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7966" y="154628"/>
            <a:ext cx="5985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Памятки, буклеты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родителей 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123354\Downloads\IMG_20221021_142517.jpg"/>
          <p:cNvPicPr/>
          <p:nvPr/>
        </p:nvPicPr>
        <p:blipFill rotWithShape="1">
          <a:blip r:embed="rId2" cstate="print"/>
          <a:srcRect l="11286" t="-1415" r="8723" b="1415"/>
          <a:stretch/>
        </p:blipFill>
        <p:spPr bwMode="auto">
          <a:xfrm rot="16200000">
            <a:off x="1397761" y="1023559"/>
            <a:ext cx="3753669" cy="465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123354\Downloads\IMG_20221021_141659.jpg"/>
          <p:cNvPicPr/>
          <p:nvPr/>
        </p:nvPicPr>
        <p:blipFill rotWithShape="1">
          <a:blip r:embed="rId3" cstate="print"/>
          <a:srcRect l="4551" r="2828"/>
          <a:stretch/>
        </p:blipFill>
        <p:spPr bwMode="auto">
          <a:xfrm rot="16200000">
            <a:off x="6907940" y="1073462"/>
            <a:ext cx="3753669" cy="455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902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96343" y="152948"/>
            <a:ext cx="573459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Заключительный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Фото-газеты «Вот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такие мы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большие»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123354\AppData\Local\Microsoft\Windows\INetCache\Content.Word\IMG_20221019_120145.jpg"/>
          <p:cNvPicPr/>
          <p:nvPr/>
        </p:nvPicPr>
        <p:blipFill rotWithShape="1">
          <a:blip r:embed="rId2" cstate="print"/>
          <a:srcRect l="1509" t="6390" r="3078" b="3142"/>
          <a:stretch/>
        </p:blipFill>
        <p:spPr bwMode="auto">
          <a:xfrm rot="19762703">
            <a:off x="563638" y="1867187"/>
            <a:ext cx="4075767" cy="3252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123354\AppData\Local\Temp\Temp1_21-10-2022_10-36-38.zip\IMG_20221019_120435.jpg"/>
          <p:cNvPicPr/>
          <p:nvPr/>
        </p:nvPicPr>
        <p:blipFill rotWithShape="1">
          <a:blip r:embed="rId3" cstate="print"/>
          <a:srcRect l="5899" t="8881" r="1900" b="628"/>
          <a:stretch/>
        </p:blipFill>
        <p:spPr bwMode="auto">
          <a:xfrm rot="2250087">
            <a:off x="7485877" y="2216774"/>
            <a:ext cx="4190879" cy="3115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123354\AppData\Local\Temp\Temp1_21-10-2022_10-36-38.zip\IMG_20221019_121614.jpg"/>
          <p:cNvPicPr/>
          <p:nvPr/>
        </p:nvPicPr>
        <p:blipFill>
          <a:blip r:embed="rId4" cstate="print"/>
          <a:srcRect l="4717" t="9091" r="7862" b="4196"/>
          <a:stretch>
            <a:fillRect/>
          </a:stretch>
        </p:blipFill>
        <p:spPr bwMode="auto">
          <a:xfrm>
            <a:off x="4430431" y="1823643"/>
            <a:ext cx="3015398" cy="387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8219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4194" y="0"/>
            <a:ext cx="689718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45"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Новогодний праздник «К деду Морозу в гости»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123354\AppData\Local\Microsoft\Windows\INetCache\Content.Word\IMG-20221021-WA00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38812">
            <a:off x="618322" y="1479567"/>
            <a:ext cx="4144609" cy="3929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123354\AppData\Local\Microsoft\Windows\INetCache\Content.Word\IMG-20221021-WA00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91302" y="862149"/>
            <a:ext cx="3004457" cy="4049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123354\Downloads\IMG-20221021-WA0038.jpg"/>
          <p:cNvPicPr/>
          <p:nvPr/>
        </p:nvPicPr>
        <p:blipFill rotWithShape="1">
          <a:blip r:embed="rId4" cstate="print"/>
          <a:srcRect t="4200" b="6373"/>
          <a:stretch/>
        </p:blipFill>
        <p:spPr bwMode="auto">
          <a:xfrm>
            <a:off x="4864962" y="2168434"/>
            <a:ext cx="3508331" cy="4467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392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205" y="542777"/>
            <a:ext cx="1105117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Период адаптации является очень важным для детей, вновь поступающих в детский сад. Разная степень социальной готовности обусловлена неодинаковым уровнем развития личности ребенка, особенностями социального окружения, условиями семейного воспитания и другими факторами. Вследствие этих различий дети при поступлении в детский сад изначально имеют неодинаковые стартовые возможности, что не позволяет им в равной степени адаптироваться к условиям детского сада. Поэтому именно период адаптации позволяет устранить данную проблему. В этой связи реализация проекта, связанного с созданием условий для успешной адаптации ребенка к условиям ДОУ является весьма актуальной. Для того чтоб облегчить период адаптации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мною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 разработан проект «Здравствуйте, я пришёл».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66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12570" y="190457"/>
            <a:ext cx="7080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Психолого-педагогическая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абота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spcAft>
                <a:spcPts val="0"/>
              </a:spcAft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педагогами </a:t>
            </a: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«Кукла Катя»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123354\AppData\Local\Microsoft\Windows\INetCache\Content.Word\IMG_20221019_114017.jpg"/>
          <p:cNvPicPr/>
          <p:nvPr/>
        </p:nvPicPr>
        <p:blipFill>
          <a:blip r:embed="rId2" cstate="print"/>
          <a:srcRect t="22506" r="3738"/>
          <a:stretch>
            <a:fillRect/>
          </a:stretch>
        </p:blipFill>
        <p:spPr bwMode="auto">
          <a:xfrm>
            <a:off x="4347412" y="1803082"/>
            <a:ext cx="3427504" cy="3735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123354\AppData\Local\Microsoft\Windows\INetCache\Content.Word\IMG_20221019_1141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76385">
            <a:off x="1131705" y="901338"/>
            <a:ext cx="2512832" cy="313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23354\AppData\Local\Microsoft\Windows\INetCache\Content.Word\IMG_20221019_114053.jpg"/>
          <p:cNvPicPr/>
          <p:nvPr/>
        </p:nvPicPr>
        <p:blipFill>
          <a:blip r:embed="rId4" cstate="print"/>
          <a:srcRect l="3719" t="611" r="19421" b="15433"/>
          <a:stretch>
            <a:fillRect/>
          </a:stretch>
        </p:blipFill>
        <p:spPr bwMode="auto">
          <a:xfrm rot="971020">
            <a:off x="8604247" y="790621"/>
            <a:ext cx="2386377" cy="324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8091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4491" y="29663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Подвижные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</a:p>
          <a:p>
            <a:pPr indent="450215"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«Козлик», «Лягушата, цыплята»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123354\AppData\Local\Microsoft\Windows\INetCache\Content.Word\IMG_20221019_114846.jpg"/>
          <p:cNvPicPr/>
          <p:nvPr/>
        </p:nvPicPr>
        <p:blipFill>
          <a:blip r:embed="rId2" cstate="print"/>
          <a:srcRect l="5976" t="25074" r="31076"/>
          <a:stretch>
            <a:fillRect/>
          </a:stretch>
        </p:blipFill>
        <p:spPr bwMode="auto">
          <a:xfrm>
            <a:off x="922699" y="1254034"/>
            <a:ext cx="2617335" cy="3849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20645" r="29355"/>
          <a:stretch>
            <a:fillRect/>
          </a:stretch>
        </p:blipFill>
        <p:spPr bwMode="auto">
          <a:xfrm>
            <a:off x="8978129" y="1127636"/>
            <a:ext cx="2347367" cy="3975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123354\AppData\Local\Microsoft\Windows\INetCache\Content.Word\IMG_20221019_114828.jpg"/>
          <p:cNvPicPr/>
          <p:nvPr/>
        </p:nvPicPr>
        <p:blipFill>
          <a:blip r:embed="rId4" cstate="print"/>
          <a:srcRect t="20449" r="16061" b="13034"/>
          <a:stretch>
            <a:fillRect/>
          </a:stretch>
        </p:blipFill>
        <p:spPr bwMode="auto">
          <a:xfrm>
            <a:off x="4351394" y="2042161"/>
            <a:ext cx="3815375" cy="4079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628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7646" y="272194"/>
            <a:ext cx="3675814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Дидактические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827" y="3892731"/>
            <a:ext cx="3069863" cy="262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30" y="976092"/>
            <a:ext cx="3778806" cy="337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4"/>
          <a:stretch/>
        </p:blipFill>
        <p:spPr bwMode="auto">
          <a:xfrm>
            <a:off x="300434" y="2083322"/>
            <a:ext cx="3069707" cy="445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6" r="19241" b="8333"/>
          <a:stretch/>
        </p:blipFill>
        <p:spPr bwMode="auto">
          <a:xfrm>
            <a:off x="8361709" y="600893"/>
            <a:ext cx="3211981" cy="296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123354\AppData\Local\Microsoft\Windows\INetCache\Content.Word\IMG-20221017-WA00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172" y="272194"/>
            <a:ext cx="2957969" cy="1674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123354\AppData\Local\Microsoft\Windows\INetCache\Content.Word\IMG-20221017-WA002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89730" y="4676638"/>
            <a:ext cx="3778806" cy="184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632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9789" y="350571"/>
            <a:ext cx="2951898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Пальчиковые игры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123354\Downloads\IMG_20221018_1654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2948" y="259131"/>
            <a:ext cx="2124710" cy="286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123354\AppData\Local\Microsoft\Windows\INetCache\Content.Word\IMG-20221021-WA00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5682" y="3435532"/>
            <a:ext cx="3402330" cy="3105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123354\AppData\Local\Microsoft\Windows\INetCache\Content.Word\IMG-20221021-WA00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943" y="779443"/>
            <a:ext cx="3590154" cy="3645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123354\AppData\Local\Microsoft\Windows\INetCache\Content.Word\IMG-20221021-WA00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9789" y="2510656"/>
            <a:ext cx="3965575" cy="343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1211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1336" y="167691"/>
            <a:ext cx="6656566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5.Сюжетно-ролевые игры, игры на развитие речи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536" y="1612579"/>
            <a:ext cx="2914584" cy="390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123354\Downloads\IMG-20221017-WA0014.jpg"/>
          <p:cNvPicPr/>
          <p:nvPr/>
        </p:nvPicPr>
        <p:blipFill>
          <a:blip r:embed="rId3" cstate="print"/>
          <a:srcRect t="12143" b="6607"/>
          <a:stretch>
            <a:fillRect/>
          </a:stretch>
        </p:blipFill>
        <p:spPr bwMode="auto">
          <a:xfrm>
            <a:off x="972611" y="1565942"/>
            <a:ext cx="2925581" cy="3918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449" y="1647243"/>
            <a:ext cx="3549203" cy="3833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5538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4617" y="209005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Подвижные игры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2" t="10285" r="15294" b="14984"/>
          <a:stretch/>
        </p:blipFill>
        <p:spPr bwMode="auto">
          <a:xfrm rot="20601877">
            <a:off x="828937" y="750999"/>
            <a:ext cx="3676696" cy="361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7" t="24094" r="9301" b="6603"/>
          <a:stretch/>
        </p:blipFill>
        <p:spPr bwMode="auto">
          <a:xfrm rot="1258420">
            <a:off x="7253459" y="831517"/>
            <a:ext cx="4180115" cy="3791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38555" r="6064" b="12663"/>
          <a:stretch/>
        </p:blipFill>
        <p:spPr>
          <a:xfrm>
            <a:off x="3386164" y="3738093"/>
            <a:ext cx="4887721" cy="2625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5006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1534" y="222069"/>
            <a:ext cx="423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Обследование предмета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123354\AppData\Local\Microsoft\Windows\INetCache\Content.Word\IMG-20221017-WA00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9995" y="966652"/>
            <a:ext cx="5995445" cy="4532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7055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1501" y="135464"/>
            <a:ext cx="299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Изодеятельность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472" y="724995"/>
            <a:ext cx="2839826" cy="274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123354\AppData\Local\Microsoft\Windows\INetCache\Content.Word\IMG-20221019-WA0046.jpg"/>
          <p:cNvPicPr/>
          <p:nvPr/>
        </p:nvPicPr>
        <p:blipFill rotWithShape="1">
          <a:blip r:embed="rId3" cstate="print"/>
          <a:srcRect t="29700" b="965"/>
          <a:stretch/>
        </p:blipFill>
        <p:spPr bwMode="auto">
          <a:xfrm rot="20059013">
            <a:off x="454597" y="1235497"/>
            <a:ext cx="3611815" cy="2921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123354\AppData\Local\Microsoft\Windows\INetCache\Content.Word\IMG-20221020-WA0029.jpg"/>
          <p:cNvPicPr/>
          <p:nvPr/>
        </p:nvPicPr>
        <p:blipFill>
          <a:blip r:embed="rId4" cstate="print"/>
          <a:srcRect t="20607" r="-1917" b="5272"/>
          <a:stretch>
            <a:fillRect/>
          </a:stretch>
        </p:blipFill>
        <p:spPr bwMode="auto">
          <a:xfrm>
            <a:off x="6269932" y="3824691"/>
            <a:ext cx="2165926" cy="283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3" b="13555"/>
          <a:stretch/>
        </p:blipFill>
        <p:spPr bwMode="auto">
          <a:xfrm rot="2052220">
            <a:off x="7975243" y="1485671"/>
            <a:ext cx="3761813" cy="2776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123354\AppData\Local\Microsoft\Windows\INetCache\Content.Word\IMG-20221020-WA0032.jpg"/>
          <p:cNvPicPr/>
          <p:nvPr/>
        </p:nvPicPr>
        <p:blipFill rotWithShape="1">
          <a:blip r:embed="rId6" cstate="print"/>
          <a:srcRect t="13239" b="18761"/>
          <a:stretch/>
        </p:blipFill>
        <p:spPr bwMode="auto">
          <a:xfrm>
            <a:off x="3536637" y="3824690"/>
            <a:ext cx="2234740" cy="283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812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3314" y="322765"/>
            <a:ext cx="6096000" cy="9149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Театрализованная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123354\AppData\Local\Microsoft\Windows\INetCache\Content.Word\IMG-20221019-WA0029.jpg"/>
          <p:cNvPicPr/>
          <p:nvPr/>
        </p:nvPicPr>
        <p:blipFill rotWithShape="1">
          <a:blip r:embed="rId2" cstate="print"/>
          <a:srcRect t="11507"/>
          <a:stretch/>
        </p:blipFill>
        <p:spPr bwMode="auto">
          <a:xfrm>
            <a:off x="8535623" y="1332411"/>
            <a:ext cx="3429953" cy="4408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123354\AppData\Local\Microsoft\Windows\INetCache\Content.Word\IMG-20221019-WA0028.jpg"/>
          <p:cNvPicPr/>
          <p:nvPr/>
        </p:nvPicPr>
        <p:blipFill>
          <a:blip r:embed="rId3" cstate="print"/>
          <a:srcRect t="8212" b="912"/>
          <a:stretch>
            <a:fillRect/>
          </a:stretch>
        </p:blipFill>
        <p:spPr bwMode="auto">
          <a:xfrm>
            <a:off x="304075" y="1332411"/>
            <a:ext cx="3667034" cy="4313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123354\Downloads\IMG_20221019_1654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0527" y="1875920"/>
            <a:ext cx="4065678" cy="313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95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3497" y="113759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Чтение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123354\AppData\Local\Microsoft\Windows\INetCache\Content.Word\IMG-20221019-WA0019.jpg"/>
          <p:cNvPicPr/>
          <p:nvPr/>
        </p:nvPicPr>
        <p:blipFill rotWithShape="1">
          <a:blip r:embed="rId2" cstate="print"/>
          <a:srcRect l="9205" t="9375" b="6831"/>
          <a:stretch/>
        </p:blipFill>
        <p:spPr bwMode="auto">
          <a:xfrm>
            <a:off x="1476101" y="1201784"/>
            <a:ext cx="3657601" cy="4415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123354\AppData\Local\Microsoft\Windows\INetCache\Content.Word\IMG_20221019_171326.jpg"/>
          <p:cNvPicPr/>
          <p:nvPr/>
        </p:nvPicPr>
        <p:blipFill rotWithShape="1">
          <a:blip r:embed="rId3" cstate="print"/>
          <a:srcRect t="38949"/>
          <a:stretch/>
        </p:blipFill>
        <p:spPr bwMode="auto">
          <a:xfrm>
            <a:off x="5950405" y="1345474"/>
            <a:ext cx="4173310" cy="4271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1474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3772" y="963617"/>
            <a:ext cx="1084217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оптимальных условий для совместной деятельности всех участников образовательного процесса направленных на успешную адаптацию воспитанника в детском саду.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Создать условия, обеспечивающие ребенку физический и психологический комфорт для облегчения периода адаптации к условиям ДОУ.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Формировать у детей культурно-гигиенические навыки.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Закладывать основы доброжелательного отношения детей друг другу.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Создание системы взаимодействия с родителями.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Организация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 в соответствии с возрастными особенностями детей раннего возраста.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Учить вводить детей в проблемную игровую ситуацию (ведущая роль педагога, активизировать желание искать пути разрешения проблемной ситуации (вместе с педагогом).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17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1336" y="286043"/>
            <a:ext cx="3285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11.Работа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родителями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3" name="Рисунок 2" descr="C:\Users\Elena-PC\Downloads\165556870313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4486" r="27664"/>
          <a:stretch/>
        </p:blipFill>
        <p:spPr bwMode="auto">
          <a:xfrm>
            <a:off x="3004457" y="1345474"/>
            <a:ext cx="5525588" cy="428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668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7908" y="1119222"/>
            <a:ext cx="105156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Анализируя проделанную работу можно сделать </a:t>
            </a:r>
            <a:r>
              <a:rPr lang="ru-RU" sz="20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проекта была выбрана с учетом возрастных особенностей детей раннего возраста и объема информации, которая может быть ими воспринята, что положительно повлияло на различные виды деятельности (игровую, познавательную, художественно-речевую, музыкально-игровую); отмечалась положительная реакция и эмоциональный отклик детей, дети проявляли интерес и желание играть, возросла речевая активность детей, что положительно повлияло на самостоятельную игровую деятельность детей.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ходе реализации данного проекта адаптация детей к детскому саду прошла без осложнений. Эмоциональное напряжение детей понизилось, игра помогла детям успокоится, развить коммуникативные способности. Дети стали общаться друг с другом.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60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7879" y="2845577"/>
            <a:ext cx="1654620" cy="8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ВСЁ!</a:t>
            </a:r>
            <a:endParaRPr lang="ru-RU" sz="48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189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514" y="101664"/>
            <a:ext cx="11482252" cy="6781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долгосрочный.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дети раннего развития, педагог-психолог,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специалисты, воспитатели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родители.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2-4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Время реализации проекта: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октябрь  - май 2023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учебного года.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данный период будет создана и реализована система мероприятий взаимодействия специалистов ДОУ, направленная на повышение социальной адаптации детей к условиям ДОУ, сокращение периода прохождения детьми острой и подострой фаз адаптации, облегчение привыкания к новым условиям, снижению заболеваемости детей. Обогащение родительского опыта приемами взаимодействия и сотрудничества с ребенком в семье.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Принципы работы по адаптации детей к ДОУ: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предварительное ознакомление родителей с условиями работы ДОУ;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постепенное заполнение группы;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гибкий режим пребывания детей в начальный период адаптации с учетом индивидуальных особенностей детей;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информирование родителей об особенностях адаптации каждого ребенка на основе наблюдений;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наблюдение за состоянием здоровья (самочувствие, аппетит, сон, физическое здоровье);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протекание адаптации.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группе была создана благоприятная среда, благодаря которой дети и родители могут пройти мягкую адаптацию и привыкнуть к режиму и требованиям детского сада.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Успех в деле адаптации детей зависит от взаимных усилий родителей и воспитателей.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33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8753" y="315667"/>
            <a:ext cx="1024999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Принципы работы по адаптации детей к ДОУ: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предварительное ознакомление родителей с условиями работы ДОУ;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постепенное заполнение группы;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гибкий режим пребывания детей в начальный период адаптации с учетом индивидуальных особенностей детей;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информирование родителей об особенностях адаптации каждого ребенка на основе наблюдений;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наблюдение за состоянием здоровья (самочувствие, аппетит, сон, физическое здоровье);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протекание адаптации.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группе была создана благоприятная среда, благодаря которой дети и родители могут пройти мягкую адаптацию и привыкнуть к режиму и требованиям детского сада.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Успех в деле адаптации детей зависит от взаимных усилий родителей и воспитателей.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97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6387" y="313509"/>
            <a:ext cx="11351623" cy="589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работы с родителями: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Консультирование — повышение психолого-педагогической компетенции родителей в вопросах воспитания, обучения и развития детей раннего возраста в период адаптации.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Подбор специальной психолого-педагогической литературы по вопросу адаптации детей к детскому саду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Выпуск памяток, информационных листов об особенностях данного возраста, рекомендуемых развивающих игр.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Беседы.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проекта: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Помочь в преодолении стрессовых состояний у детей раннего возраста в период адаптации к детскому саду;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Обеспечить развитие навыков взаимодействия детей друг с другом с учетом возрастных и индивидуальных особенностей каждого ребёнка;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Обеспечить развитие игровых навыков, произвольного поведения;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Способствовать формированию активной позиции родителей по отношению к процессу адаптации детей, повышать коммуникабельность между родителями.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178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667400"/>
              </p:ext>
            </p:extLst>
          </p:nvPr>
        </p:nvGraphicFramePr>
        <p:xfrm>
          <a:off x="901337" y="632452"/>
          <a:ext cx="10306595" cy="5869115"/>
        </p:xfrm>
        <a:graphic>
          <a:graphicData uri="http://schemas.openxmlformats.org/drawingml/2006/table">
            <a:tbl>
              <a:tblPr firstRow="1" firstCol="1" bandRow="1"/>
              <a:tblGrid>
                <a:gridCol w="3392818">
                  <a:extLst>
                    <a:ext uri="{9D8B030D-6E8A-4147-A177-3AD203B41FA5}">
                      <a16:colId xmlns:a16="http://schemas.microsoft.com/office/drawing/2014/main" val="3197609885"/>
                    </a:ext>
                  </a:extLst>
                </a:gridCol>
                <a:gridCol w="3975534">
                  <a:extLst>
                    <a:ext uri="{9D8B030D-6E8A-4147-A177-3AD203B41FA5}">
                      <a16:colId xmlns:a16="http://schemas.microsoft.com/office/drawing/2014/main" val="417211073"/>
                    </a:ext>
                  </a:extLst>
                </a:gridCol>
                <a:gridCol w="2938243">
                  <a:extLst>
                    <a:ext uri="{9D8B030D-6E8A-4147-A177-3AD203B41FA5}">
                      <a16:colId xmlns:a16="http://schemas.microsoft.com/office/drawing/2014/main" val="2597131893"/>
                    </a:ext>
                  </a:extLst>
                </a:gridCol>
              </a:tblGrid>
              <a:tr h="327981"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Подготовительный этап: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 этап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(реализация проекта)</a:t>
                      </a:r>
                    </a:p>
                  </a:txBody>
                  <a:tcPr marL="33968" marR="33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Заключительный этап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445"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04075"/>
                  </a:ext>
                </a:extLst>
              </a:tr>
              <a:tr h="3810106">
                <a:tc>
                  <a:txBody>
                    <a:bodyPr/>
                    <a:lstStyle/>
                    <a:p>
                      <a:pPr marL="17145"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проблемы.</a:t>
                      </a:r>
                    </a:p>
                    <a:p>
                      <a:pPr marL="17145"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задач.</a:t>
                      </a:r>
                    </a:p>
                    <a:p>
                      <a:pPr marL="17145"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банка данных о будущих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воспитанниках.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 родителей по ДОУ, знакомство родителей с группой и воспитателями. Организационное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родительское собрание.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"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методической литературы по данной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теме. Подбор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игр.</a:t>
                      </a:r>
                    </a:p>
                    <a:p>
                      <a:pPr marL="17145"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Помещение информации в родительский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уголок. Создание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предметно-развивающей среды в группе:</a:t>
                      </a:r>
                    </a:p>
                    <a:p>
                      <a:pPr marL="457200"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центр социально-коммуникативного развития «Островок детства».</a:t>
                      </a:r>
                    </a:p>
                    <a:p>
                      <a:pPr marL="457200"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центр ролевых игр;</a:t>
                      </a:r>
                    </a:p>
                    <a:p>
                      <a:pPr marL="457200"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центр дидактических и развивающих игр;</a:t>
                      </a:r>
                    </a:p>
                    <a:p>
                      <a:pPr marL="457200"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уголок ряженья;</a:t>
                      </a:r>
                    </a:p>
                    <a:p>
                      <a:pPr marL="457200"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-библиотека;</a:t>
                      </a:r>
                    </a:p>
                    <a:p>
                      <a:pPr marL="457200"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центр изо деятельности;</a:t>
                      </a:r>
                    </a:p>
                    <a:p>
                      <a:pPr marL="457200"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центр музыкально- театрализованной деятельности.</a:t>
                      </a:r>
                    </a:p>
                  </a:txBody>
                  <a:tcPr marL="33968" marR="33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 с семьёй (семейный альбом).</a:t>
                      </a: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Ознакомление родителей с системой работы ДОУ (стендовая информация группы).</a:t>
                      </a: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 с особенностями адаптационного периода и факторами, от которых зависит его течение.</a:t>
                      </a: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Консультации с родителями.</a:t>
                      </a: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Поэтапный приём детей в группу, постепенное увеличение времени пребывания детей в группе.</a:t>
                      </a: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Индивидуальный подход к каждому ребенку.</a:t>
                      </a: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Переведение ребенка на общий режим.</a:t>
                      </a: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Ознакомление родителей с характеристикой возрастных возможностей и показателями развития детей.</a:t>
                      </a:r>
                    </a:p>
                    <a:p>
                      <a:pPr indent="4445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Памятка для родителей «В первые дни пребывания в детском саду».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Буклет для родителей: "Адаптация детей раннего возраста к условиям ДОУ".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-наблюдение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-определение уровня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адаптации детей;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-разработка рекомендаций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родителей по соблюдению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единых требований к детям в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детском саду и дома;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-анкетирование родителей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по итогам адаптации (реализации проекта);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-фото газета "Вот такие мы большие";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Консультация «В царстве упрямства и капризов.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Кризис трех лет.»;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-Новогодний праздник «К деду Морозу в гости».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1222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958045" y="142350"/>
            <a:ext cx="3553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Схема реализации проекта</a:t>
            </a:r>
            <a:endParaRPr lang="ru-RU" alt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29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02182" y="222069"/>
            <a:ext cx="3122023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детьми</a:t>
            </a:r>
            <a:endParaRPr lang="ru-RU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559062"/>
              </p:ext>
            </p:extLst>
          </p:nvPr>
        </p:nvGraphicFramePr>
        <p:xfrm>
          <a:off x="248195" y="612753"/>
          <a:ext cx="11612880" cy="5963159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2485743">
                  <a:extLst>
                    <a:ext uri="{9D8B030D-6E8A-4147-A177-3AD203B41FA5}">
                      <a16:colId xmlns:a16="http://schemas.microsoft.com/office/drawing/2014/main" val="3441520389"/>
                    </a:ext>
                  </a:extLst>
                </a:gridCol>
                <a:gridCol w="9127137">
                  <a:extLst>
                    <a:ext uri="{9D8B030D-6E8A-4147-A177-3AD203B41FA5}">
                      <a16:colId xmlns:a16="http://schemas.microsoft.com/office/drawing/2014/main" val="3467382205"/>
                    </a:ext>
                  </a:extLst>
                </a:gridCol>
              </a:tblGrid>
              <a:tr h="239469">
                <a:tc>
                  <a:txBody>
                    <a:bodyPr/>
                    <a:lstStyle/>
                    <a:p>
                      <a:pPr marL="457200"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деятельности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extLst>
                  <a:ext uri="{0D108BD9-81ED-4DB2-BD59-A6C34878D82A}">
                    <a16:rowId xmlns:a16="http://schemas.microsoft.com/office/drawing/2014/main" val="994037815"/>
                  </a:ext>
                </a:extLst>
              </a:tr>
              <a:tr h="36807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 с воспитателем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«Новая кукла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Кукла Катя проснулась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Кукла Катя обедает».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extLst>
                  <a:ext uri="{0D108BD9-81ED-4DB2-BD59-A6C34878D82A}">
                    <a16:rowId xmlns:a16="http://schemas.microsoft.com/office/drawing/2014/main" val="4244055178"/>
                  </a:ext>
                </a:extLst>
              </a:tr>
              <a:tr h="47409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Подвижные игры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«Зайки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Пчёлки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Воробушки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Шишки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Птицы и автомобиль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в поезд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Ниточка 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extLst>
                  <a:ext uri="{0D108BD9-81ED-4DB2-BD59-A6C34878D82A}">
                    <a16:rowId xmlns:a16="http://schemas.microsoft.com/office/drawing/2014/main" val="3806763007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Дидактические игры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«Чудесный мешочек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Узнай на вкус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Такой листок – лети ко мне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Кто скорее соберёт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Найди предмет по описанию»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Подбери посуду для кукол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Кто как кричит»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extLst>
                  <a:ext uri="{0D108BD9-81ED-4DB2-BD59-A6C34878D82A}">
                    <a16:rowId xmlns:a16="http://schemas.microsoft.com/office/drawing/2014/main" val="2084506004"/>
                  </a:ext>
                </a:extLst>
              </a:tr>
              <a:tr h="391642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Пальчиковые игры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«Этот пальчик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Пальчик-мальчик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 капусту рубим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Белка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грибы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Апельсин»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extLst>
                  <a:ext uri="{0D108BD9-81ED-4DB2-BD59-A6C34878D82A}">
                    <a16:rowId xmlns:a16="http://schemas.microsoft.com/office/drawing/2014/main" val="3729164662"/>
                  </a:ext>
                </a:extLst>
              </a:tr>
              <a:tr h="71840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Общение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«Давайте познакомимся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Утреннее приветствие»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в гости»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Рассматривание предметных картинок.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Беседы.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extLst>
                  <a:ext uri="{0D108BD9-81ED-4DB2-BD59-A6C34878D82A}">
                    <a16:rowId xmlns:a16="http://schemas.microsoft.com/office/drawing/2014/main" val="3135890352"/>
                  </a:ext>
                </a:extLst>
              </a:tr>
              <a:tr h="71840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Игры-занятия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«Наша группа»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«Путешествие по территории участка»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«Я среди людей»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extLst>
                  <a:ext uri="{0D108BD9-81ED-4DB2-BD59-A6C34878D82A}">
                    <a16:rowId xmlns:a16="http://schemas.microsoft.com/office/drawing/2014/main" val="35576784"/>
                  </a:ext>
                </a:extLst>
              </a:tr>
              <a:tr h="718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Изодеятельность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Рисование 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(«Нарисуем для Тани мячик», «Украсим платье -пальчиками», «Мостик для бычка».)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Лепка 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(«Мячик для Тани», «Колобок», «Рябинка».)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Аппликация 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(«Тарелочка с ягодами», «Клубочки».)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extLst>
                  <a:ext uri="{0D108BD9-81ED-4DB2-BD59-A6C34878D82A}">
                    <a16:rowId xmlns:a16="http://schemas.microsoft.com/office/drawing/2014/main" val="916992179"/>
                  </a:ext>
                </a:extLst>
              </a:tr>
              <a:tr h="71840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Театрализованная 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театральных кукол во время занятий.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 наст. театра «Курочка ряба»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 кукольного театра «Репка»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extLst>
                  <a:ext uri="{0D108BD9-81ED-4DB2-BD59-A6C34878D82A}">
                    <a16:rowId xmlns:a16="http://schemas.microsoft.com/office/drawing/2014/main" val="2707571426"/>
                  </a:ext>
                </a:extLst>
              </a:tr>
              <a:tr h="1131419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художественной литературы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«Алёнушка» Е.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Благининой,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«Идет 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бычок качается» стихи А. </a:t>
                      </a:r>
                      <a:r>
                        <a:rPr lang="ru-RU" sz="14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Барто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«Мишка косолапый»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р.н.с.«</a:t>
                      </a:r>
                      <a:r>
                        <a:rPr lang="ru-RU" sz="1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Репка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«Колобок», «Курочка ряба», «Волк и семеро </a:t>
                      </a:r>
                      <a:r>
                        <a:rPr lang="ru-RU" sz="1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козлят</a:t>
                      </a:r>
                      <a:r>
                        <a:rPr lang="ru-RU" sz="14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».«</a:t>
                      </a:r>
                      <a:r>
                        <a:rPr lang="ru-RU" sz="1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такое хорошо, что такое </a:t>
                      </a:r>
                      <a:r>
                        <a:rPr lang="ru-RU" sz="14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плохо»В.Маяковский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72" marR="24572" marT="0" marB="0"/>
                </a:tc>
                <a:extLst>
                  <a:ext uri="{0D108BD9-81ED-4DB2-BD59-A6C34878D82A}">
                    <a16:rowId xmlns:a16="http://schemas.microsoft.com/office/drawing/2014/main" val="3764592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735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0800" y="89008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4290" y="440240"/>
            <a:ext cx="11165172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Экскурсия родителей по ДОУ, знакомство родителей с группой и воспитателями.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123354\Downloads\1655567544308.jpg"/>
          <p:cNvPicPr/>
          <p:nvPr/>
        </p:nvPicPr>
        <p:blipFill>
          <a:blip r:embed="rId2" cstate="print"/>
          <a:srcRect b="45119"/>
          <a:stretch>
            <a:fillRect/>
          </a:stretch>
        </p:blipFill>
        <p:spPr bwMode="auto">
          <a:xfrm>
            <a:off x="744290" y="1281671"/>
            <a:ext cx="2894103" cy="3291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123354\Downloads\1655567544215.jpg"/>
          <p:cNvPicPr/>
          <p:nvPr/>
        </p:nvPicPr>
        <p:blipFill>
          <a:blip r:embed="rId3" cstate="print"/>
          <a:srcRect l="6844" r="13882"/>
          <a:stretch>
            <a:fillRect/>
          </a:stretch>
        </p:blipFill>
        <p:spPr bwMode="auto">
          <a:xfrm>
            <a:off x="8138159" y="1747286"/>
            <a:ext cx="3579148" cy="2360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123354\Downloads\16555675442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2205" y="3592285"/>
            <a:ext cx="3892142" cy="244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08857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246</TotalTime>
  <Words>993</Words>
  <Application>Microsoft Office PowerPoint</Application>
  <PresentationFormat>Широкоэкранный</PresentationFormat>
  <Paragraphs>166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Times New Roman</vt:lpstr>
      <vt:lpstr>Trebuchet MS</vt:lpstr>
      <vt:lpstr>Tw Cen MT</vt:lpstr>
      <vt:lpstr>Контур</vt:lpstr>
      <vt:lpstr>Муниципальное автономное дошкольное образовательное учреждение города Новосибирска «Детский сад № 154»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города Новосибирска «Детский сад № 154»</dc:title>
  <dc:creator>Elena-PC</dc:creator>
  <cp:lastModifiedBy>Elena-PC</cp:lastModifiedBy>
  <cp:revision>22</cp:revision>
  <dcterms:created xsi:type="dcterms:W3CDTF">2023-08-17T04:39:32Z</dcterms:created>
  <dcterms:modified xsi:type="dcterms:W3CDTF">2023-10-15T16:01:39Z</dcterms:modified>
</cp:coreProperties>
</file>