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2857496"/>
            <a:ext cx="6172200" cy="107157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Причины снижения успеваемости у учащихся и пути их </a:t>
            </a:r>
            <a:r>
              <a:rPr lang="ru-RU" sz="4800" dirty="0" smtClean="0"/>
              <a:t>преодоления</a:t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1600" dirty="0" smtClean="0"/>
              <a:t>Лебедева С.П., учитель английского языка МОУ ООШ №15</a:t>
            </a:r>
            <a:endParaRPr lang="ru-RU" sz="1600" dirty="0"/>
          </a:p>
        </p:txBody>
      </p:sp>
      <p:pic>
        <p:nvPicPr>
          <p:cNvPr id="13314" name="Picture 2" descr="В школах Уфы более 15 тысяч &quot;лишних&quot; ученик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4071942"/>
            <a:ext cx="3857652" cy="24817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Цель: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выяснить причины неуспеваемости учащихся, помочь родителям искоренить эти причины.</a:t>
            </a:r>
          </a:p>
          <a:p>
            <a:pPr>
              <a:buNone/>
            </a:pPr>
            <a:r>
              <a:rPr lang="ru-RU" sz="3200" b="1" dirty="0" smtClean="0"/>
              <a:t>Задачи:</a:t>
            </a:r>
          </a:p>
          <a:p>
            <a:r>
              <a:rPr lang="ru-RU" sz="3200" dirty="0" smtClean="0"/>
              <a:t>разработать варианты сотрудничества с ребенком;</a:t>
            </a:r>
          </a:p>
          <a:p>
            <a:r>
              <a:rPr lang="ru-RU" sz="3200" dirty="0" smtClean="0"/>
              <a:t>повысить психологическую грамотность родителей.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Образовательные учреждения МБДОУ &quot;Детский сад 140&quot; г. Чебоксары / Портал образования Ч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1071546"/>
            <a:ext cx="2430412" cy="178483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Виды человеческой деятельности: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игра (дошкольники),</a:t>
            </a:r>
          </a:p>
          <a:p>
            <a:r>
              <a:rPr lang="ru-RU" sz="3600" dirty="0" smtClean="0"/>
              <a:t>учёба (младший школьный возраст),</a:t>
            </a:r>
          </a:p>
          <a:p>
            <a:r>
              <a:rPr lang="ru-RU" sz="3600" dirty="0" smtClean="0"/>
              <a:t>общение (подростки).</a:t>
            </a:r>
          </a:p>
        </p:txBody>
      </p:sp>
      <p:pic>
        <p:nvPicPr>
          <p:cNvPr id="26628" name="Picture 4" descr="Год за годом: Моя учёб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3143248"/>
            <a:ext cx="1993656" cy="3006826"/>
          </a:xfrm>
          <a:prstGeom prst="rect">
            <a:avLst/>
          </a:prstGeom>
          <a:noFill/>
        </p:spPr>
      </p:pic>
      <p:pic>
        <p:nvPicPr>
          <p:cNvPr id="26630" name="Picture 6" descr="Пси-блог Трансперсональная психология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4214818"/>
            <a:ext cx="3643338" cy="2430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Работа и учёба - Учёба, курсы - Помощь учащимс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3857628"/>
            <a:ext cx="2286016" cy="269604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Движущие мотивы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Учебная мотивация</a:t>
            </a:r>
            <a:r>
              <a:rPr lang="ru-RU" sz="3200" dirty="0" smtClean="0"/>
              <a:t> – </a:t>
            </a:r>
          </a:p>
          <a:p>
            <a:pPr>
              <a:buNone/>
            </a:pPr>
            <a:r>
              <a:rPr lang="ru-RU" sz="3200" dirty="0" smtClean="0"/>
              <a:t>желание учиться, понимание </a:t>
            </a:r>
          </a:p>
          <a:p>
            <a:pPr>
              <a:buNone/>
            </a:pPr>
            <a:r>
              <a:rPr lang="ru-RU" sz="3200" dirty="0" smtClean="0"/>
              <a:t>и осознание целей обучения.</a:t>
            </a:r>
          </a:p>
          <a:p>
            <a:r>
              <a:rPr lang="ru-RU" sz="3200" i="1" dirty="0" smtClean="0"/>
              <a:t>Короткая мотивация</a:t>
            </a:r>
            <a:r>
              <a:rPr lang="ru-RU" sz="3200" dirty="0" smtClean="0"/>
              <a:t> – близкий результат.</a:t>
            </a:r>
          </a:p>
          <a:p>
            <a:r>
              <a:rPr lang="ru-RU" sz="3200" i="1" dirty="0" smtClean="0"/>
              <a:t>Познавательная мотивация</a:t>
            </a:r>
            <a:r>
              <a:rPr lang="ru-RU" sz="3200" dirty="0" smtClean="0"/>
              <a:t> – радость познания.</a:t>
            </a:r>
            <a:endParaRPr lang="ru-RU" sz="3200" dirty="0"/>
          </a:p>
        </p:txBody>
      </p:sp>
      <p:pic>
        <p:nvPicPr>
          <p:cNvPr id="28676" name="Picture 4" descr="Быстрее,выше,сильне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357166"/>
            <a:ext cx="2454062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Причины неуспеваемости: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социальные причины,</a:t>
            </a:r>
          </a:p>
          <a:p>
            <a:r>
              <a:rPr lang="ru-RU" sz="4000" dirty="0" smtClean="0"/>
              <a:t>наследственность,</a:t>
            </a:r>
          </a:p>
          <a:p>
            <a:r>
              <a:rPr lang="ru-RU" sz="4000" dirty="0" smtClean="0"/>
              <a:t>заболевания, приводящие к выключению из </a:t>
            </a:r>
          </a:p>
          <a:p>
            <a:pPr>
              <a:buNone/>
            </a:pPr>
            <a:r>
              <a:rPr lang="ru-RU" sz="4000" dirty="0" smtClean="0"/>
              <a:t>  учебного процесса.</a:t>
            </a:r>
            <a:endParaRPr lang="ru-RU" sz="4000" dirty="0"/>
          </a:p>
        </p:txBody>
      </p:sp>
      <p:pic>
        <p:nvPicPr>
          <p:cNvPr id="29698" name="Picture 2" descr="Как подготовить ребенка к школе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3714752"/>
            <a:ext cx="2500330" cy="25589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/>
          <a:lstStyle/>
          <a:p>
            <a:r>
              <a:rPr lang="ru-RU" sz="4000" dirty="0" smtClean="0"/>
              <a:t>Как установить контакт с ребенком?</a:t>
            </a:r>
          </a:p>
          <a:p>
            <a:r>
              <a:rPr lang="ru-RU" sz="4000" dirty="0" smtClean="0"/>
              <a:t>Как организовать помощь ребенку в учебе?</a:t>
            </a:r>
          </a:p>
          <a:p>
            <a:r>
              <a:rPr lang="ru-RU" sz="4000" dirty="0" smtClean="0"/>
              <a:t>Как добиться систематического выполнения </a:t>
            </a:r>
          </a:p>
          <a:p>
            <a:pPr>
              <a:buNone/>
            </a:pPr>
            <a:r>
              <a:rPr lang="ru-RU" sz="4000" dirty="0" smtClean="0"/>
              <a:t>  домашних заданий?</a:t>
            </a:r>
          </a:p>
          <a:p>
            <a:pPr>
              <a:buNone/>
            </a:pPr>
            <a:endParaRPr lang="ru-RU" sz="4800" dirty="0"/>
          </a:p>
        </p:txBody>
      </p:sp>
      <p:pic>
        <p:nvPicPr>
          <p:cNvPr id="30722" name="Picture 2" descr="teamlearning - TAS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3357562"/>
            <a:ext cx="2941613" cy="3167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Общие рекомендации: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sz="2800" dirty="0" smtClean="0"/>
              <a:t>Проявляйте интерес к школьным делам, обсуждайте сложные ситуации, вместе ищите выход из конфликтов.</a:t>
            </a:r>
          </a:p>
          <a:p>
            <a:r>
              <a:rPr lang="ru-RU" sz="2800" dirty="0" smtClean="0"/>
              <a:t>Посоветуйте ребенку в затруднительных ситуациях обращаться за помощью к классному руководителю.</a:t>
            </a:r>
          </a:p>
          <a:p>
            <a:r>
              <a:rPr lang="ru-RU" sz="2800" dirty="0" smtClean="0"/>
              <a:t>Не следует сразу ослаблять контроль за учебной деятельность ребенка, приучайте его к самостоятельности постепенно.</a:t>
            </a:r>
          </a:p>
          <a:p>
            <a:r>
              <a:rPr lang="ru-RU" sz="2800" dirty="0" smtClean="0"/>
              <a:t>Помните, основные Ваши помощники – </a:t>
            </a:r>
            <a:r>
              <a:rPr lang="ru-RU" sz="2800" b="1" u="sng" dirty="0" smtClean="0">
                <a:solidFill>
                  <a:srgbClr val="FF0000"/>
                </a:solidFill>
              </a:rPr>
              <a:t>терпение, внимание и понимание.</a:t>
            </a:r>
            <a:endParaRPr lang="ru-RU" sz="28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1746" name="Picture 2" descr="Сайт английского языка Смирновой Е.Н. г.Багратионовск - В помощь родителя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285860"/>
            <a:ext cx="3172219" cy="4572008"/>
          </a:xfrm>
          <a:prstGeom prst="rect">
            <a:avLst/>
          </a:prstGeom>
          <a:noFill/>
        </p:spPr>
      </p:pic>
      <p:pic>
        <p:nvPicPr>
          <p:cNvPr id="31748" name="Picture 4" descr="Саветы псіхолаг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643314"/>
            <a:ext cx="3451107" cy="2652923"/>
          </a:xfrm>
          <a:prstGeom prst="rect">
            <a:avLst/>
          </a:prstGeom>
          <a:noFill/>
        </p:spPr>
      </p:pic>
      <p:pic>
        <p:nvPicPr>
          <p:cNvPr id="31750" name="Picture 6" descr="8 Июля 2013 - Персональный сайт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571480"/>
            <a:ext cx="2643169" cy="2643169"/>
          </a:xfrm>
          <a:prstGeom prst="rect">
            <a:avLst/>
          </a:prstGeom>
          <a:noFill/>
        </p:spPr>
      </p:pic>
      <p:pic>
        <p:nvPicPr>
          <p:cNvPr id="31752" name="Picture 8" descr="Статьи - Каталог статей - Борский психологический центр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428604"/>
            <a:ext cx="2857520" cy="2494207"/>
          </a:xfrm>
          <a:prstGeom prst="rect">
            <a:avLst/>
          </a:prstGeom>
          <a:noFill/>
        </p:spPr>
      </p:pic>
      <p:pic>
        <p:nvPicPr>
          <p:cNvPr id="31754" name="Picture 10" descr="Персональный сайт - Конспекты уроков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00760" y="3857628"/>
            <a:ext cx="2500330" cy="2690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</TotalTime>
  <Words>177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Причины снижения успеваемости у учащихся и пути их преодоления  Лебедева С.П., учитель английского языка МОУ ООШ №15</vt:lpstr>
      <vt:lpstr>Цель:</vt:lpstr>
      <vt:lpstr>Виды человеческой деятельности:</vt:lpstr>
      <vt:lpstr>Движущие мотивы</vt:lpstr>
      <vt:lpstr>Причины неуспеваемости:</vt:lpstr>
      <vt:lpstr>Слайд 6</vt:lpstr>
      <vt:lpstr>Общие рекомендации: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Причины снижения успеваемости у учащихся и пути их преодоления</dc:title>
  <cp:lastModifiedBy>Admin</cp:lastModifiedBy>
  <cp:revision>5</cp:revision>
  <dcterms:modified xsi:type="dcterms:W3CDTF">2016-02-03T23:33:07Z</dcterms:modified>
</cp:coreProperties>
</file>