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29C9E-48E5-4F5C-95AC-B782716F62D8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142AD-5C93-4DBF-A43F-28C38DCE06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817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142AD-5C93-4DBF-A43F-28C38DCE06B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027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ABF89-99D9-427A-9827-2D55E5198796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17573-1F9B-4922-9AC3-BDE00B1BC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ABF89-99D9-427A-9827-2D55E5198796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17573-1F9B-4922-9AC3-BDE00B1BC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ABF89-99D9-427A-9827-2D55E5198796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17573-1F9B-4922-9AC3-BDE00B1BC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ABF89-99D9-427A-9827-2D55E5198796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17573-1F9B-4922-9AC3-BDE00B1BC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ABF89-99D9-427A-9827-2D55E5198796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17573-1F9B-4922-9AC3-BDE00B1BC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ABF89-99D9-427A-9827-2D55E5198796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17573-1F9B-4922-9AC3-BDE00B1BC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ABF89-99D9-427A-9827-2D55E5198796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17573-1F9B-4922-9AC3-BDE00B1BC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ABF89-99D9-427A-9827-2D55E5198796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17573-1F9B-4922-9AC3-BDE00B1BC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ABF89-99D9-427A-9827-2D55E5198796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17573-1F9B-4922-9AC3-BDE00B1BC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ABF89-99D9-427A-9827-2D55E5198796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17573-1F9B-4922-9AC3-BDE00B1BC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ABF89-99D9-427A-9827-2D55E5198796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17573-1F9B-4922-9AC3-BDE00B1BC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ABF89-99D9-427A-9827-2D55E5198796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17573-1F9B-4922-9AC3-BDE00B1BC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3500438"/>
            <a:ext cx="5572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6-11 классы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929058" y="4714884"/>
            <a:ext cx="51243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/>
              <a:t>Учитель МБОУ «СОШ №24 им. В.Г. </a:t>
            </a:r>
            <a:r>
              <a:rPr lang="ru-RU" sz="2000" dirty="0" err="1" smtClean="0"/>
              <a:t>Столля</a:t>
            </a:r>
            <a:r>
              <a:rPr lang="ru-RU" sz="2000" dirty="0" smtClean="0"/>
              <a:t>»</a:t>
            </a:r>
          </a:p>
          <a:p>
            <a:pPr algn="ctr"/>
            <a:r>
              <a:rPr lang="ru-RU" sz="2000" dirty="0" smtClean="0"/>
              <a:t>г. Воронеж</a:t>
            </a:r>
          </a:p>
          <a:p>
            <a:pPr algn="ctr"/>
            <a:r>
              <a:rPr lang="ru-RU" sz="2000" dirty="0" smtClean="0"/>
              <a:t>Шуваева Р.В.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285992"/>
            <a:ext cx="7898317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gradFill flip="none" rotWithShape="1">
                  <a:gsLst>
                    <a:gs pos="0">
                      <a:schemeClr val="accent2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75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СЛОВООБРАЗОВАНИЕ</a:t>
            </a:r>
            <a:endParaRPr lang="ru-RU" sz="5400" b="1" cap="none" spc="0" dirty="0">
              <a:ln w="11430">
                <a:solidFill>
                  <a:schemeClr val="accent2">
                    <a:lumMod val="50000"/>
                  </a:schemeClr>
                </a:solidFill>
              </a:ln>
              <a:gradFill flip="none" rotWithShape="1">
                <a:gsLst>
                  <a:gs pos="0">
                    <a:schemeClr val="accent2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2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2">
                      <a:lumMod val="7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рест 1"/>
          <p:cNvSpPr/>
          <p:nvPr/>
        </p:nvSpPr>
        <p:spPr>
          <a:xfrm>
            <a:off x="4429124" y="3571876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Крест 2"/>
          <p:cNvSpPr/>
          <p:nvPr/>
        </p:nvSpPr>
        <p:spPr>
          <a:xfrm>
            <a:off x="4429124" y="2714620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Крест 3"/>
          <p:cNvSpPr/>
          <p:nvPr/>
        </p:nvSpPr>
        <p:spPr>
          <a:xfrm>
            <a:off x="4429124" y="4500570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рест 4"/>
          <p:cNvSpPr/>
          <p:nvPr/>
        </p:nvSpPr>
        <p:spPr>
          <a:xfrm>
            <a:off x="4429124" y="5429264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51711" y="1928802"/>
            <a:ext cx="8105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Какое слово образовано </a:t>
            </a:r>
            <a:r>
              <a:rPr lang="ru-RU" sz="2800" dirty="0" err="1" smtClean="0"/>
              <a:t>бессуффиксным</a:t>
            </a:r>
            <a:r>
              <a:rPr lang="ru-RU" sz="2800" dirty="0" smtClean="0"/>
              <a:t> способом?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929190" y="2643182"/>
            <a:ext cx="979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Упрёк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929190" y="3571876"/>
            <a:ext cx="966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Ручей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929190" y="4429132"/>
            <a:ext cx="1808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Окружность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929190" y="5357826"/>
            <a:ext cx="12125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Жадина</a:t>
            </a:r>
            <a:endParaRPr lang="ru-RU" sz="2400" dirty="0"/>
          </a:p>
        </p:txBody>
      </p:sp>
      <p:pic>
        <p:nvPicPr>
          <p:cNvPr id="13" name="Рисунок 12" descr="радостный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28868"/>
            <a:ext cx="2919423" cy="4143404"/>
          </a:xfrm>
          <a:prstGeom prst="rect">
            <a:avLst/>
          </a:prstGeom>
        </p:spPr>
      </p:pic>
      <p:sp>
        <p:nvSpPr>
          <p:cNvPr id="14" name="Овальная выноска 13"/>
          <p:cNvSpPr/>
          <p:nvPr/>
        </p:nvSpPr>
        <p:spPr>
          <a:xfrm>
            <a:off x="2643174" y="2428868"/>
            <a:ext cx="1785950" cy="1041276"/>
          </a:xfrm>
          <a:prstGeom prst="wedgeEllipseCallout">
            <a:avLst>
              <a:gd name="adj1" fmla="val -58797"/>
              <a:gd name="adj2" fmla="val 80582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ВЕРНО!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001024" y="5572140"/>
            <a:ext cx="714380" cy="642942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317500" h="317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5" descr="C:\Users\User\Desktop\Тест  словообразование\нахмурил лоб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0"/>
            <a:ext cx="2839938" cy="2262192"/>
          </a:xfrm>
          <a:prstGeom prst="rect">
            <a:avLst/>
          </a:prstGeom>
          <a:noFill/>
        </p:spPr>
      </p:pic>
      <p:sp>
        <p:nvSpPr>
          <p:cNvPr id="17" name="Выноска-облако 16"/>
          <p:cNvSpPr/>
          <p:nvPr/>
        </p:nvSpPr>
        <p:spPr>
          <a:xfrm>
            <a:off x="3786182" y="0"/>
            <a:ext cx="2214578" cy="1184152"/>
          </a:xfrm>
          <a:prstGeom prst="cloud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НЕВЕРНО!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8" name="Рисунок 17" descr="72613873_9043563b610f4e1f7ac3ad05cdce6891_800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074" y="3000372"/>
            <a:ext cx="2643206" cy="2643206"/>
          </a:xfrm>
          <a:prstGeom prst="rect">
            <a:avLst/>
          </a:prstGeom>
        </p:spPr>
      </p:pic>
      <p:sp>
        <p:nvSpPr>
          <p:cNvPr id="19" name="Выноска-облако 18"/>
          <p:cNvSpPr/>
          <p:nvPr/>
        </p:nvSpPr>
        <p:spPr>
          <a:xfrm>
            <a:off x="6929422" y="2357430"/>
            <a:ext cx="2214578" cy="1184152"/>
          </a:xfrm>
          <a:prstGeom prst="cloud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ПОДУМАЙ ЕЩЁ!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17" grpId="1" animBg="1"/>
      <p:bldP spid="17" grpId="2" animBg="1"/>
      <p:bldP spid="17" grpId="3" animBg="1"/>
      <p:bldP spid="19" grpId="0" animBg="1"/>
      <p:bldP spid="19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рест 1"/>
          <p:cNvSpPr/>
          <p:nvPr/>
        </p:nvSpPr>
        <p:spPr>
          <a:xfrm>
            <a:off x="4429124" y="2786058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Крест 2"/>
          <p:cNvSpPr/>
          <p:nvPr/>
        </p:nvSpPr>
        <p:spPr>
          <a:xfrm>
            <a:off x="4429124" y="3857628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Крест 3"/>
          <p:cNvSpPr/>
          <p:nvPr/>
        </p:nvSpPr>
        <p:spPr>
          <a:xfrm>
            <a:off x="4429124" y="4786322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рест 4"/>
          <p:cNvSpPr/>
          <p:nvPr/>
        </p:nvSpPr>
        <p:spPr>
          <a:xfrm>
            <a:off x="4429124" y="5572140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51711" y="1928802"/>
            <a:ext cx="8105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Какое слово образовано </a:t>
            </a:r>
            <a:r>
              <a:rPr lang="ru-RU" sz="2800" dirty="0" err="1" smtClean="0"/>
              <a:t>бессуффиксным</a:t>
            </a:r>
            <a:r>
              <a:rPr lang="ru-RU" sz="2800" dirty="0" smtClean="0"/>
              <a:t> способом?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929190" y="2714620"/>
            <a:ext cx="13437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Выписка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929190" y="3786190"/>
            <a:ext cx="1606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Голубушка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929190" y="4714884"/>
            <a:ext cx="1040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Выход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929190" y="5572140"/>
            <a:ext cx="1641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Выяснение</a:t>
            </a:r>
            <a:endParaRPr lang="ru-RU" sz="2400" dirty="0"/>
          </a:p>
        </p:txBody>
      </p:sp>
      <p:pic>
        <p:nvPicPr>
          <p:cNvPr id="12" name="Рисунок 11" descr="радостный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28868"/>
            <a:ext cx="2919423" cy="4143404"/>
          </a:xfrm>
          <a:prstGeom prst="rect">
            <a:avLst/>
          </a:prstGeom>
        </p:spPr>
      </p:pic>
      <p:sp>
        <p:nvSpPr>
          <p:cNvPr id="13" name="Овальная выноска 12"/>
          <p:cNvSpPr/>
          <p:nvPr/>
        </p:nvSpPr>
        <p:spPr>
          <a:xfrm>
            <a:off x="2643174" y="2428868"/>
            <a:ext cx="1785950" cy="1041276"/>
          </a:xfrm>
          <a:prstGeom prst="wedgeEllipseCallout">
            <a:avLst>
              <a:gd name="adj1" fmla="val -58797"/>
              <a:gd name="adj2" fmla="val 80582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ВЕРНО!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001024" y="5572140"/>
            <a:ext cx="714380" cy="642942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317500" h="317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5" descr="C:\Users\User\Desktop\Тест  словообразование\нахмурил лоб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0"/>
            <a:ext cx="2839938" cy="2262192"/>
          </a:xfrm>
          <a:prstGeom prst="rect">
            <a:avLst/>
          </a:prstGeom>
          <a:noFill/>
        </p:spPr>
      </p:pic>
      <p:sp>
        <p:nvSpPr>
          <p:cNvPr id="16" name="Выноска-облако 15"/>
          <p:cNvSpPr/>
          <p:nvPr/>
        </p:nvSpPr>
        <p:spPr>
          <a:xfrm>
            <a:off x="3786182" y="0"/>
            <a:ext cx="2214578" cy="1184152"/>
          </a:xfrm>
          <a:prstGeom prst="cloud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НЕВЕРНО!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7" name="Рисунок 16" descr="72613873_9043563b610f4e1f7ac3ad05cdce6891_800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074" y="3000372"/>
            <a:ext cx="2643206" cy="2643206"/>
          </a:xfrm>
          <a:prstGeom prst="rect">
            <a:avLst/>
          </a:prstGeom>
        </p:spPr>
      </p:pic>
      <p:sp>
        <p:nvSpPr>
          <p:cNvPr id="18" name="Выноска-облако 17"/>
          <p:cNvSpPr/>
          <p:nvPr/>
        </p:nvSpPr>
        <p:spPr>
          <a:xfrm>
            <a:off x="6929422" y="2357430"/>
            <a:ext cx="2214578" cy="1184152"/>
          </a:xfrm>
          <a:prstGeom prst="cloud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ПОДУМАЙ ЕЩЁ!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6" grpId="1" animBg="1"/>
      <p:bldP spid="16" grpId="2" animBg="1"/>
      <p:bldP spid="16" grpId="3" animBg="1"/>
      <p:bldP spid="18" grpId="0" animBg="1"/>
      <p:bldP spid="18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рест 1"/>
          <p:cNvSpPr/>
          <p:nvPr/>
        </p:nvSpPr>
        <p:spPr>
          <a:xfrm>
            <a:off x="4429124" y="2714620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Крест 2"/>
          <p:cNvSpPr/>
          <p:nvPr/>
        </p:nvSpPr>
        <p:spPr>
          <a:xfrm>
            <a:off x="4429124" y="3643314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Крест 3"/>
          <p:cNvSpPr/>
          <p:nvPr/>
        </p:nvSpPr>
        <p:spPr>
          <a:xfrm>
            <a:off x="4429124" y="4714884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рест 4"/>
          <p:cNvSpPr/>
          <p:nvPr/>
        </p:nvSpPr>
        <p:spPr>
          <a:xfrm>
            <a:off x="4429124" y="5715016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51711" y="1928802"/>
            <a:ext cx="8105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Какое слово образовано </a:t>
            </a:r>
            <a:r>
              <a:rPr lang="ru-RU" sz="2800" dirty="0" err="1" smtClean="0"/>
              <a:t>бессуффиксным</a:t>
            </a:r>
            <a:r>
              <a:rPr lang="ru-RU" sz="2800" dirty="0" smtClean="0"/>
              <a:t> способом?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929190" y="2643182"/>
            <a:ext cx="9676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Капот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929190" y="3571876"/>
            <a:ext cx="11176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Собрат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929190" y="4714884"/>
            <a:ext cx="1102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Вглубь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929190" y="5715016"/>
            <a:ext cx="1195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Поджог</a:t>
            </a:r>
            <a:endParaRPr lang="ru-RU" sz="2400" dirty="0"/>
          </a:p>
        </p:txBody>
      </p:sp>
      <p:pic>
        <p:nvPicPr>
          <p:cNvPr id="13" name="Рисунок 12" descr="радостный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28868"/>
            <a:ext cx="2919423" cy="4143404"/>
          </a:xfrm>
          <a:prstGeom prst="rect">
            <a:avLst/>
          </a:prstGeom>
        </p:spPr>
      </p:pic>
      <p:sp>
        <p:nvSpPr>
          <p:cNvPr id="14" name="Овальная выноска 13"/>
          <p:cNvSpPr/>
          <p:nvPr/>
        </p:nvSpPr>
        <p:spPr>
          <a:xfrm>
            <a:off x="2643174" y="2428868"/>
            <a:ext cx="1785950" cy="1041276"/>
          </a:xfrm>
          <a:prstGeom prst="wedgeEllipseCallout">
            <a:avLst>
              <a:gd name="adj1" fmla="val -58797"/>
              <a:gd name="adj2" fmla="val 80582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ВЕРНО!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001024" y="5572140"/>
            <a:ext cx="714380" cy="642942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317500" h="317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5" descr="C:\Users\User\Desktop\Тест  словообразование\нахмурил лоб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0"/>
            <a:ext cx="2839938" cy="2262192"/>
          </a:xfrm>
          <a:prstGeom prst="rect">
            <a:avLst/>
          </a:prstGeom>
          <a:noFill/>
        </p:spPr>
      </p:pic>
      <p:sp>
        <p:nvSpPr>
          <p:cNvPr id="17" name="Выноска-облако 16"/>
          <p:cNvSpPr/>
          <p:nvPr/>
        </p:nvSpPr>
        <p:spPr>
          <a:xfrm>
            <a:off x="3786182" y="0"/>
            <a:ext cx="2214578" cy="1184152"/>
          </a:xfrm>
          <a:prstGeom prst="cloud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НЕВЕРНО!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8" name="Рисунок 17" descr="72613873_9043563b610f4e1f7ac3ad05cdce6891_800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074" y="3000372"/>
            <a:ext cx="2643206" cy="2643206"/>
          </a:xfrm>
          <a:prstGeom prst="rect">
            <a:avLst/>
          </a:prstGeom>
        </p:spPr>
      </p:pic>
      <p:sp>
        <p:nvSpPr>
          <p:cNvPr id="20" name="Выноска-облако 19"/>
          <p:cNvSpPr/>
          <p:nvPr/>
        </p:nvSpPr>
        <p:spPr>
          <a:xfrm>
            <a:off x="6929422" y="2357430"/>
            <a:ext cx="2214578" cy="1184152"/>
          </a:xfrm>
          <a:prstGeom prst="cloud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ПОДУМАЙ ЕЩЁ!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17" grpId="1" animBg="1"/>
      <p:bldP spid="17" grpId="2" animBg="1"/>
      <p:bldP spid="17" grpId="3" animBg="1"/>
      <p:bldP spid="20" grpId="0" animBg="1"/>
      <p:bldP spid="20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рест 1"/>
          <p:cNvSpPr/>
          <p:nvPr/>
        </p:nvSpPr>
        <p:spPr>
          <a:xfrm>
            <a:off x="4429124" y="2786058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Крест 2"/>
          <p:cNvSpPr/>
          <p:nvPr/>
        </p:nvSpPr>
        <p:spPr>
          <a:xfrm>
            <a:off x="4429124" y="3643314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Крест 3"/>
          <p:cNvSpPr/>
          <p:nvPr/>
        </p:nvSpPr>
        <p:spPr>
          <a:xfrm>
            <a:off x="4429124" y="4500570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рест 4"/>
          <p:cNvSpPr/>
          <p:nvPr/>
        </p:nvSpPr>
        <p:spPr>
          <a:xfrm>
            <a:off x="4429124" y="5500702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51711" y="1928802"/>
            <a:ext cx="8105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Какое слово образовано </a:t>
            </a:r>
            <a:r>
              <a:rPr lang="ru-RU" sz="2800" dirty="0" err="1" smtClean="0"/>
              <a:t>бессуффиксным</a:t>
            </a:r>
            <a:r>
              <a:rPr lang="ru-RU" sz="2800" dirty="0" smtClean="0"/>
              <a:t> способом?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929190" y="2714620"/>
            <a:ext cx="14382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Сменщик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929190" y="3643314"/>
            <a:ext cx="927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Гладь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929190" y="4500570"/>
            <a:ext cx="1127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Недруг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929190" y="5429264"/>
            <a:ext cx="1611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Сокурсник</a:t>
            </a:r>
            <a:endParaRPr lang="ru-RU" sz="2400" dirty="0"/>
          </a:p>
        </p:txBody>
      </p:sp>
      <p:pic>
        <p:nvPicPr>
          <p:cNvPr id="12" name="Рисунок 11" descr="радостный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28868"/>
            <a:ext cx="2919423" cy="4143404"/>
          </a:xfrm>
          <a:prstGeom prst="rect">
            <a:avLst/>
          </a:prstGeom>
        </p:spPr>
      </p:pic>
      <p:sp>
        <p:nvSpPr>
          <p:cNvPr id="13" name="Овальная выноска 12"/>
          <p:cNvSpPr/>
          <p:nvPr/>
        </p:nvSpPr>
        <p:spPr>
          <a:xfrm>
            <a:off x="2643174" y="2428868"/>
            <a:ext cx="1785950" cy="1041276"/>
          </a:xfrm>
          <a:prstGeom prst="wedgeEllipseCallout">
            <a:avLst>
              <a:gd name="adj1" fmla="val -58797"/>
              <a:gd name="adj2" fmla="val 80582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ВЕРНО!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001024" y="5572140"/>
            <a:ext cx="714380" cy="642942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317500" h="317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5" descr="C:\Users\User\Desktop\Тест  словообразование\нахмурил лоб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0"/>
            <a:ext cx="2839938" cy="2262192"/>
          </a:xfrm>
          <a:prstGeom prst="rect">
            <a:avLst/>
          </a:prstGeom>
          <a:noFill/>
        </p:spPr>
      </p:pic>
      <p:sp>
        <p:nvSpPr>
          <p:cNvPr id="16" name="Выноска-облако 15"/>
          <p:cNvSpPr/>
          <p:nvPr/>
        </p:nvSpPr>
        <p:spPr>
          <a:xfrm>
            <a:off x="3786182" y="0"/>
            <a:ext cx="2214578" cy="1184152"/>
          </a:xfrm>
          <a:prstGeom prst="cloud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НЕВЕРНО!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7" name="Рисунок 16" descr="72613873_9043563b610f4e1f7ac3ad05cdce6891_800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074" y="3000372"/>
            <a:ext cx="2643206" cy="2643206"/>
          </a:xfrm>
          <a:prstGeom prst="rect">
            <a:avLst/>
          </a:prstGeom>
        </p:spPr>
      </p:pic>
      <p:sp>
        <p:nvSpPr>
          <p:cNvPr id="18" name="Выноска-облако 17"/>
          <p:cNvSpPr/>
          <p:nvPr/>
        </p:nvSpPr>
        <p:spPr>
          <a:xfrm>
            <a:off x="6929422" y="2357430"/>
            <a:ext cx="2214578" cy="1184152"/>
          </a:xfrm>
          <a:prstGeom prst="cloud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ПОДУМАЙ ЕЩЁ!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6" grpId="1" animBg="1"/>
      <p:bldP spid="16" grpId="2" animBg="1"/>
      <p:bldP spid="16" grpId="3" animBg="1"/>
      <p:bldP spid="18" grpId="0" animBg="1"/>
      <p:bldP spid="18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рест 1"/>
          <p:cNvSpPr/>
          <p:nvPr/>
        </p:nvSpPr>
        <p:spPr>
          <a:xfrm>
            <a:off x="4429124" y="2857496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Крест 2"/>
          <p:cNvSpPr/>
          <p:nvPr/>
        </p:nvSpPr>
        <p:spPr>
          <a:xfrm>
            <a:off x="4429124" y="3643314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Крест 3"/>
          <p:cNvSpPr/>
          <p:nvPr/>
        </p:nvSpPr>
        <p:spPr>
          <a:xfrm>
            <a:off x="4429124" y="4500570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рест 4"/>
          <p:cNvSpPr/>
          <p:nvPr/>
        </p:nvSpPr>
        <p:spPr>
          <a:xfrm>
            <a:off x="4429124" y="5500702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14282" y="1857364"/>
            <a:ext cx="863454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Какое слово образовано </a:t>
            </a:r>
            <a:r>
              <a:rPr lang="ru-RU" sz="2800" dirty="0" err="1" smtClean="0"/>
              <a:t>приставочно</a:t>
            </a:r>
            <a:r>
              <a:rPr lang="ru-RU" sz="2800" dirty="0" smtClean="0"/>
              <a:t>- суффиксальным </a:t>
            </a:r>
          </a:p>
          <a:p>
            <a:r>
              <a:rPr lang="ru-RU" sz="2800" dirty="0" smtClean="0"/>
              <a:t>                           способом?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929190" y="2857496"/>
            <a:ext cx="15640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Польстить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929190" y="3571876"/>
            <a:ext cx="1902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Противоядие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929190" y="4500570"/>
            <a:ext cx="1382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Искатель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929190" y="5429264"/>
            <a:ext cx="25244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Беспринципность</a:t>
            </a:r>
            <a:endParaRPr lang="ru-RU" sz="2400" dirty="0"/>
          </a:p>
        </p:txBody>
      </p:sp>
      <p:pic>
        <p:nvPicPr>
          <p:cNvPr id="12" name="Рисунок 11" descr="радостный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28868"/>
            <a:ext cx="2919423" cy="4143404"/>
          </a:xfrm>
          <a:prstGeom prst="rect">
            <a:avLst/>
          </a:prstGeom>
        </p:spPr>
      </p:pic>
      <p:sp>
        <p:nvSpPr>
          <p:cNvPr id="13" name="Овальная выноска 12"/>
          <p:cNvSpPr/>
          <p:nvPr/>
        </p:nvSpPr>
        <p:spPr>
          <a:xfrm>
            <a:off x="2643174" y="2428868"/>
            <a:ext cx="1785950" cy="1041276"/>
          </a:xfrm>
          <a:prstGeom prst="wedgeEllipseCallout">
            <a:avLst>
              <a:gd name="adj1" fmla="val -58797"/>
              <a:gd name="adj2" fmla="val 80582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ВЕРНО!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001024" y="5572140"/>
            <a:ext cx="714380" cy="642942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317500" h="317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Picture 5" descr="C:\Users\User\Desktop\Тест  словообразование\нахмурил лоб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0"/>
            <a:ext cx="2839938" cy="2262192"/>
          </a:xfrm>
          <a:prstGeom prst="rect">
            <a:avLst/>
          </a:prstGeom>
          <a:noFill/>
        </p:spPr>
      </p:pic>
      <p:sp>
        <p:nvSpPr>
          <p:cNvPr id="18" name="Выноска-облако 17"/>
          <p:cNvSpPr/>
          <p:nvPr/>
        </p:nvSpPr>
        <p:spPr>
          <a:xfrm>
            <a:off x="3786182" y="0"/>
            <a:ext cx="2214578" cy="1184152"/>
          </a:xfrm>
          <a:prstGeom prst="cloud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НЕВЕРНО!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9" name="Рисунок 18" descr="72613873_9043563b610f4e1f7ac3ad05cdce6891_800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074" y="3000372"/>
            <a:ext cx="2643206" cy="2643206"/>
          </a:xfrm>
          <a:prstGeom prst="rect">
            <a:avLst/>
          </a:prstGeom>
        </p:spPr>
      </p:pic>
      <p:sp>
        <p:nvSpPr>
          <p:cNvPr id="20" name="Выноска-облако 19"/>
          <p:cNvSpPr/>
          <p:nvPr/>
        </p:nvSpPr>
        <p:spPr>
          <a:xfrm>
            <a:off x="6929422" y="2357430"/>
            <a:ext cx="2214578" cy="1184152"/>
          </a:xfrm>
          <a:prstGeom prst="cloud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ПОДУМАЙ ЕЩЁ!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8" grpId="0" animBg="1"/>
      <p:bldP spid="18" grpId="1" animBg="1"/>
      <p:bldP spid="18" grpId="2" animBg="1"/>
      <p:bldP spid="18" grpId="3" animBg="1"/>
      <p:bldP spid="20" grpId="0" animBg="1"/>
      <p:bldP spid="20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рест 1"/>
          <p:cNvSpPr/>
          <p:nvPr/>
        </p:nvSpPr>
        <p:spPr>
          <a:xfrm>
            <a:off x="4429124" y="2857496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Крест 2"/>
          <p:cNvSpPr/>
          <p:nvPr/>
        </p:nvSpPr>
        <p:spPr>
          <a:xfrm>
            <a:off x="4429124" y="3714752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Крест 3"/>
          <p:cNvSpPr/>
          <p:nvPr/>
        </p:nvSpPr>
        <p:spPr>
          <a:xfrm>
            <a:off x="4429124" y="4572008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рест 4"/>
          <p:cNvSpPr/>
          <p:nvPr/>
        </p:nvSpPr>
        <p:spPr>
          <a:xfrm>
            <a:off x="4429124" y="5500702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14282" y="1785926"/>
            <a:ext cx="863454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Какое слово образовано </a:t>
            </a:r>
            <a:r>
              <a:rPr lang="ru-RU" sz="2800" dirty="0" err="1" smtClean="0"/>
              <a:t>приставочно</a:t>
            </a:r>
            <a:r>
              <a:rPr lang="ru-RU" sz="2800" dirty="0" smtClean="0"/>
              <a:t>- суффиксальным </a:t>
            </a:r>
          </a:p>
          <a:p>
            <a:r>
              <a:rPr lang="ru-RU" sz="2800" dirty="0" smtClean="0"/>
              <a:t>                           способом?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929190" y="2786058"/>
            <a:ext cx="1202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Заранее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929190" y="3643314"/>
            <a:ext cx="11705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Загнать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929190" y="4572008"/>
            <a:ext cx="16505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Выдумщик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929190" y="5429264"/>
            <a:ext cx="1653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Замёрзший</a:t>
            </a:r>
            <a:endParaRPr lang="ru-RU" sz="2400" dirty="0"/>
          </a:p>
        </p:txBody>
      </p:sp>
      <p:pic>
        <p:nvPicPr>
          <p:cNvPr id="12" name="Рисунок 11" descr="радостный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28868"/>
            <a:ext cx="2919423" cy="4143404"/>
          </a:xfrm>
          <a:prstGeom prst="rect">
            <a:avLst/>
          </a:prstGeom>
        </p:spPr>
      </p:pic>
      <p:sp>
        <p:nvSpPr>
          <p:cNvPr id="13" name="Овальная выноска 12"/>
          <p:cNvSpPr/>
          <p:nvPr/>
        </p:nvSpPr>
        <p:spPr>
          <a:xfrm>
            <a:off x="2643174" y="2428868"/>
            <a:ext cx="1785950" cy="1041276"/>
          </a:xfrm>
          <a:prstGeom prst="wedgeEllipseCallout">
            <a:avLst>
              <a:gd name="adj1" fmla="val -58797"/>
              <a:gd name="adj2" fmla="val 80582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ВЕРНО!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001024" y="5572140"/>
            <a:ext cx="714380" cy="642942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317500" h="317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 descr="72613873_9043563b610f4e1f7ac3ad05cdce6891_80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5074" y="3000372"/>
            <a:ext cx="2643206" cy="2643206"/>
          </a:xfrm>
          <a:prstGeom prst="rect">
            <a:avLst/>
          </a:prstGeom>
        </p:spPr>
      </p:pic>
      <p:sp>
        <p:nvSpPr>
          <p:cNvPr id="16" name="Выноска-облако 15"/>
          <p:cNvSpPr/>
          <p:nvPr/>
        </p:nvSpPr>
        <p:spPr>
          <a:xfrm>
            <a:off x="6929422" y="2357430"/>
            <a:ext cx="2214578" cy="1184152"/>
          </a:xfrm>
          <a:prstGeom prst="cloud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ПОДУМАЙ ЕЩЁ!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7" name="Picture 5" descr="C:\Users\User\Desktop\Тест  словообразование\нахмурил лоб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0"/>
            <a:ext cx="2839938" cy="2262192"/>
          </a:xfrm>
          <a:prstGeom prst="rect">
            <a:avLst/>
          </a:prstGeom>
          <a:noFill/>
        </p:spPr>
      </p:pic>
      <p:sp>
        <p:nvSpPr>
          <p:cNvPr id="18" name="Выноска-облако 17"/>
          <p:cNvSpPr/>
          <p:nvPr/>
        </p:nvSpPr>
        <p:spPr>
          <a:xfrm>
            <a:off x="3786182" y="0"/>
            <a:ext cx="2214578" cy="1184152"/>
          </a:xfrm>
          <a:prstGeom prst="cloud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НЕВЕРНО!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6" grpId="1" animBg="1"/>
      <p:bldP spid="18" grpId="0" animBg="1"/>
      <p:bldP spid="18" grpId="1" animBg="1"/>
      <p:bldP spid="18" grpId="2" animBg="1"/>
      <p:bldP spid="18" grpId="3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рест 1"/>
          <p:cNvSpPr/>
          <p:nvPr/>
        </p:nvSpPr>
        <p:spPr>
          <a:xfrm>
            <a:off x="4429124" y="2714620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Крест 2"/>
          <p:cNvSpPr/>
          <p:nvPr/>
        </p:nvSpPr>
        <p:spPr>
          <a:xfrm>
            <a:off x="4429124" y="3571876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Крест 3"/>
          <p:cNvSpPr/>
          <p:nvPr/>
        </p:nvSpPr>
        <p:spPr>
          <a:xfrm>
            <a:off x="4429124" y="4500570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рест 4"/>
          <p:cNvSpPr/>
          <p:nvPr/>
        </p:nvSpPr>
        <p:spPr>
          <a:xfrm>
            <a:off x="4429124" y="5357826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285852" y="1928802"/>
            <a:ext cx="70957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Какое слово образовано способом сложения?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929190" y="2714620"/>
            <a:ext cx="17251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Черноземье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929190" y="3571876"/>
            <a:ext cx="1731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Лесополоса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929190" y="4429132"/>
            <a:ext cx="2151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Высокорослый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929190" y="5357826"/>
            <a:ext cx="1719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Заимодавец</a:t>
            </a:r>
            <a:endParaRPr lang="ru-RU" sz="2400" dirty="0"/>
          </a:p>
        </p:txBody>
      </p:sp>
      <p:pic>
        <p:nvPicPr>
          <p:cNvPr id="12" name="Рисунок 11" descr="радостный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28868"/>
            <a:ext cx="2919423" cy="4143404"/>
          </a:xfrm>
          <a:prstGeom prst="rect">
            <a:avLst/>
          </a:prstGeom>
        </p:spPr>
      </p:pic>
      <p:sp>
        <p:nvSpPr>
          <p:cNvPr id="13" name="Овальная выноска 12"/>
          <p:cNvSpPr/>
          <p:nvPr/>
        </p:nvSpPr>
        <p:spPr>
          <a:xfrm>
            <a:off x="2643174" y="2428868"/>
            <a:ext cx="1785950" cy="1041276"/>
          </a:xfrm>
          <a:prstGeom prst="wedgeEllipseCallout">
            <a:avLst>
              <a:gd name="adj1" fmla="val -58797"/>
              <a:gd name="adj2" fmla="val 80582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ВЕРНО!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001024" y="5572140"/>
            <a:ext cx="714380" cy="642942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317500" h="317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5" descr="C:\Users\User\Desktop\Тест  словообразование\нахмурил лоб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0"/>
            <a:ext cx="2839938" cy="2262192"/>
          </a:xfrm>
          <a:prstGeom prst="rect">
            <a:avLst/>
          </a:prstGeom>
          <a:noFill/>
        </p:spPr>
      </p:pic>
      <p:sp>
        <p:nvSpPr>
          <p:cNvPr id="16" name="Выноска-облако 15"/>
          <p:cNvSpPr/>
          <p:nvPr/>
        </p:nvSpPr>
        <p:spPr>
          <a:xfrm>
            <a:off x="3786182" y="0"/>
            <a:ext cx="2214578" cy="1184152"/>
          </a:xfrm>
          <a:prstGeom prst="cloud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НЕВЕРНО!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7" name="Рисунок 16" descr="72613873_9043563b610f4e1f7ac3ad05cdce6891_800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074" y="3000372"/>
            <a:ext cx="2643206" cy="2643206"/>
          </a:xfrm>
          <a:prstGeom prst="rect">
            <a:avLst/>
          </a:prstGeom>
        </p:spPr>
      </p:pic>
      <p:sp>
        <p:nvSpPr>
          <p:cNvPr id="18" name="Выноска-облако 17"/>
          <p:cNvSpPr/>
          <p:nvPr/>
        </p:nvSpPr>
        <p:spPr>
          <a:xfrm>
            <a:off x="6929422" y="2357430"/>
            <a:ext cx="2214578" cy="1184152"/>
          </a:xfrm>
          <a:prstGeom prst="cloud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ПОДУМАЙ ЕЩЁ!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6" grpId="1" animBg="1"/>
      <p:bldP spid="16" grpId="2" animBg="1"/>
      <p:bldP spid="16" grpId="3" animBg="1"/>
      <p:bldP spid="18" grpId="0" animBg="1"/>
      <p:bldP spid="18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рест 1"/>
          <p:cNvSpPr/>
          <p:nvPr/>
        </p:nvSpPr>
        <p:spPr>
          <a:xfrm>
            <a:off x="4429124" y="2714620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Крест 2"/>
          <p:cNvSpPr/>
          <p:nvPr/>
        </p:nvSpPr>
        <p:spPr>
          <a:xfrm>
            <a:off x="4429124" y="3571876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Крест 3"/>
          <p:cNvSpPr/>
          <p:nvPr/>
        </p:nvSpPr>
        <p:spPr>
          <a:xfrm>
            <a:off x="4429124" y="4643446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рест 4"/>
          <p:cNvSpPr/>
          <p:nvPr/>
        </p:nvSpPr>
        <p:spPr>
          <a:xfrm>
            <a:off x="4429124" y="5572140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285852" y="1928802"/>
            <a:ext cx="70957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Какое слово образовано способом сложения?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929190" y="2714620"/>
            <a:ext cx="1947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Однокурсник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929190" y="3500438"/>
            <a:ext cx="3045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Высокопоставленный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929190" y="4572008"/>
            <a:ext cx="2387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Животноводство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929190" y="5500702"/>
            <a:ext cx="2319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Болеутоляющий</a:t>
            </a:r>
            <a:endParaRPr lang="ru-RU" sz="2400" dirty="0"/>
          </a:p>
        </p:txBody>
      </p:sp>
      <p:pic>
        <p:nvPicPr>
          <p:cNvPr id="12" name="Рисунок 11" descr="радостный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28868"/>
            <a:ext cx="2919423" cy="4143404"/>
          </a:xfrm>
          <a:prstGeom prst="rect">
            <a:avLst/>
          </a:prstGeom>
        </p:spPr>
      </p:pic>
      <p:sp>
        <p:nvSpPr>
          <p:cNvPr id="13" name="Овальная выноска 12"/>
          <p:cNvSpPr/>
          <p:nvPr/>
        </p:nvSpPr>
        <p:spPr>
          <a:xfrm>
            <a:off x="2643174" y="2428868"/>
            <a:ext cx="1785950" cy="1041276"/>
          </a:xfrm>
          <a:prstGeom prst="wedgeEllipseCallout">
            <a:avLst>
              <a:gd name="adj1" fmla="val -58797"/>
              <a:gd name="adj2" fmla="val 80582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ВЕРНО!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001024" y="5572140"/>
            <a:ext cx="714380" cy="642942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317500" h="317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5" descr="C:\Users\User\Desktop\Тест  словообразование\нахмурил лоб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0"/>
            <a:ext cx="2839938" cy="2262192"/>
          </a:xfrm>
          <a:prstGeom prst="rect">
            <a:avLst/>
          </a:prstGeom>
          <a:noFill/>
        </p:spPr>
      </p:pic>
      <p:sp>
        <p:nvSpPr>
          <p:cNvPr id="16" name="Выноска-облако 15"/>
          <p:cNvSpPr/>
          <p:nvPr/>
        </p:nvSpPr>
        <p:spPr>
          <a:xfrm>
            <a:off x="3786182" y="0"/>
            <a:ext cx="2214578" cy="1184152"/>
          </a:xfrm>
          <a:prstGeom prst="cloud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НЕВЕРНО!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7" name="Рисунок 16" descr="72613873_9043563b610f4e1f7ac3ad05cdce6891_800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074" y="3000372"/>
            <a:ext cx="2643206" cy="2643206"/>
          </a:xfrm>
          <a:prstGeom prst="rect">
            <a:avLst/>
          </a:prstGeom>
        </p:spPr>
      </p:pic>
      <p:sp>
        <p:nvSpPr>
          <p:cNvPr id="18" name="Выноска-облако 17"/>
          <p:cNvSpPr/>
          <p:nvPr/>
        </p:nvSpPr>
        <p:spPr>
          <a:xfrm>
            <a:off x="6929422" y="2357430"/>
            <a:ext cx="2214578" cy="1184152"/>
          </a:xfrm>
          <a:prstGeom prst="cloud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ПОДУМАЙ ЕЩЁ!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6" grpId="1" animBg="1"/>
      <p:bldP spid="16" grpId="2" animBg="1"/>
      <p:bldP spid="16" grpId="3" animBg="1"/>
      <p:bldP spid="18" grpId="0" animBg="1"/>
      <p:bldP spid="18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рест 1"/>
          <p:cNvSpPr/>
          <p:nvPr/>
        </p:nvSpPr>
        <p:spPr>
          <a:xfrm>
            <a:off x="4429124" y="3143248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Крест 2"/>
          <p:cNvSpPr/>
          <p:nvPr/>
        </p:nvSpPr>
        <p:spPr>
          <a:xfrm>
            <a:off x="4429124" y="4143380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Крест 3"/>
          <p:cNvSpPr/>
          <p:nvPr/>
        </p:nvSpPr>
        <p:spPr>
          <a:xfrm>
            <a:off x="4429124" y="4929198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рест 4"/>
          <p:cNvSpPr/>
          <p:nvPr/>
        </p:nvSpPr>
        <p:spPr>
          <a:xfrm>
            <a:off x="4429124" y="5786454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14282" y="1928802"/>
            <a:ext cx="80543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 каком  случае слово образовано путем буквенной</a:t>
            </a:r>
          </a:p>
          <a:p>
            <a:r>
              <a:rPr lang="ru-RU" sz="2800" dirty="0" smtClean="0"/>
              <a:t>                                        аббревиации?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929190" y="3071810"/>
            <a:ext cx="853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ООН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929190" y="4071942"/>
            <a:ext cx="1236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Евразия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929190" y="4857760"/>
            <a:ext cx="974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ОБСЕ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929190" y="5715016"/>
            <a:ext cx="841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ТЮЗ</a:t>
            </a:r>
            <a:endParaRPr lang="ru-RU" sz="2400" dirty="0"/>
          </a:p>
        </p:txBody>
      </p:sp>
      <p:pic>
        <p:nvPicPr>
          <p:cNvPr id="12" name="Рисунок 11" descr="радостный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28868"/>
            <a:ext cx="2919423" cy="4143404"/>
          </a:xfrm>
          <a:prstGeom prst="rect">
            <a:avLst/>
          </a:prstGeom>
        </p:spPr>
      </p:pic>
      <p:sp>
        <p:nvSpPr>
          <p:cNvPr id="13" name="Овальная выноска 12"/>
          <p:cNvSpPr/>
          <p:nvPr/>
        </p:nvSpPr>
        <p:spPr>
          <a:xfrm>
            <a:off x="2267843" y="2479734"/>
            <a:ext cx="1785950" cy="1041276"/>
          </a:xfrm>
          <a:prstGeom prst="wedgeEllipseCallout">
            <a:avLst>
              <a:gd name="adj1" fmla="val -58797"/>
              <a:gd name="adj2" fmla="val 80582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ВЕРНО!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001024" y="5572140"/>
            <a:ext cx="714380" cy="642942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317500" h="317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5" descr="C:\Users\User\Desktop\Тест  словообразование\нахмурил лоб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-102188"/>
            <a:ext cx="2839938" cy="2262192"/>
          </a:xfrm>
          <a:prstGeom prst="rect">
            <a:avLst/>
          </a:prstGeom>
          <a:noFill/>
        </p:spPr>
      </p:pic>
      <p:sp>
        <p:nvSpPr>
          <p:cNvPr id="16" name="Выноска-облако 15"/>
          <p:cNvSpPr/>
          <p:nvPr/>
        </p:nvSpPr>
        <p:spPr>
          <a:xfrm>
            <a:off x="3786182" y="0"/>
            <a:ext cx="2214578" cy="1184152"/>
          </a:xfrm>
          <a:prstGeom prst="cloud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НЕВЕРНО!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7" name="Рисунок 16" descr="72613873_9043563b610f4e1f7ac3ad05cdce6891_800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074" y="3000372"/>
            <a:ext cx="2643206" cy="2643206"/>
          </a:xfrm>
          <a:prstGeom prst="rect">
            <a:avLst/>
          </a:prstGeom>
        </p:spPr>
      </p:pic>
      <p:sp>
        <p:nvSpPr>
          <p:cNvPr id="18" name="Выноска-облако 17"/>
          <p:cNvSpPr/>
          <p:nvPr/>
        </p:nvSpPr>
        <p:spPr>
          <a:xfrm>
            <a:off x="6929422" y="2357430"/>
            <a:ext cx="2214578" cy="1184152"/>
          </a:xfrm>
          <a:prstGeom prst="cloud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ПОДУМАЙ ЕЩЁ!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6" grpId="1" animBg="1"/>
      <p:bldP spid="16" grpId="2" animBg="1"/>
      <p:bldP spid="16" grpId="3" animBg="1"/>
      <p:bldP spid="18" grpId="0" animBg="1"/>
      <p:bldP spid="18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204864"/>
            <a:ext cx="845430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Используемые материалы:</a:t>
            </a:r>
          </a:p>
          <a:p>
            <a:r>
              <a:rPr lang="ru-RU" dirty="0" smtClean="0"/>
              <a:t>Воронежский государственный педагогический университет. Центр русского языка.</a:t>
            </a:r>
          </a:p>
          <a:p>
            <a:r>
              <a:rPr lang="ru-RU" dirty="0" err="1" smtClean="0"/>
              <a:t>О.В.Григоренко</a:t>
            </a:r>
            <a:r>
              <a:rPr lang="ru-RU" dirty="0" smtClean="0"/>
              <a:t> О.В. Загоровская. Русский язык. Тест </a:t>
            </a:r>
            <a:r>
              <a:rPr lang="ru-RU" dirty="0" err="1" smtClean="0"/>
              <a:t>дляподготовки</a:t>
            </a:r>
            <a:r>
              <a:rPr lang="ru-RU" dirty="0" smtClean="0"/>
              <a:t> к ЕГЭ.</a:t>
            </a:r>
          </a:p>
          <a:p>
            <a:r>
              <a:rPr lang="ru-RU" dirty="0" smtClean="0"/>
              <a:t>Воронеж. Научная книга, 2009г.</a:t>
            </a:r>
          </a:p>
          <a:p>
            <a:endParaRPr lang="ru-RU" dirty="0" smtClean="0"/>
          </a:p>
          <a:p>
            <a:r>
              <a:rPr lang="ru-RU" b="1" dirty="0" smtClean="0"/>
              <a:t>Интернет-ресурсы:</a:t>
            </a:r>
          </a:p>
          <a:p>
            <a:r>
              <a:rPr lang="en-US" dirty="0" smtClean="0"/>
              <a:t>http://skachat-kartinki.ru/picture.php?id=38344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428868"/>
            <a:ext cx="8095806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Дорогой друг!</a:t>
            </a:r>
          </a:p>
          <a:p>
            <a:pPr algn="ctr"/>
            <a:endParaRPr lang="ru-RU" sz="2400" dirty="0" smtClean="0"/>
          </a:p>
          <a:p>
            <a:r>
              <a:rPr lang="ru-RU" sz="2000" dirty="0" smtClean="0"/>
              <a:t>     От какого слова образовалось интересующая тебя языковая единица?</a:t>
            </a:r>
          </a:p>
          <a:p>
            <a:r>
              <a:rPr lang="ru-RU" sz="2000" dirty="0" smtClean="0"/>
              <a:t>Каким способом образовалось слово? </a:t>
            </a:r>
          </a:p>
          <a:p>
            <a:r>
              <a:rPr lang="ru-RU" sz="2000" dirty="0" smtClean="0"/>
              <a:t>   Данный тест поможет тебе закрепить навыки словообразовательного </a:t>
            </a:r>
          </a:p>
          <a:p>
            <a:r>
              <a:rPr lang="ru-RU" sz="2000" dirty="0" smtClean="0"/>
              <a:t>анализа слова. </a:t>
            </a:r>
            <a:endParaRPr lang="ru-RU" sz="2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User\Desktop\Тест  словообразование\нахмурил лоб2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23800"/>
            <a:ext cx="2839938" cy="2262192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642910" y="1928802"/>
            <a:ext cx="7858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Какое слово образовано приставочным способом?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4500562" y="2714620"/>
            <a:ext cx="1592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Призвание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500562" y="3571876"/>
            <a:ext cx="1794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Отозванный</a:t>
            </a:r>
            <a:endParaRPr lang="ru-RU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500562" y="4357694"/>
            <a:ext cx="12114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Назвать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500562" y="5214950"/>
            <a:ext cx="1741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Самозванец</a:t>
            </a:r>
            <a:endParaRPr lang="ru-RU" sz="2400" dirty="0"/>
          </a:p>
        </p:txBody>
      </p:sp>
      <p:sp>
        <p:nvSpPr>
          <p:cNvPr id="21" name="Управляющая кнопка: далее 20">
            <a:hlinkClick r:id="" action="ppaction://hlinkshowjump?jump=nextslide" highlightClick="1"/>
          </p:cNvPr>
          <p:cNvSpPr/>
          <p:nvPr/>
        </p:nvSpPr>
        <p:spPr>
          <a:xfrm>
            <a:off x="8215338" y="5715016"/>
            <a:ext cx="714380" cy="642942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317500" h="317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Крест 22"/>
          <p:cNvSpPr/>
          <p:nvPr/>
        </p:nvSpPr>
        <p:spPr>
          <a:xfrm>
            <a:off x="4071934" y="2786058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Крест 23"/>
          <p:cNvSpPr/>
          <p:nvPr/>
        </p:nvSpPr>
        <p:spPr>
          <a:xfrm>
            <a:off x="4071934" y="3714752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Крест 24"/>
          <p:cNvSpPr/>
          <p:nvPr/>
        </p:nvSpPr>
        <p:spPr>
          <a:xfrm>
            <a:off x="4071934" y="4357694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Крест 25"/>
          <p:cNvSpPr/>
          <p:nvPr/>
        </p:nvSpPr>
        <p:spPr>
          <a:xfrm>
            <a:off x="4071934" y="5214950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Выноска-облако 19"/>
          <p:cNvSpPr/>
          <p:nvPr/>
        </p:nvSpPr>
        <p:spPr>
          <a:xfrm>
            <a:off x="3786182" y="0"/>
            <a:ext cx="2214578" cy="1184152"/>
          </a:xfrm>
          <a:prstGeom prst="cloud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НЕВЕРНО!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8" name="Рисунок 27" descr="72613873_9043563b610f4e1f7ac3ad05cdce6891_800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15074" y="3000372"/>
            <a:ext cx="2643206" cy="2643206"/>
          </a:xfrm>
          <a:prstGeom prst="rect">
            <a:avLst/>
          </a:prstGeom>
        </p:spPr>
      </p:pic>
      <p:pic>
        <p:nvPicPr>
          <p:cNvPr id="31" name="Рисунок 30" descr="радостный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2428868"/>
            <a:ext cx="2919423" cy="4143404"/>
          </a:xfrm>
          <a:prstGeom prst="rect">
            <a:avLst/>
          </a:prstGeom>
        </p:spPr>
      </p:pic>
      <p:sp>
        <p:nvSpPr>
          <p:cNvPr id="32" name="Овальная выноска 31"/>
          <p:cNvSpPr/>
          <p:nvPr/>
        </p:nvSpPr>
        <p:spPr>
          <a:xfrm>
            <a:off x="2214546" y="2428868"/>
            <a:ext cx="1785950" cy="1041276"/>
          </a:xfrm>
          <a:prstGeom prst="wedgeEllipseCallout">
            <a:avLst>
              <a:gd name="adj1" fmla="val -58797"/>
              <a:gd name="adj2" fmla="val 80582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ВЕРНО!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3" name="Выноска-облако 32"/>
          <p:cNvSpPr/>
          <p:nvPr/>
        </p:nvSpPr>
        <p:spPr>
          <a:xfrm>
            <a:off x="6929422" y="2357430"/>
            <a:ext cx="2214578" cy="1184152"/>
          </a:xfrm>
          <a:prstGeom prst="cloud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ПОДУМАЙ ЕЩЁ!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1" grpId="0" animBg="1"/>
      <p:bldP spid="20" grpId="0" animBg="1"/>
      <p:bldP spid="20" grpId="1" animBg="1"/>
      <p:bldP spid="20" grpId="2" animBg="1"/>
      <p:bldP spid="20" grpId="3" animBg="1"/>
      <p:bldP spid="32" grpId="0" animBg="1"/>
      <p:bldP spid="33" grpId="0" animBg="1"/>
      <p:bldP spid="3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5" descr="C:\Users\User\Desktop\Тест  словообразование\нахмурил лоб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0"/>
            <a:ext cx="2839938" cy="2262192"/>
          </a:xfrm>
          <a:prstGeom prst="rect">
            <a:avLst/>
          </a:prstGeom>
          <a:noFill/>
        </p:spPr>
      </p:pic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001024" y="5572140"/>
            <a:ext cx="714380" cy="642942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317500" h="317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Крест 2"/>
          <p:cNvSpPr/>
          <p:nvPr/>
        </p:nvSpPr>
        <p:spPr>
          <a:xfrm>
            <a:off x="4429124" y="2643182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Крест 3"/>
          <p:cNvSpPr/>
          <p:nvPr/>
        </p:nvSpPr>
        <p:spPr>
          <a:xfrm>
            <a:off x="4429124" y="5572140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рест 4"/>
          <p:cNvSpPr/>
          <p:nvPr/>
        </p:nvSpPr>
        <p:spPr>
          <a:xfrm>
            <a:off x="4429124" y="3643314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Крест 5"/>
          <p:cNvSpPr/>
          <p:nvPr/>
        </p:nvSpPr>
        <p:spPr>
          <a:xfrm>
            <a:off x="4429124" y="4572008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26851" y="1928802"/>
            <a:ext cx="7858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Какое слово образовано приставочным способом?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929190" y="2571744"/>
            <a:ext cx="17745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Песнопение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929190" y="3643314"/>
            <a:ext cx="1125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Допеть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929190" y="4500570"/>
            <a:ext cx="15737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Припевать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000628" y="5572140"/>
            <a:ext cx="1117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Спевка</a:t>
            </a:r>
            <a:endParaRPr lang="ru-RU" sz="2400" dirty="0"/>
          </a:p>
        </p:txBody>
      </p:sp>
      <p:sp>
        <p:nvSpPr>
          <p:cNvPr id="18" name="Выноска-облако 17"/>
          <p:cNvSpPr/>
          <p:nvPr/>
        </p:nvSpPr>
        <p:spPr>
          <a:xfrm>
            <a:off x="3786182" y="0"/>
            <a:ext cx="2214578" cy="1184152"/>
          </a:xfrm>
          <a:prstGeom prst="cloud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НЕВЕРНО!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9" name="Рисунок 18" descr="радостный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28868"/>
            <a:ext cx="2919423" cy="4143404"/>
          </a:xfrm>
          <a:prstGeom prst="rect">
            <a:avLst/>
          </a:prstGeom>
        </p:spPr>
      </p:pic>
      <p:sp>
        <p:nvSpPr>
          <p:cNvPr id="20" name="Овальная выноска 19"/>
          <p:cNvSpPr/>
          <p:nvPr/>
        </p:nvSpPr>
        <p:spPr>
          <a:xfrm>
            <a:off x="2214546" y="2428868"/>
            <a:ext cx="1785950" cy="1041276"/>
          </a:xfrm>
          <a:prstGeom prst="wedgeEllipseCallout">
            <a:avLst>
              <a:gd name="adj1" fmla="val -58797"/>
              <a:gd name="adj2" fmla="val 80582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ВЕРНО!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21" name="Рисунок 20" descr="72613873_9043563b610f4e1f7ac3ad05cdce6891_800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074" y="3000372"/>
            <a:ext cx="2643206" cy="2643206"/>
          </a:xfrm>
          <a:prstGeom prst="rect">
            <a:avLst/>
          </a:prstGeom>
        </p:spPr>
      </p:pic>
      <p:sp>
        <p:nvSpPr>
          <p:cNvPr id="24" name="Выноска-облако 23"/>
          <p:cNvSpPr/>
          <p:nvPr/>
        </p:nvSpPr>
        <p:spPr>
          <a:xfrm>
            <a:off x="6929422" y="2357430"/>
            <a:ext cx="2214578" cy="1184152"/>
          </a:xfrm>
          <a:prstGeom prst="cloud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ПОДУМАЙ ЕЩЁ!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 animBg="1"/>
      <p:bldP spid="18" grpId="0" animBg="1"/>
      <p:bldP spid="18" grpId="1" animBg="1"/>
      <p:bldP spid="18" grpId="2" animBg="1"/>
      <p:bldP spid="18" grpId="3" animBg="1"/>
      <p:bldP spid="20" grpId="0" animBg="1"/>
      <p:bldP spid="24" grpId="0" animBg="1"/>
      <p:bldP spid="2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5" descr="C:\Users\User\Desktop\Тест  словообразование\нахмурил лоб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0"/>
            <a:ext cx="2839938" cy="2262192"/>
          </a:xfrm>
          <a:prstGeom prst="rect">
            <a:avLst/>
          </a:prstGeom>
          <a:noFill/>
        </p:spPr>
      </p:pic>
      <p:sp>
        <p:nvSpPr>
          <p:cNvPr id="2" name="Крест 1"/>
          <p:cNvSpPr/>
          <p:nvPr/>
        </p:nvSpPr>
        <p:spPr>
          <a:xfrm>
            <a:off x="4429124" y="2714620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Крест 2"/>
          <p:cNvSpPr/>
          <p:nvPr/>
        </p:nvSpPr>
        <p:spPr>
          <a:xfrm>
            <a:off x="4429124" y="3643314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Крест 3"/>
          <p:cNvSpPr/>
          <p:nvPr/>
        </p:nvSpPr>
        <p:spPr>
          <a:xfrm>
            <a:off x="4429124" y="4572008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рест 4"/>
          <p:cNvSpPr/>
          <p:nvPr/>
        </p:nvSpPr>
        <p:spPr>
          <a:xfrm>
            <a:off x="4429124" y="5500702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26851" y="1928802"/>
            <a:ext cx="7858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Какое слово образовано приставочным способом?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929190" y="2643182"/>
            <a:ext cx="23393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Междугородний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929190" y="3571876"/>
            <a:ext cx="12178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Записка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929190" y="4500570"/>
            <a:ext cx="1839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Переставить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929190" y="5500702"/>
            <a:ext cx="1894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Послесловие</a:t>
            </a:r>
            <a:endParaRPr lang="ru-RU" sz="2400" dirty="0"/>
          </a:p>
        </p:txBody>
      </p:sp>
      <p:sp>
        <p:nvSpPr>
          <p:cNvPr id="13" name="Выноска-облако 12"/>
          <p:cNvSpPr/>
          <p:nvPr/>
        </p:nvSpPr>
        <p:spPr>
          <a:xfrm>
            <a:off x="3786182" y="0"/>
            <a:ext cx="2214578" cy="1184152"/>
          </a:xfrm>
          <a:prstGeom prst="cloud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НЕВЕРНО!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4" name="Рисунок 13" descr="72613873_9043563b610f4e1f7ac3ad05cdce6891_80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5074" y="3000372"/>
            <a:ext cx="2643206" cy="2643206"/>
          </a:xfrm>
          <a:prstGeom prst="rect">
            <a:avLst/>
          </a:prstGeom>
        </p:spPr>
      </p:pic>
      <p:sp>
        <p:nvSpPr>
          <p:cNvPr id="16" name="Выноска-облако 15"/>
          <p:cNvSpPr/>
          <p:nvPr/>
        </p:nvSpPr>
        <p:spPr>
          <a:xfrm>
            <a:off x="6929422" y="2357430"/>
            <a:ext cx="2214578" cy="1184152"/>
          </a:xfrm>
          <a:prstGeom prst="cloud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ПОДУМАЙ ЕЩЁ!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7" name="Рисунок 16" descr="радостный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428868"/>
            <a:ext cx="2919423" cy="4143404"/>
          </a:xfrm>
          <a:prstGeom prst="rect">
            <a:avLst/>
          </a:prstGeom>
        </p:spPr>
      </p:pic>
      <p:sp>
        <p:nvSpPr>
          <p:cNvPr id="19" name="Овальная выноска 18"/>
          <p:cNvSpPr/>
          <p:nvPr/>
        </p:nvSpPr>
        <p:spPr>
          <a:xfrm>
            <a:off x="2643174" y="2428868"/>
            <a:ext cx="1785950" cy="1041276"/>
          </a:xfrm>
          <a:prstGeom prst="wedgeEllipseCallout">
            <a:avLst>
              <a:gd name="adj1" fmla="val -58797"/>
              <a:gd name="adj2" fmla="val 80582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ВЕРНО!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8001024" y="5572140"/>
            <a:ext cx="714380" cy="642942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317500" h="317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3" grpId="2" animBg="1"/>
      <p:bldP spid="13" grpId="3" animBg="1"/>
      <p:bldP spid="16" grpId="0" animBg="1"/>
      <p:bldP spid="16" grpId="1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рест 1"/>
          <p:cNvSpPr/>
          <p:nvPr/>
        </p:nvSpPr>
        <p:spPr>
          <a:xfrm>
            <a:off x="4429124" y="2786058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Крест 2"/>
          <p:cNvSpPr/>
          <p:nvPr/>
        </p:nvSpPr>
        <p:spPr>
          <a:xfrm>
            <a:off x="4429124" y="3643314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Крест 3"/>
          <p:cNvSpPr/>
          <p:nvPr/>
        </p:nvSpPr>
        <p:spPr>
          <a:xfrm>
            <a:off x="4429124" y="4429132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рест 4"/>
          <p:cNvSpPr/>
          <p:nvPr/>
        </p:nvSpPr>
        <p:spPr>
          <a:xfrm>
            <a:off x="4429124" y="5286388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26851" y="1928802"/>
            <a:ext cx="81101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Какое слово образовано суффиксальным способом?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929190" y="2643182"/>
            <a:ext cx="1610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Заплечный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929190" y="3571876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Предплечевой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929190" y="4429132"/>
            <a:ext cx="1297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Плечико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929190" y="5286388"/>
            <a:ext cx="1129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Сплеча</a:t>
            </a:r>
            <a:endParaRPr lang="ru-RU" sz="2400" dirty="0"/>
          </a:p>
        </p:txBody>
      </p:sp>
      <p:pic>
        <p:nvPicPr>
          <p:cNvPr id="12" name="Рисунок 11" descr="радостный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28868"/>
            <a:ext cx="2919423" cy="4143404"/>
          </a:xfrm>
          <a:prstGeom prst="rect">
            <a:avLst/>
          </a:prstGeom>
        </p:spPr>
      </p:pic>
      <p:sp>
        <p:nvSpPr>
          <p:cNvPr id="13" name="Овальная выноска 12"/>
          <p:cNvSpPr/>
          <p:nvPr/>
        </p:nvSpPr>
        <p:spPr>
          <a:xfrm>
            <a:off x="2643174" y="2428868"/>
            <a:ext cx="1785950" cy="1041276"/>
          </a:xfrm>
          <a:prstGeom prst="wedgeEllipseCallout">
            <a:avLst>
              <a:gd name="adj1" fmla="val -58797"/>
              <a:gd name="adj2" fmla="val 80582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ВЕРНО!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001024" y="5572140"/>
            <a:ext cx="714380" cy="642942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317500" h="317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5" descr="C:\Users\User\Desktop\Тест  словообразование\нахмурил лоб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0"/>
            <a:ext cx="2839938" cy="2262192"/>
          </a:xfrm>
          <a:prstGeom prst="rect">
            <a:avLst/>
          </a:prstGeom>
          <a:noFill/>
        </p:spPr>
      </p:pic>
      <p:sp>
        <p:nvSpPr>
          <p:cNvPr id="16" name="Выноска-облако 15"/>
          <p:cNvSpPr/>
          <p:nvPr/>
        </p:nvSpPr>
        <p:spPr>
          <a:xfrm>
            <a:off x="3786182" y="0"/>
            <a:ext cx="2214578" cy="1184152"/>
          </a:xfrm>
          <a:prstGeom prst="cloud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НЕВЕРНО!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7" name="Рисунок 16" descr="72613873_9043563b610f4e1f7ac3ad05cdce6891_800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074" y="3000372"/>
            <a:ext cx="2643206" cy="2643206"/>
          </a:xfrm>
          <a:prstGeom prst="rect">
            <a:avLst/>
          </a:prstGeom>
        </p:spPr>
      </p:pic>
      <p:sp>
        <p:nvSpPr>
          <p:cNvPr id="18" name="Выноска-облако 17"/>
          <p:cNvSpPr/>
          <p:nvPr/>
        </p:nvSpPr>
        <p:spPr>
          <a:xfrm>
            <a:off x="6929422" y="2357430"/>
            <a:ext cx="2214578" cy="1184152"/>
          </a:xfrm>
          <a:prstGeom prst="cloud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ПОДУМАЙ ЕЩЁ!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6" grpId="1" animBg="1"/>
      <p:bldP spid="16" grpId="2" animBg="1"/>
      <p:bldP spid="16" grpId="3" animBg="1"/>
      <p:bldP spid="18" grpId="0" animBg="1"/>
      <p:bldP spid="1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рест 1"/>
          <p:cNvSpPr/>
          <p:nvPr/>
        </p:nvSpPr>
        <p:spPr>
          <a:xfrm>
            <a:off x="4429124" y="2643182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Крест 2"/>
          <p:cNvSpPr/>
          <p:nvPr/>
        </p:nvSpPr>
        <p:spPr>
          <a:xfrm>
            <a:off x="4429124" y="3500438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Крест 3"/>
          <p:cNvSpPr/>
          <p:nvPr/>
        </p:nvSpPr>
        <p:spPr>
          <a:xfrm>
            <a:off x="4429124" y="4286256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рест 4"/>
          <p:cNvSpPr/>
          <p:nvPr/>
        </p:nvSpPr>
        <p:spPr>
          <a:xfrm>
            <a:off x="4429124" y="5286388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26851" y="1928802"/>
            <a:ext cx="81101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Какое слово образовано суффиксальным способом?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929190" y="2571744"/>
            <a:ext cx="1496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Разделить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929190" y="3429000"/>
            <a:ext cx="1348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Редкость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929190" y="4214818"/>
            <a:ext cx="20460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Редковолосый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929190" y="5286388"/>
            <a:ext cx="14165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Поредеть</a:t>
            </a:r>
            <a:endParaRPr lang="ru-RU" sz="2400" dirty="0"/>
          </a:p>
        </p:txBody>
      </p:sp>
      <p:pic>
        <p:nvPicPr>
          <p:cNvPr id="12" name="Рисунок 11" descr="радостный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28868"/>
            <a:ext cx="2919423" cy="4143404"/>
          </a:xfrm>
          <a:prstGeom prst="rect">
            <a:avLst/>
          </a:prstGeom>
        </p:spPr>
      </p:pic>
      <p:sp>
        <p:nvSpPr>
          <p:cNvPr id="13" name="Овальная выноска 12"/>
          <p:cNvSpPr/>
          <p:nvPr/>
        </p:nvSpPr>
        <p:spPr>
          <a:xfrm>
            <a:off x="2643174" y="2428868"/>
            <a:ext cx="1785950" cy="1041276"/>
          </a:xfrm>
          <a:prstGeom prst="wedgeEllipseCallout">
            <a:avLst>
              <a:gd name="adj1" fmla="val -58797"/>
              <a:gd name="adj2" fmla="val 80582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ВЕРНО!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001024" y="5572140"/>
            <a:ext cx="714380" cy="642942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317500" h="317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5" descr="C:\Users\User\Desktop\Тест  словообразование\нахмурил лоб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0"/>
            <a:ext cx="2839938" cy="2262192"/>
          </a:xfrm>
          <a:prstGeom prst="rect">
            <a:avLst/>
          </a:prstGeom>
          <a:noFill/>
        </p:spPr>
      </p:pic>
      <p:sp>
        <p:nvSpPr>
          <p:cNvPr id="16" name="Выноска-облако 15"/>
          <p:cNvSpPr/>
          <p:nvPr/>
        </p:nvSpPr>
        <p:spPr>
          <a:xfrm>
            <a:off x="3786182" y="0"/>
            <a:ext cx="2214578" cy="1184152"/>
          </a:xfrm>
          <a:prstGeom prst="cloud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НЕВЕРНО!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7" name="Рисунок 16" descr="72613873_9043563b610f4e1f7ac3ad05cdce6891_800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074" y="3000372"/>
            <a:ext cx="2643206" cy="2643206"/>
          </a:xfrm>
          <a:prstGeom prst="rect">
            <a:avLst/>
          </a:prstGeom>
        </p:spPr>
      </p:pic>
      <p:sp>
        <p:nvSpPr>
          <p:cNvPr id="18" name="Выноска-облако 17"/>
          <p:cNvSpPr/>
          <p:nvPr/>
        </p:nvSpPr>
        <p:spPr>
          <a:xfrm>
            <a:off x="6929422" y="2357430"/>
            <a:ext cx="2214578" cy="1184152"/>
          </a:xfrm>
          <a:prstGeom prst="cloud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ПОДУМАЙ ЕЩЁ!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6" grpId="1" animBg="1"/>
      <p:bldP spid="16" grpId="2" animBg="1"/>
      <p:bldP spid="16" grpId="3" animBg="1"/>
      <p:bldP spid="18" grpId="0" animBg="1"/>
      <p:bldP spid="1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рест 1"/>
          <p:cNvSpPr/>
          <p:nvPr/>
        </p:nvSpPr>
        <p:spPr>
          <a:xfrm>
            <a:off x="4429124" y="2571744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Крест 2"/>
          <p:cNvSpPr/>
          <p:nvPr/>
        </p:nvSpPr>
        <p:spPr>
          <a:xfrm>
            <a:off x="4429124" y="3500438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Крест 3"/>
          <p:cNvSpPr/>
          <p:nvPr/>
        </p:nvSpPr>
        <p:spPr>
          <a:xfrm>
            <a:off x="4429124" y="4500570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рест 4"/>
          <p:cNvSpPr/>
          <p:nvPr/>
        </p:nvSpPr>
        <p:spPr>
          <a:xfrm>
            <a:off x="4429124" y="5643578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26851" y="1928802"/>
            <a:ext cx="81101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Какое слово образовано суффиксальным способом?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929190" y="2500306"/>
            <a:ext cx="19271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Рассыпчатый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29190" y="3429000"/>
            <a:ext cx="2230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Прижизненный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929190" y="4500570"/>
            <a:ext cx="1507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Приморье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929190" y="5572140"/>
            <a:ext cx="1963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Возгордиться</a:t>
            </a:r>
            <a:endParaRPr lang="ru-RU" sz="2400" dirty="0"/>
          </a:p>
        </p:txBody>
      </p:sp>
      <p:pic>
        <p:nvPicPr>
          <p:cNvPr id="12" name="Рисунок 11" descr="радостный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28868"/>
            <a:ext cx="2919423" cy="4143404"/>
          </a:xfrm>
          <a:prstGeom prst="rect">
            <a:avLst/>
          </a:prstGeom>
        </p:spPr>
      </p:pic>
      <p:sp>
        <p:nvSpPr>
          <p:cNvPr id="13" name="Овальная выноска 12"/>
          <p:cNvSpPr/>
          <p:nvPr/>
        </p:nvSpPr>
        <p:spPr>
          <a:xfrm>
            <a:off x="2643174" y="2428868"/>
            <a:ext cx="1785950" cy="1041276"/>
          </a:xfrm>
          <a:prstGeom prst="wedgeEllipseCallout">
            <a:avLst>
              <a:gd name="adj1" fmla="val -58797"/>
              <a:gd name="adj2" fmla="val 80582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ВЕРНО!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001024" y="5572140"/>
            <a:ext cx="714380" cy="642942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317500" h="317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5" descr="C:\Users\User\Desktop\Тест  словообразование\нахмурил лоб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0"/>
            <a:ext cx="2839938" cy="2262192"/>
          </a:xfrm>
          <a:prstGeom prst="rect">
            <a:avLst/>
          </a:prstGeom>
          <a:noFill/>
        </p:spPr>
      </p:pic>
      <p:sp>
        <p:nvSpPr>
          <p:cNvPr id="16" name="Выноска-облако 15"/>
          <p:cNvSpPr/>
          <p:nvPr/>
        </p:nvSpPr>
        <p:spPr>
          <a:xfrm>
            <a:off x="3786182" y="0"/>
            <a:ext cx="2214578" cy="1184152"/>
          </a:xfrm>
          <a:prstGeom prst="cloud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НЕВЕРНО!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7" name="Рисунок 16" descr="72613873_9043563b610f4e1f7ac3ad05cdce6891_800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074" y="3000372"/>
            <a:ext cx="2643206" cy="2643206"/>
          </a:xfrm>
          <a:prstGeom prst="rect">
            <a:avLst/>
          </a:prstGeom>
        </p:spPr>
      </p:pic>
      <p:sp>
        <p:nvSpPr>
          <p:cNvPr id="18" name="Выноска-облако 17"/>
          <p:cNvSpPr/>
          <p:nvPr/>
        </p:nvSpPr>
        <p:spPr>
          <a:xfrm>
            <a:off x="6929422" y="2357430"/>
            <a:ext cx="2214578" cy="1184152"/>
          </a:xfrm>
          <a:prstGeom prst="cloud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ПОДУМАЙ ЕЩЁ!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6" grpId="1" animBg="1"/>
      <p:bldP spid="16" grpId="2" animBg="1"/>
      <p:bldP spid="16" grpId="3" animBg="1"/>
      <p:bldP spid="18" grpId="0" animBg="1"/>
      <p:bldP spid="1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 descr="C:\Users\User\Desktop\Тест  словообразование\нахмурил лоб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0"/>
            <a:ext cx="2839938" cy="2262192"/>
          </a:xfrm>
          <a:prstGeom prst="rect">
            <a:avLst/>
          </a:prstGeom>
          <a:noFill/>
        </p:spPr>
      </p:pic>
      <p:sp>
        <p:nvSpPr>
          <p:cNvPr id="2" name="Крест 1"/>
          <p:cNvSpPr/>
          <p:nvPr/>
        </p:nvSpPr>
        <p:spPr>
          <a:xfrm>
            <a:off x="4429124" y="2643182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Крест 2"/>
          <p:cNvSpPr/>
          <p:nvPr/>
        </p:nvSpPr>
        <p:spPr>
          <a:xfrm>
            <a:off x="4429124" y="3571876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Крест 3"/>
          <p:cNvSpPr/>
          <p:nvPr/>
        </p:nvSpPr>
        <p:spPr>
          <a:xfrm>
            <a:off x="4429124" y="4429132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рест 4"/>
          <p:cNvSpPr/>
          <p:nvPr/>
        </p:nvSpPr>
        <p:spPr>
          <a:xfrm>
            <a:off x="4429124" y="5429264"/>
            <a:ext cx="357190" cy="357190"/>
          </a:xfrm>
          <a:prstGeom prst="plu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26851" y="1928802"/>
            <a:ext cx="81101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Какое слово образовано суффиксальным способом?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929190" y="2643182"/>
            <a:ext cx="1066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Узнать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929190" y="3571876"/>
            <a:ext cx="2377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По-товарищески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929190" y="4429132"/>
            <a:ext cx="15231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Заземлить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929190" y="5429264"/>
            <a:ext cx="1850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Вертолетчик</a:t>
            </a:r>
            <a:endParaRPr lang="ru-RU" sz="2400" dirty="0"/>
          </a:p>
        </p:txBody>
      </p:sp>
      <p:pic>
        <p:nvPicPr>
          <p:cNvPr id="12" name="Рисунок 11" descr="радостный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28868"/>
            <a:ext cx="2919423" cy="4143404"/>
          </a:xfrm>
          <a:prstGeom prst="rect">
            <a:avLst/>
          </a:prstGeom>
        </p:spPr>
      </p:pic>
      <p:sp>
        <p:nvSpPr>
          <p:cNvPr id="13" name="Овальная выноска 12"/>
          <p:cNvSpPr/>
          <p:nvPr/>
        </p:nvSpPr>
        <p:spPr>
          <a:xfrm>
            <a:off x="2643174" y="2428868"/>
            <a:ext cx="1785950" cy="1041276"/>
          </a:xfrm>
          <a:prstGeom prst="wedgeEllipseCallout">
            <a:avLst>
              <a:gd name="adj1" fmla="val -58797"/>
              <a:gd name="adj2" fmla="val 80582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ВЕРНО!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001024" y="5572140"/>
            <a:ext cx="714380" cy="642942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317500" h="317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ыноска-облако 15"/>
          <p:cNvSpPr/>
          <p:nvPr/>
        </p:nvSpPr>
        <p:spPr>
          <a:xfrm>
            <a:off x="3786182" y="0"/>
            <a:ext cx="2214578" cy="1184152"/>
          </a:xfrm>
          <a:prstGeom prst="cloud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НЕВЕРНО!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7" name="Рисунок 16" descr="72613873_9043563b610f4e1f7ac3ad05cdce6891_800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074" y="3000372"/>
            <a:ext cx="2643206" cy="2643206"/>
          </a:xfrm>
          <a:prstGeom prst="rect">
            <a:avLst/>
          </a:prstGeom>
        </p:spPr>
      </p:pic>
      <p:sp>
        <p:nvSpPr>
          <p:cNvPr id="18" name="Выноска-облако 17"/>
          <p:cNvSpPr/>
          <p:nvPr/>
        </p:nvSpPr>
        <p:spPr>
          <a:xfrm>
            <a:off x="6929422" y="2357430"/>
            <a:ext cx="2214578" cy="1184152"/>
          </a:xfrm>
          <a:prstGeom prst="cloud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ПОДУМАЙ ЕЩЁ!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6" grpId="1" animBg="1"/>
      <p:bldP spid="16" grpId="2" animBg="1"/>
      <p:bldP spid="16" grpId="3" animBg="1"/>
      <p:bldP spid="18" grpId="0" animBg="1"/>
      <p:bldP spid="18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</TotalTime>
  <Words>368</Words>
  <Application>Microsoft Office PowerPoint</Application>
  <PresentationFormat>Экран (4:3)</PresentationFormat>
  <Paragraphs>150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Book Antiqua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вовка</cp:lastModifiedBy>
  <cp:revision>82</cp:revision>
  <dcterms:created xsi:type="dcterms:W3CDTF">2017-08-26T09:46:54Z</dcterms:created>
  <dcterms:modified xsi:type="dcterms:W3CDTF">2017-09-06T15:40:16Z</dcterms:modified>
</cp:coreProperties>
</file>