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97" r:id="rId2"/>
    <p:sldId id="305" r:id="rId3"/>
    <p:sldId id="306" r:id="rId4"/>
    <p:sldId id="312" r:id="rId5"/>
    <p:sldId id="307" r:id="rId6"/>
    <p:sldId id="308" r:id="rId7"/>
    <p:sldId id="313" r:id="rId8"/>
    <p:sldId id="309" r:id="rId9"/>
    <p:sldId id="310" r:id="rId10"/>
    <p:sldId id="290" r:id="rId11"/>
    <p:sldId id="301" r:id="rId12"/>
    <p:sldId id="302" r:id="rId13"/>
    <p:sldId id="303" r:id="rId14"/>
    <p:sldId id="314" r:id="rId15"/>
    <p:sldId id="30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73" autoAdjust="0"/>
  </p:normalViewPr>
  <p:slideViewPr>
    <p:cSldViewPr>
      <p:cViewPr>
        <p:scale>
          <a:sx n="90" d="100"/>
          <a:sy n="90" d="100"/>
        </p:scale>
        <p:origin x="-816" y="504"/>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3A39A-60F2-40BE-88FE-BE035E3EA194}" type="datetimeFigureOut">
              <a:rPr lang="ru-RU" smtClean="0"/>
              <a:pPr/>
              <a:t>09.04.2014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84C68-292E-4362-BD6F-0B0E854EBE57}" type="slidenum">
              <a:rPr lang="ru-RU" smtClean="0"/>
              <a:pPr/>
              <a:t>‹#›</a:t>
            </a:fld>
            <a:endParaRPr lang="ru-RU"/>
          </a:p>
        </p:txBody>
      </p:sp>
    </p:spTree>
    <p:extLst>
      <p:ext uri="{BB962C8B-B14F-4D97-AF65-F5344CB8AC3E}">
        <p14:creationId xmlns:p14="http://schemas.microsoft.com/office/powerpoint/2010/main" val="58729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15</a:t>
            </a:fld>
            <a:endParaRPr lang="ru-RU"/>
          </a:p>
        </p:txBody>
      </p:sp>
    </p:spTree>
    <p:extLst>
      <p:ext uri="{BB962C8B-B14F-4D97-AF65-F5344CB8AC3E}">
        <p14:creationId xmlns:p14="http://schemas.microsoft.com/office/powerpoint/2010/main" val="350611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FF8BFE0-5E2F-47D3-9F20-F6462A9C132A}" type="datetimeFigureOut">
              <a:rPr lang="ru-RU" smtClean="0"/>
              <a:pPr/>
              <a:t>09.04.2014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09CB96-45B3-4B19-9031-EB736ADD6E92}"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FF8BFE0-5E2F-47D3-9F20-F6462A9C132A}" type="datetimeFigureOut">
              <a:rPr lang="ru-RU" smtClean="0"/>
              <a:pPr/>
              <a:t>09.04.2014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509CB96-45B3-4B19-9031-EB736ADD6E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g"/><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package" Target="../embeddings/______Microsoft_PowerPoint2.sldx"/><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images.yandex.ru/yandsearch?source=wiz&amp;fp=1&amp;uinfo=ww-1203-wh-857-fw-978-fh-598-pd-1.0499999523162841&amp;p=1&amp;text=%D0%B8%D0%B3%D1%80%D1%8B%20%D0%B4%D0%BB%D1%8F%20%D0%B4%D0%BE%D1%88%D0%BA%D0%BE%D0%BB%D1%8C%D0%BD%D0%B8%D0%BA%D0%BE%D0%B2%20%D0%B4%D0%BB%D1%8F%20%D1%80%D0%B0%D0%B7%D0%B2%D0%B8%D1%82%D0%B8%D1%8F%20%D0%B2%D0%BE%D0%BE%D0%B1%D1%80%D0%B0%D0%B6%D0%B5%D0%BD%D0%B8%D1%8F&amp;noreask=1&amp;pos=52&amp;rpt=simage&amp;lr=194&amp;img_url=http://detsad-kitty.ru/uploads/posts/2013-04/1366799684_51.jpg"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med-books.info/vozrastnaya-psihologiya_783/razvitie-poznavatelnyih-protsessov-39259.html" TargetMode="External"/><Relationship Id="rId3" Type="http://schemas.openxmlformats.org/officeDocument/2006/relationships/image" Target="../media/image1.jpg"/><Relationship Id="rId7" Type="http://schemas.openxmlformats.org/officeDocument/2006/relationships/hyperlink" Target="http://psyera.ru/2995/razvitie-poznavatelnyh-processov-u-doshkolnikov" TargetMode="External"/><Relationship Id="rId12" Type="http://schemas.openxmlformats.org/officeDocument/2006/relationships/hyperlink" Target="http://www.i-gnom.ru/stati/zdorove/podvizhnye-igry-kak-sredstvo-razvitiya-poznavatelnyh-processov.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psychologistsgarden.blogspot.ru/p/blog-page_2.html" TargetMode="External"/><Relationship Id="rId11" Type="http://schemas.openxmlformats.org/officeDocument/2006/relationships/hyperlink" Target="http://bbsv.ru/book/eyfamily/page31.htm" TargetMode="External"/><Relationship Id="rId5" Type="http://schemas.openxmlformats.org/officeDocument/2006/relationships/hyperlink" Target="http://psydou.ucoz.ru/dir/1" TargetMode="External"/><Relationship Id="rId10" Type="http://schemas.openxmlformats.org/officeDocument/2006/relationships/hyperlink" Target="http://biblios.newgoo.net/t3896-topic" TargetMode="External"/><Relationship Id="rId4" Type="http://schemas.openxmlformats.org/officeDocument/2006/relationships/hyperlink" Target="http://iulyaplatonowa.narod.ru/index/0-45" TargetMode="External"/><Relationship Id="rId9" Type="http://schemas.openxmlformats.org/officeDocument/2006/relationships/hyperlink" Target="http://nsportal.ru/vuz/psikhologicheskie-nauki/library/prezentaciya-razvitie-poznavatelnyh-processov-u-doshkolnik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______Microsoft_PowerPoint1.sldx"/><Relationship Id="rId10" Type="http://schemas.openxmlformats.org/officeDocument/2006/relationships/image" Target="../media/image7.jpeg"/><Relationship Id="rId4" Type="http://schemas.openxmlformats.org/officeDocument/2006/relationships/image" Target="../media/image1.jp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332656"/>
            <a:ext cx="7117180" cy="864096"/>
          </a:xfrm>
        </p:spPr>
        <p:txBody>
          <a:bodyPr/>
          <a:lstStyle/>
          <a:p>
            <a:pPr algn="ctr"/>
            <a:r>
              <a:rPr lang="ru-RU" sz="1600" b="1" i="1" cap="all" dirty="0" smtClean="0">
                <a:ln w="9000" cmpd="sng">
                  <a:solidFill>
                    <a:schemeClr val="accent4">
                      <a:shade val="50000"/>
                      <a:satMod val="120000"/>
                    </a:schemeClr>
                  </a:solidFill>
                  <a:prstDash val="solid"/>
                </a:ln>
                <a:solidFill>
                  <a:schemeClr val="tx1"/>
                </a:solidFill>
                <a:effectLst>
                  <a:innerShdw blurRad="63500" dist="50800" dir="10800000">
                    <a:prstClr val="black">
                      <a:alpha val="50000"/>
                    </a:prstClr>
                  </a:innerShdw>
                  <a:reflection blurRad="12700" stA="28000" endPos="45000" dist="1000" dir="5400000" sy="-100000" algn="bl" rotWithShape="0"/>
                </a:effectLst>
                <a:latin typeface="Times New Roman" pitchFamily="18" charset="0"/>
                <a:cs typeface="Times New Roman" pitchFamily="18" charset="0"/>
              </a:rPr>
              <a:t>Конкурс презентаций </a:t>
            </a:r>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10800000">
                    <a:prstClr val="black">
                      <a:alpha val="50000"/>
                    </a:prstClr>
                  </a:innerShdw>
                  <a:reflection blurRad="12700" stA="28000" endPos="45000" dist="1000" dir="5400000" sy="-100000" algn="bl" rotWithShape="0"/>
                </a:effectLst>
              </a:rPr>
              <a:t/>
            </a:r>
            <a:b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10800000">
                    <a:prstClr val="black">
                      <a:alpha val="50000"/>
                    </a:prstClr>
                  </a:innerShdw>
                  <a:reflection blurRad="12700" stA="28000" endPos="45000" dist="1000" dir="5400000" sy="-100000" algn="bl" rotWithShape="0"/>
                </a:effectLst>
              </a:rPr>
            </a:br>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10800000">
                    <a:prstClr val="black">
                      <a:alpha val="50000"/>
                    </a:prstClr>
                  </a:innerShdw>
                  <a:reflection blurRad="12700" stA="28000" endPos="45000" dist="1000" dir="5400000" sy="-100000" algn="bl" rotWithShape="0"/>
                </a:effectLst>
              </a:rPr>
              <a:t>«</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10800000">
                    <a:prstClr val="black">
                      <a:alpha val="50000"/>
                    </a:prstClr>
                  </a:innerShdw>
                  <a:reflection blurRad="12700" stA="28000" endPos="45000" dist="1000" dir="5400000" sy="-100000" algn="bl" rotWithShape="0"/>
                </a:effectLst>
                <a:latin typeface="Times New Roman" pitchFamily="18" charset="0"/>
                <a:cs typeface="Times New Roman" pitchFamily="18" charset="0"/>
              </a:rPr>
              <a:t>Игры-тренажеры для развития познавательных процессов у детей»</a:t>
            </a:r>
            <a:endPar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innerShdw blurRad="63500" dist="50800" dir="10800000">
                  <a:prstClr val="black">
                    <a:alpha val="50000"/>
                  </a:prstClr>
                </a:innerShdw>
                <a:reflection blurRad="12700" stA="28000" endPos="45000" dist="1000" dir="5400000" sy="-100000" algn="bl"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009442" y="1844824"/>
            <a:ext cx="7117180" cy="3793976"/>
          </a:xfrm>
        </p:spPr>
        <p:txBody>
          <a:bodyPr>
            <a:normAutofit fontScale="85000" lnSpcReduction="20000"/>
            <a:scene3d>
              <a:camera prst="orthographicFront"/>
              <a:lightRig rig="flat" dir="tl">
                <a:rot lat="0" lon="0" rev="6600000"/>
              </a:lightRig>
            </a:scene3d>
            <a:sp3d extrusionH="25400" contourW="8890">
              <a:bevelT w="38100" h="31750" prst="hardEdge"/>
              <a:contourClr>
                <a:schemeClr val="accent2">
                  <a:shade val="75000"/>
                </a:schemeClr>
              </a:contourClr>
            </a:sp3d>
          </a:bodyPr>
          <a:lstStyle/>
          <a:p>
            <a:pPr algn="ctr"/>
            <a:r>
              <a:rPr lang="ru-RU" sz="2800" b="1" i="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«Игры –для развития познавательных процессов у дошкольников»</a:t>
            </a:r>
          </a:p>
          <a:p>
            <a:pPr algn="ct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3000" b="1" i="1" dirty="0">
                <a:ln w="11430"/>
                <a:solidFill>
                  <a:schemeClr val="tx1"/>
                </a:solidFill>
                <a:latin typeface="Times New Roman" pitchFamily="18" charset="0"/>
                <a:cs typeface="Times New Roman" pitchFamily="18" charset="0"/>
              </a:rPr>
              <a:t>А</a:t>
            </a:r>
            <a:r>
              <a:rPr lang="ru-RU" sz="1900" b="1" i="1" dirty="0" smtClean="0">
                <a:ln w="11430"/>
                <a:solidFill>
                  <a:schemeClr val="tx1"/>
                </a:solidFill>
                <a:latin typeface="Times New Roman" pitchFamily="18" charset="0"/>
                <a:cs typeface="Times New Roman" pitchFamily="18" charset="0"/>
              </a:rPr>
              <a:t>втор работы: Педагог-психолог  </a:t>
            </a:r>
            <a:r>
              <a:rPr lang="ru-RU" sz="2200" b="1" i="1" dirty="0" smtClean="0">
                <a:ln w="11430"/>
                <a:solidFill>
                  <a:schemeClr val="tx1"/>
                </a:solidFill>
                <a:latin typeface="Times New Roman" pitchFamily="18" charset="0"/>
                <a:cs typeface="Times New Roman" pitchFamily="18" charset="0"/>
              </a:rPr>
              <a:t>МДОУ</a:t>
            </a:r>
            <a:r>
              <a:rPr lang="ru-RU" sz="1900" b="1" i="1" dirty="0" smtClean="0">
                <a:ln w="11430"/>
                <a:solidFill>
                  <a:schemeClr val="tx1"/>
                </a:solidFill>
                <a:latin typeface="Times New Roman" pitchFamily="18" charset="0"/>
                <a:cs typeface="Times New Roman" pitchFamily="18" charset="0"/>
              </a:rPr>
              <a:t> «</a:t>
            </a:r>
            <a:r>
              <a:rPr lang="ru-RU" sz="2600" b="1" i="1" dirty="0" smtClean="0">
                <a:ln w="11430"/>
                <a:solidFill>
                  <a:schemeClr val="tx1"/>
                </a:solidFill>
                <a:latin typeface="Times New Roman" pitchFamily="18" charset="0"/>
                <a:cs typeface="Times New Roman" pitchFamily="18" charset="0"/>
              </a:rPr>
              <a:t>Д</a:t>
            </a:r>
            <a:r>
              <a:rPr lang="ru-RU" sz="1900" b="1" i="1" dirty="0" smtClean="0">
                <a:ln w="11430"/>
                <a:solidFill>
                  <a:schemeClr val="tx1"/>
                </a:solidFill>
                <a:latin typeface="Times New Roman" pitchFamily="18" charset="0"/>
                <a:cs typeface="Times New Roman" pitchFamily="18" charset="0"/>
              </a:rPr>
              <a:t>етский сад №4</a:t>
            </a:r>
          </a:p>
          <a:p>
            <a:pPr algn="ctr"/>
            <a:r>
              <a:rPr lang="ru-RU" sz="1900" b="1" i="1" dirty="0" smtClean="0">
                <a:ln w="11430"/>
                <a:solidFill>
                  <a:schemeClr val="tx1"/>
                </a:solidFill>
                <a:latin typeface="Times New Roman" pitchFamily="18" charset="0"/>
                <a:cs typeface="Times New Roman" pitchFamily="18" charset="0"/>
              </a:rPr>
              <a:t>«</a:t>
            </a:r>
            <a:r>
              <a:rPr lang="ru-RU" sz="3000" b="1" i="1" dirty="0" smtClean="0">
                <a:ln w="11430"/>
                <a:solidFill>
                  <a:schemeClr val="tx1"/>
                </a:solidFill>
                <a:latin typeface="Times New Roman" pitchFamily="18" charset="0"/>
                <a:cs typeface="Times New Roman" pitchFamily="18" charset="0"/>
              </a:rPr>
              <a:t>к</a:t>
            </a:r>
            <a:r>
              <a:rPr lang="ru-RU" sz="1900" b="1" i="1" dirty="0" smtClean="0">
                <a:ln w="11430"/>
                <a:solidFill>
                  <a:schemeClr val="tx1"/>
                </a:solidFill>
                <a:latin typeface="Times New Roman" pitchFamily="18" charset="0"/>
                <a:cs typeface="Times New Roman" pitchFamily="18" charset="0"/>
              </a:rPr>
              <a:t>олокольчик» КОМБИНИРОВАННОГО ВИДА Г. </a:t>
            </a:r>
            <a:r>
              <a:rPr lang="ru-RU" sz="2600" b="1" i="1" dirty="0">
                <a:ln w="11430"/>
                <a:solidFill>
                  <a:schemeClr val="tx1"/>
                </a:solidFill>
                <a:latin typeface="Times New Roman" pitchFamily="18" charset="0"/>
                <a:cs typeface="Times New Roman" pitchFamily="18" charset="0"/>
              </a:rPr>
              <a:t>В</a:t>
            </a:r>
            <a:r>
              <a:rPr lang="ru-RU" sz="1900" b="1" i="1" dirty="0" smtClean="0">
                <a:ln w="11430"/>
                <a:solidFill>
                  <a:schemeClr val="tx1"/>
                </a:solidFill>
                <a:latin typeface="Times New Roman" pitchFamily="18" charset="0"/>
                <a:cs typeface="Times New Roman" pitchFamily="18" charset="0"/>
              </a:rPr>
              <a:t>ольска </a:t>
            </a:r>
          </a:p>
          <a:p>
            <a:pPr algn="ctr"/>
            <a:r>
              <a:rPr lang="ru-RU" sz="3000" b="1" i="1" dirty="0" smtClean="0">
                <a:ln w="11430"/>
                <a:solidFill>
                  <a:schemeClr val="tx1"/>
                </a:solidFill>
                <a:latin typeface="Times New Roman" pitchFamily="18" charset="0"/>
                <a:cs typeface="Times New Roman" pitchFamily="18" charset="0"/>
              </a:rPr>
              <a:t>С</a:t>
            </a:r>
            <a:r>
              <a:rPr lang="ru-RU" sz="1900" b="1" i="1" dirty="0" smtClean="0">
                <a:ln w="11430"/>
                <a:solidFill>
                  <a:schemeClr val="tx1"/>
                </a:solidFill>
                <a:latin typeface="Times New Roman" pitchFamily="18" charset="0"/>
                <a:cs typeface="Times New Roman" pitchFamily="18" charset="0"/>
              </a:rPr>
              <a:t>аратовской области</a:t>
            </a:r>
          </a:p>
          <a:p>
            <a:pPr algn="ctr"/>
            <a:r>
              <a:rPr lang="ru-RU" sz="3500" b="1" i="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С</a:t>
            </a:r>
            <a:r>
              <a:rPr lang="ru-RU" sz="2200" b="1" i="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юбаева</a:t>
            </a:r>
            <a:r>
              <a:rPr lang="ru-RU" sz="22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35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Ю</a:t>
            </a:r>
            <a:r>
              <a:rPr lang="ru-RU" sz="22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лия </a:t>
            </a:r>
            <a:r>
              <a:rPr lang="ru-RU" sz="35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Л</a:t>
            </a:r>
            <a:r>
              <a:rPr lang="ru-RU" sz="22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еонидовна</a:t>
            </a:r>
            <a:endParaRPr lang="ru-RU" sz="35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9986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7" name="Содержимое 6" descr="Найди отличия"/>
          <p:cNvPicPr>
            <a:picLocks noGrp="1"/>
          </p:cNvPicPr>
          <p:nvPr>
            <p:ph sz="half" idx="1"/>
          </p:nvPr>
        </p:nvPicPr>
        <p:blipFill>
          <a:blip r:embed="rId4" cstate="email">
            <a:duotone>
              <a:prstClr val="black"/>
              <a:schemeClr val="accent2">
                <a:tint val="45000"/>
                <a:satMod val="400000"/>
              </a:schemeClr>
            </a:duotone>
          </a:blip>
          <a:stretch>
            <a:fillRect/>
          </a:stretch>
        </p:blipFill>
        <p:spPr bwMode="auto">
          <a:xfrm>
            <a:off x="1023654" y="4293096"/>
            <a:ext cx="1872000" cy="1872000"/>
          </a:xfrm>
          <a:prstGeom prst="rect">
            <a:avLst/>
          </a:prstGeom>
          <a:noFill/>
          <a:ln w="9525">
            <a:noFill/>
            <a:miter lim="800000"/>
            <a:headEnd/>
            <a:tailEnd/>
          </a:ln>
        </p:spPr>
      </p:pic>
      <p:sp>
        <p:nvSpPr>
          <p:cNvPr id="10" name="Содержимое 9"/>
          <p:cNvSpPr>
            <a:spLocks noGrp="1"/>
          </p:cNvSpPr>
          <p:nvPr>
            <p:ph sz="half" idx="2"/>
          </p:nvPr>
        </p:nvSpPr>
        <p:spPr>
          <a:xfrm>
            <a:off x="5072066" y="332656"/>
            <a:ext cx="3143272" cy="504056"/>
          </a:xfrm>
        </p:spPr>
        <p:txBody>
          <a:bodyPr>
            <a:normAutofit fontScale="70000" lnSpcReduction="20000"/>
          </a:bodyPr>
          <a:lstStyle/>
          <a:p>
            <a:pPr algn="ctr">
              <a:buNone/>
            </a:pPr>
            <a:r>
              <a:rPr lang="ru-RU" b="1" i="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2600" b="1" i="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Игра «Найди пару»</a:t>
            </a:r>
            <a:endParaRPr lang="ru-RU" sz="2600" b="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8" name="Рисунок 7" descr="Найди пару каждой бабочке"/>
          <p:cNvPicPr/>
          <p:nvPr/>
        </p:nvPicPr>
        <p:blipFill>
          <a:blip r:embed="rId5">
            <a:duotone>
              <a:prstClr val="black"/>
              <a:schemeClr val="accent2">
                <a:tint val="45000"/>
                <a:satMod val="400000"/>
              </a:schemeClr>
            </a:duotone>
          </a:blip>
          <a:srcRect/>
          <a:stretch>
            <a:fillRect/>
          </a:stretch>
        </p:blipFill>
        <p:spPr bwMode="auto">
          <a:xfrm>
            <a:off x="6156176" y="957014"/>
            <a:ext cx="2808000" cy="1872000"/>
          </a:xfrm>
          <a:prstGeom prst="rect">
            <a:avLst/>
          </a:prstGeom>
          <a:noFill/>
          <a:ln w="9525">
            <a:noFill/>
            <a:miter lim="800000"/>
            <a:headEnd/>
            <a:tailEnd/>
          </a:ln>
        </p:spPr>
      </p:pic>
      <p:pic>
        <p:nvPicPr>
          <p:cNvPr id="6" name="Picture 2"/>
          <p:cNvPicPr>
            <a:picLocks noChangeAspect="1" noChangeArrowheads="1"/>
          </p:cNvPicPr>
          <p:nvPr/>
        </p:nvPicPr>
        <p:blipFill>
          <a:blip r:embed="rId6" cstate="email">
            <a:duotone>
              <a:prstClr val="black"/>
              <a:schemeClr val="accent2">
                <a:tint val="45000"/>
                <a:satMod val="400000"/>
              </a:schemeClr>
            </a:duotone>
          </a:blip>
          <a:srcRect/>
          <a:stretch>
            <a:fillRect/>
          </a:stretch>
        </p:blipFill>
        <p:spPr bwMode="auto">
          <a:xfrm>
            <a:off x="4932040" y="4365104"/>
            <a:ext cx="2734101" cy="1872000"/>
          </a:xfrm>
          <a:prstGeom prst="rect">
            <a:avLst/>
          </a:prstGeom>
          <a:noFill/>
          <a:ln w="9525">
            <a:noFill/>
            <a:miter lim="800000"/>
            <a:headEnd/>
            <a:tailEnd/>
          </a:ln>
          <a:effectLst/>
        </p:spPr>
      </p:pic>
      <p:pic>
        <p:nvPicPr>
          <p:cNvPr id="9" name="Picture 2"/>
          <p:cNvPicPr>
            <a:picLocks noChangeAspect="1" noChangeArrowheads="1"/>
          </p:cNvPicPr>
          <p:nvPr/>
        </p:nvPicPr>
        <p:blipFill>
          <a:blip r:embed="rId7" cstate="email">
            <a:duotone>
              <a:prstClr val="black"/>
              <a:schemeClr val="accent2">
                <a:tint val="45000"/>
                <a:satMod val="400000"/>
              </a:schemeClr>
            </a:duotone>
          </a:blip>
          <a:srcRect/>
          <a:stretch>
            <a:fillRect/>
          </a:stretch>
        </p:blipFill>
        <p:spPr bwMode="auto">
          <a:xfrm>
            <a:off x="2915816" y="2060848"/>
            <a:ext cx="2761122" cy="1872000"/>
          </a:xfrm>
          <a:prstGeom prst="rect">
            <a:avLst/>
          </a:prstGeom>
          <a:noFill/>
          <a:ln w="9525">
            <a:noFill/>
            <a:miter lim="800000"/>
            <a:headEnd/>
            <a:tailEnd/>
          </a:ln>
          <a:effectLst/>
        </p:spPr>
      </p:pic>
      <p:pic>
        <p:nvPicPr>
          <p:cNvPr id="11" name="Picture 2" descr="развитие внимания у детей,  диагностика"/>
          <p:cNvPicPr>
            <a:picLocks noChangeAspect="1" noChangeArrowheads="1"/>
          </p:cNvPicPr>
          <p:nvPr/>
        </p:nvPicPr>
        <p:blipFill>
          <a:blip r:embed="rId8">
            <a:duotone>
              <a:prstClr val="black"/>
              <a:schemeClr val="accent2">
                <a:tint val="45000"/>
                <a:satMod val="400000"/>
              </a:schemeClr>
            </a:duotone>
          </a:blip>
          <a:srcRect/>
          <a:stretch>
            <a:fillRect/>
          </a:stretch>
        </p:blipFill>
        <p:spPr bwMode="auto">
          <a:xfrm>
            <a:off x="718849" y="1319583"/>
            <a:ext cx="1656184" cy="1872000"/>
          </a:xfrm>
          <a:prstGeom prst="rect">
            <a:avLst/>
          </a:prstGeom>
          <a:noFill/>
          <a:ln w="9525">
            <a:noFill/>
            <a:miter lim="800000"/>
            <a:headEnd/>
            <a:tailEnd/>
          </a:ln>
        </p:spPr>
      </p:pic>
      <p:sp>
        <p:nvSpPr>
          <p:cNvPr id="2" name="TextBox 1"/>
          <p:cNvSpPr txBox="1"/>
          <p:nvPr/>
        </p:nvSpPr>
        <p:spPr>
          <a:xfrm rot="10800000" flipV="1">
            <a:off x="39213" y="673252"/>
            <a:ext cx="3015456" cy="646331"/>
          </a:xfrm>
          <a:prstGeom prst="rect">
            <a:avLst/>
          </a:prstGeom>
          <a:noFill/>
        </p:spPr>
        <p:txBody>
          <a:bodyPr wrap="square" rtlCol="0">
            <a:spAutoFit/>
          </a:bodyPr>
          <a:lstStyle/>
          <a:p>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r>
              <a:rPr lang="ru-RU" b="1" i="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Найди одинаковых мишек</a:t>
            </a:r>
            <a:endParaRPr lang="ru-RU" b="1" i="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75724"/>
            <a:ext cx="8136904" cy="924475"/>
          </a:xfrm>
        </p:spPr>
        <p:txBody>
          <a:bodyPr/>
          <a:lstStyle/>
          <a:p>
            <a:pPr lvl="0" fontAlgn="base">
              <a:spcAft>
                <a:spcPct val="0"/>
              </a:spcAft>
              <a:tabLst>
                <a:tab pos="457200" algn="l"/>
              </a:tabLst>
            </a:pP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r>
            <a:b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МЫШЛЕНИЕ</a:t>
            </a: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t>
            </a:r>
            <a:r>
              <a:rPr lang="ru-RU" sz="1600" b="1" i="1" dirty="0" smtClean="0">
                <a:latin typeface="Times New Roman" pitchFamily="18" charset="0"/>
                <a:cs typeface="Times New Roman" pitchFamily="18" charset="0"/>
              </a:rPr>
              <a:t>высший познавательный процесс обобщенного и опосредованного отражения действительности. Мышление является самым важным процессом познания. </a:t>
            </a:r>
            <a:r>
              <a:rPr lang="ru-RU" sz="1600" b="1" i="1" dirty="0" smtClean="0">
                <a:latin typeface="Candara" pitchFamily="34" charset="0"/>
                <a:cs typeface="Times New Roman" pitchFamily="18" charset="0"/>
              </a:rPr>
              <a:t/>
            </a:r>
            <a:br>
              <a:rPr lang="ru-RU" sz="1600" b="1" i="1" dirty="0" smtClean="0">
                <a:latin typeface="Candara" pitchFamily="34" charset="0"/>
                <a:cs typeface="Times New Roman" pitchFamily="18" charset="0"/>
              </a:rPr>
            </a:br>
            <a:r>
              <a:rPr lang="ru-RU" sz="2000" b="1" i="1" dirty="0">
                <a:solidFill>
                  <a:srgbClr val="C00000"/>
                </a:solidFill>
                <a:latin typeface="Times New Roman" pitchFamily="18" charset="0"/>
                <a:ea typeface="Times New Roman" pitchFamily="18" charset="0"/>
                <a:cs typeface="Times New Roman" pitchFamily="18" charset="0"/>
              </a:rPr>
              <a:t>Игры и упражнения, способствующие развитию мышления: </a:t>
            </a:r>
            <a:r>
              <a:rPr lang="ru-RU" sz="1600" b="1" i="1" dirty="0" smtClean="0">
                <a:solidFill>
                  <a:srgbClr val="C00000"/>
                </a:solidFill>
                <a:latin typeface="Times New Roman" pitchFamily="18" charset="0"/>
                <a:ea typeface="Times New Roman" pitchFamily="18" charset="0"/>
                <a:cs typeface="Times New Roman" pitchFamily="18" charset="0"/>
              </a:rPr>
              <a:t/>
            </a:r>
            <a:br>
              <a:rPr lang="ru-RU" sz="1600" b="1" i="1" dirty="0" smtClean="0">
                <a:solidFill>
                  <a:srgbClr val="C00000"/>
                </a:solidFill>
                <a:latin typeface="Times New Roman" pitchFamily="18" charset="0"/>
                <a:ea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"Разложи картинки" (учить учитывать последовательность событий).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a:t>
            </a:r>
            <a:r>
              <a:rPr lang="ru-RU" sz="1600" b="1" i="1" dirty="0" err="1">
                <a:solidFill>
                  <a:srgbClr val="000000"/>
                </a:solidFill>
                <a:latin typeface="Times New Roman" pitchFamily="18" charset="0"/>
                <a:ea typeface="Times New Roman" pitchFamily="18" charset="0"/>
                <a:cs typeface="Times New Roman" pitchFamily="18" charset="0"/>
              </a:rPr>
              <a:t>Оканчивание</a:t>
            </a:r>
            <a:r>
              <a:rPr lang="ru-RU" sz="1600" b="1" i="1" dirty="0">
                <a:solidFill>
                  <a:srgbClr val="000000"/>
                </a:solidFill>
                <a:latin typeface="Times New Roman" pitchFamily="18" charset="0"/>
                <a:ea typeface="Times New Roman" pitchFamily="18" charset="0"/>
                <a:cs typeface="Times New Roman" pitchFamily="18" charset="0"/>
              </a:rPr>
              <a:t> слов" (учить заканчивать слово по начальному слогу).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"Найди лишний предмет", "Найди в ряду лишнюю фигуру" (учить классифицировать предметы по признакам и назначению).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"Творческий подход" (ребенку показывают предметы, не имеющие определенного назначения; ребенок должен придумать, как можно использовать данный предмет).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"Антонимы" (ребенку называется слово, а оно должен назвать противоположное по смыслу слово, например: "тяжелый - легкий", "сильный -слабый", "легкий - тяжелый и др.).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a:t>
            </a:r>
            <a:r>
              <a:rPr lang="ru-RU" sz="1600" b="1" i="1" dirty="0" err="1">
                <a:solidFill>
                  <a:srgbClr val="000000"/>
                </a:solidFill>
                <a:latin typeface="Times New Roman" pitchFamily="18" charset="0"/>
                <a:ea typeface="Times New Roman" pitchFamily="18" charset="0"/>
                <a:cs typeface="Times New Roman" pitchFamily="18" charset="0"/>
              </a:rPr>
              <a:t>Уникуб</a:t>
            </a:r>
            <a:r>
              <a:rPr lang="ru-RU" sz="1600" b="1" i="1" dirty="0">
                <a:solidFill>
                  <a:srgbClr val="000000"/>
                </a:solidFill>
                <a:latin typeface="Times New Roman" pitchFamily="18" charset="0"/>
                <a:ea typeface="Times New Roman" pitchFamily="18" charset="0"/>
                <a:cs typeface="Times New Roman" pitchFamily="18" charset="0"/>
              </a:rPr>
              <a:t>", "Лото". "Домино", </a:t>
            </a:r>
            <a:r>
              <a:rPr lang="ru-RU" sz="1600" b="1" i="1" dirty="0" err="1">
                <a:solidFill>
                  <a:srgbClr val="000000"/>
                </a:solidFill>
                <a:latin typeface="Times New Roman" pitchFamily="18" charset="0"/>
                <a:ea typeface="Times New Roman" pitchFamily="18" charset="0"/>
                <a:cs typeface="Times New Roman" pitchFamily="18" charset="0"/>
              </a:rPr>
              <a:t>пазлы</a:t>
            </a:r>
            <a:r>
              <a:rPr lang="ru-RU" sz="1600" b="1" i="1" dirty="0">
                <a:solidFill>
                  <a:srgbClr val="000000"/>
                </a:solidFill>
                <a:latin typeface="Times New Roman" pitchFamily="18" charset="0"/>
                <a:ea typeface="Times New Roman" pitchFamily="18" charset="0"/>
                <a:cs typeface="Times New Roman" pitchFamily="18" charset="0"/>
              </a:rPr>
              <a:t>, конструкторы.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a:solidFill>
                  <a:srgbClr val="000000"/>
                </a:solidFill>
                <a:latin typeface="Times New Roman" pitchFamily="18" charset="0"/>
                <a:ea typeface="Times New Roman" pitchFamily="18" charset="0"/>
                <a:cs typeface="Times New Roman" pitchFamily="18" charset="0"/>
              </a:rPr>
              <a:t>Загадки. </a:t>
            </a:r>
            <a:r>
              <a:rPr lang="ru-RU" sz="1600" b="1" i="1" dirty="0">
                <a:latin typeface="Times New Roman" pitchFamily="18" charset="0"/>
                <a:cs typeface="Times New Roman" pitchFamily="18" charset="0"/>
              </a:rPr>
              <a:t/>
            </a:r>
            <a:br>
              <a:rPr lang="ru-RU" sz="1600" b="1" i="1" dirty="0">
                <a:latin typeface="Times New Roman" pitchFamily="18" charset="0"/>
                <a:cs typeface="Times New Roman" pitchFamily="18" charset="0"/>
              </a:rPr>
            </a:br>
            <a:r>
              <a:rPr lang="ru-RU" sz="1600" b="1" i="1" dirty="0" smtClean="0">
                <a:solidFill>
                  <a:srgbClr val="C00000"/>
                </a:solidFill>
                <a:latin typeface="Times New Roman" pitchFamily="18" charset="0"/>
                <a:ea typeface="Times New Roman" pitchFamily="18" charset="0"/>
                <a:cs typeface="Times New Roman" pitchFamily="18" charset="0"/>
              </a:rPr>
              <a:t/>
            </a:r>
            <a:br>
              <a:rPr lang="ru-RU" sz="1600" b="1" i="1" dirty="0" smtClean="0">
                <a:solidFill>
                  <a:srgbClr val="C00000"/>
                </a:solidFill>
                <a:latin typeface="Times New Roman" pitchFamily="18" charset="0"/>
                <a:ea typeface="Times New Roman" pitchFamily="18" charset="0"/>
                <a:cs typeface="Times New Roman" pitchFamily="18" charset="0"/>
              </a:rPr>
            </a:br>
            <a:r>
              <a:rPr lang="ru-RU" sz="1600" b="1" i="1" dirty="0">
                <a:solidFill>
                  <a:srgbClr val="C00000"/>
                </a:solidFill>
                <a:latin typeface="Times New Roman" pitchFamily="18" charset="0"/>
                <a:cs typeface="Times New Roman" pitchFamily="18" charset="0"/>
              </a:rPr>
              <a:t/>
            </a:r>
            <a:br>
              <a:rPr lang="ru-RU" sz="1600" b="1" i="1" dirty="0">
                <a:solidFill>
                  <a:srgbClr val="C00000"/>
                </a:solidFill>
                <a:latin typeface="Times New Roman" pitchFamily="18" charset="0"/>
                <a:cs typeface="Times New Roman" pitchFamily="18" charset="0"/>
              </a:rPr>
            </a:br>
            <a:r>
              <a:rPr lang="ru-RU" sz="1600" b="1" i="1" dirty="0" smtClean="0">
                <a:latin typeface="Candara" pitchFamily="34" charset="0"/>
                <a:cs typeface="Times New Roman" pitchFamily="18" charset="0"/>
              </a:rPr>
              <a:t/>
            </a:r>
            <a:br>
              <a:rPr lang="ru-RU" sz="1600" b="1" i="1" dirty="0" smtClean="0">
                <a:latin typeface="Candara" pitchFamily="34" charset="0"/>
                <a:cs typeface="Times New Roman" pitchFamily="18" charset="0"/>
              </a:rPr>
            </a:br>
            <a:r>
              <a:rPr lang="ru-RU" sz="1600" b="1" i="1" dirty="0" smtClean="0">
                <a:latin typeface="Candara" pitchFamily="34" charset="0"/>
                <a:cs typeface="Times New Roman" pitchFamily="18" charset="0"/>
              </a:rPr>
              <a:t/>
            </a:r>
            <a:br>
              <a:rPr lang="ru-RU" sz="1600" b="1" i="1" dirty="0" smtClean="0">
                <a:latin typeface="Candara" pitchFamily="34"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i="1" dirty="0" smtClean="0">
                <a:latin typeface="Candara" pitchFamily="34" charset="0"/>
                <a:cs typeface="Times New Roman" pitchFamily="18" charset="0"/>
              </a:rPr>
              <a:t/>
            </a:r>
            <a:br>
              <a:rPr lang="ru-RU" sz="2400" i="1" dirty="0" smtClean="0">
                <a:latin typeface="Candara" pitchFamily="34" charset="0"/>
                <a:cs typeface="Times New Roman" pitchFamily="18" charset="0"/>
              </a:rPr>
            </a:br>
            <a:r>
              <a:rPr lang="ru-RU"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ndara" pitchFamily="34" charset="0"/>
                <a:cs typeface="Times New Roman" pitchFamily="18" charset="0"/>
              </a:rPr>
              <a:t>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9552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2" name="Picture 2" descr="image002"/>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651106" y="557972"/>
            <a:ext cx="2073002" cy="2484000"/>
          </a:xfrm>
          <a:prstGeom prst="rect">
            <a:avLst/>
          </a:prstGeom>
          <a:noFill/>
          <a:ln w="9525">
            <a:noFill/>
            <a:miter lim="800000"/>
            <a:headEnd/>
            <a:tailEnd/>
          </a:ln>
        </p:spPr>
      </p:pic>
      <p:sp>
        <p:nvSpPr>
          <p:cNvPr id="3" name="TextBox 2"/>
          <p:cNvSpPr txBox="1"/>
          <p:nvPr/>
        </p:nvSpPr>
        <p:spPr>
          <a:xfrm>
            <a:off x="395536" y="188640"/>
            <a:ext cx="2627084" cy="369332"/>
          </a:xfrm>
          <a:prstGeom prst="rect">
            <a:avLst/>
          </a:prstGeom>
          <a:noFill/>
        </p:spPr>
        <p:txBody>
          <a:bodyPr wrap="square" rtlCol="0">
            <a:spAutoFit/>
          </a:bodyPr>
          <a:lstStyle/>
          <a:p>
            <a:r>
              <a:rPr lang="ru-RU" b="1" i="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Нелепицы</a:t>
            </a:r>
            <a:endParaRPr lang="ru-RU" b="1" i="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575502692"/>
              </p:ext>
            </p:extLst>
          </p:nvPr>
        </p:nvGraphicFramePr>
        <p:xfrm>
          <a:off x="4708671" y="3827761"/>
          <a:ext cx="2714625" cy="2427287"/>
        </p:xfrm>
        <a:graphic>
          <a:graphicData uri="http://schemas.openxmlformats.org/presentationml/2006/ole">
            <mc:AlternateContent xmlns:mc="http://schemas.openxmlformats.org/markup-compatibility/2006">
              <mc:Choice xmlns:v="urn:schemas-microsoft-com:vml" Requires="v">
                <p:oleObj spid="_x0000_s107540" name="Слайд" r:id="rId5" imgW="4571116" imgH="3428159" progId="PowerPoint.Slide.12">
                  <p:embed/>
                </p:oleObj>
              </mc:Choice>
              <mc:Fallback>
                <p:oleObj name="Слайд" r:id="rId5" imgW="4571116" imgH="3428159"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671" y="3827761"/>
                        <a:ext cx="2714625"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Рисунок 4" descr="Безимени-1 копия.jpg"/>
          <p:cNvPicPr/>
          <p:nvPr/>
        </p:nvPicPr>
        <p:blipFill>
          <a:blip r:embed="rId7" cstate="email"/>
          <a:srcRect/>
          <a:stretch>
            <a:fillRect/>
          </a:stretch>
        </p:blipFill>
        <p:spPr bwMode="auto">
          <a:xfrm>
            <a:off x="4427984" y="996858"/>
            <a:ext cx="3276000" cy="2448000"/>
          </a:xfrm>
          <a:prstGeom prst="rect">
            <a:avLst/>
          </a:prstGeom>
          <a:noFill/>
          <a:ln w="9525">
            <a:noFill/>
            <a:miter lim="800000"/>
            <a:headEnd/>
            <a:tailEnd/>
          </a:ln>
        </p:spPr>
      </p:pic>
      <p:sp>
        <p:nvSpPr>
          <p:cNvPr id="6" name="TextBox 5"/>
          <p:cNvSpPr txBox="1"/>
          <p:nvPr/>
        </p:nvSpPr>
        <p:spPr>
          <a:xfrm rot="10800000" flipV="1">
            <a:off x="3022620" y="642915"/>
            <a:ext cx="5904656" cy="369332"/>
          </a:xfrm>
          <a:prstGeom prst="rect">
            <a:avLst/>
          </a:prstGeom>
          <a:noFill/>
        </p:spPr>
        <p:txBody>
          <a:bodyPr wrap="square" rtlCol="0">
            <a:spAutoFit/>
          </a:bodyPr>
          <a:lstStyle/>
          <a:p>
            <a:r>
              <a:rPr lang="ru-RU"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«Чего не хватает</a:t>
            </a:r>
            <a:r>
              <a:rPr lang="ru-RU"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ru-RU" sz="14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развитие </a:t>
            </a:r>
            <a:r>
              <a:rPr lang="ru-RU" sz="14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логического мышления</a:t>
            </a:r>
            <a:endParaRPr lang="ru-RU" sz="14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251520" y="3212977"/>
            <a:ext cx="4032448" cy="1046440"/>
          </a:xfrm>
          <a:prstGeom prst="rect">
            <a:avLst/>
          </a:prstGeom>
          <a:noFill/>
        </p:spPr>
        <p:txBody>
          <a:bodyPr wrap="square" rtlCol="0">
            <a:spAutoFit/>
          </a:bodyPr>
          <a:lstStyle/>
          <a:p>
            <a:r>
              <a:rPr lang="ru-RU" sz="14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Развивающая </a:t>
            </a:r>
            <a:r>
              <a:rPr lang="ru-RU" sz="14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игра </a:t>
            </a:r>
            <a:r>
              <a:rPr lang="ru-RU" sz="14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t>
            </a:r>
            <a:r>
              <a:rPr lang="ru-RU" sz="12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"Найди тень" - </a:t>
            </a:r>
            <a:r>
              <a:rPr lang="ru-RU" sz="12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развивает логическое</a:t>
            </a:r>
            <a:r>
              <a:rPr lang="ru-RU" sz="12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мышление, наблюдательность, внимание. </a:t>
            </a:r>
            <a:br>
              <a:rPr lang="ru-RU" sz="12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ru-RU" sz="12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С животными, одеждой, профессиями, игрушками и т.п</a:t>
            </a:r>
            <a:r>
              <a:rPr lang="ru-RU" sz="12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a:t>
            </a:r>
          </a:p>
          <a:p>
            <a:endParaRPr lang="ru-RU"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 name="Рисунок 7"/>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403648" y="3861048"/>
            <a:ext cx="1935553" cy="2736000"/>
          </a:xfrm>
          <a:prstGeom prst="rect">
            <a:avLst/>
          </a:prstGeom>
        </p:spPr>
      </p:pic>
    </p:spTree>
    <p:extLst>
      <p:ext uri="{BB962C8B-B14F-4D97-AF65-F5344CB8AC3E}">
        <p14:creationId xmlns:p14="http://schemas.microsoft.com/office/powerpoint/2010/main" val="62655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07504" y="620688"/>
            <a:ext cx="8784976" cy="892552"/>
          </a:xfrm>
          <a:prstGeom prst="rect">
            <a:avLst/>
          </a:prstGeom>
          <a:noFill/>
        </p:spPr>
        <p:txBody>
          <a:bodyPr wrap="square" rtlCol="0">
            <a:spAutoFit/>
          </a:bodyPr>
          <a:lstStyle/>
          <a:p>
            <a:r>
              <a:rPr lang="ru-RU"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ВООБРАЖЕНИЕ</a:t>
            </a:r>
            <a:r>
              <a:rPr lang="ru-RU" sz="14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r>
              <a:rPr lang="ru-RU" sz="1600" b="1" i="1" dirty="0" smtClean="0">
                <a:latin typeface="Times New Roman" panose="02020603050405020304" pitchFamily="18" charset="0"/>
                <a:cs typeface="Times New Roman" panose="02020603050405020304" pitchFamily="18" charset="0"/>
              </a:rPr>
              <a:t>психический </a:t>
            </a:r>
            <a:r>
              <a:rPr lang="ru-RU" sz="1600" b="1" i="1" dirty="0">
                <a:latin typeface="Times New Roman" panose="02020603050405020304" pitchFamily="18" charset="0"/>
                <a:cs typeface="Times New Roman" panose="02020603050405020304" pitchFamily="18" charset="0"/>
              </a:rPr>
              <a:t>процесс создания образа предмета путем преобразования </a:t>
            </a:r>
            <a:r>
              <a:rPr lang="ru-RU" sz="1600" b="1" i="1" dirty="0" smtClean="0">
                <a:latin typeface="Times New Roman" panose="02020603050405020304" pitchFamily="18" charset="0"/>
                <a:cs typeface="Times New Roman" panose="02020603050405020304" pitchFamily="18" charset="0"/>
              </a:rPr>
              <a:t>реальности</a:t>
            </a:r>
          </a:p>
          <a:p>
            <a:endParaRPr lang="ru-RU" sz="1600" dirty="0">
              <a:latin typeface="Times New Roman" panose="02020603050405020304" pitchFamily="18" charset="0"/>
              <a:cs typeface="Times New Roman" panose="02020603050405020304" pitchFamily="18" charset="0"/>
            </a:endParaRPr>
          </a:p>
        </p:txBody>
      </p:sp>
      <p:pic>
        <p:nvPicPr>
          <p:cNvPr id="3" name="Picture 3" descr="развитие мышления у детей дошкольного возраста"/>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4537583" y="2633560"/>
            <a:ext cx="3702830" cy="972000"/>
          </a:xfrm>
          <a:prstGeom prst="rect">
            <a:avLst/>
          </a:prstGeom>
          <a:noFill/>
          <a:ln w="9525">
            <a:noFill/>
            <a:miter lim="800000"/>
            <a:headEnd/>
            <a:tailEnd/>
          </a:ln>
        </p:spPr>
      </p:pic>
      <p:pic>
        <p:nvPicPr>
          <p:cNvPr id="4" name="Picture 2" descr="развитие мышления у детей, упражнения, задачи"/>
          <p:cNvPicPr>
            <a:picLocks noChangeAspect="1" noChangeArrowheads="1"/>
          </p:cNvPicPr>
          <p:nvPr/>
        </p:nvPicPr>
        <p:blipFill>
          <a:blip r:embed="rId4">
            <a:duotone>
              <a:prstClr val="black"/>
              <a:schemeClr val="accent2">
                <a:tint val="45000"/>
                <a:satMod val="400000"/>
              </a:schemeClr>
            </a:duotone>
          </a:blip>
          <a:srcRect/>
          <a:stretch>
            <a:fillRect/>
          </a:stretch>
        </p:blipFill>
        <p:spPr bwMode="auto">
          <a:xfrm>
            <a:off x="5020823" y="1661560"/>
            <a:ext cx="3534524" cy="972000"/>
          </a:xfrm>
          <a:prstGeom prst="rect">
            <a:avLst/>
          </a:prstGeom>
          <a:noFill/>
          <a:ln w="9525">
            <a:noFill/>
            <a:miter lim="800000"/>
            <a:headEnd/>
            <a:tailEnd/>
          </a:ln>
        </p:spPr>
      </p:pic>
      <p:sp>
        <p:nvSpPr>
          <p:cNvPr id="5" name="TextBox 4"/>
          <p:cNvSpPr txBox="1"/>
          <p:nvPr/>
        </p:nvSpPr>
        <p:spPr>
          <a:xfrm rot="10800000" flipV="1">
            <a:off x="4222835" y="1292228"/>
            <a:ext cx="3983048" cy="369332"/>
          </a:xfrm>
          <a:prstGeom prst="rect">
            <a:avLst/>
          </a:prstGeom>
          <a:noFill/>
        </p:spPr>
        <p:txBody>
          <a:bodyPr wrap="square" rtlCol="0">
            <a:spAutoFit/>
          </a:bodyPr>
          <a:lstStyle/>
          <a:p>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b="1" i="1" dirty="0" smtClean="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 что это похоже?»</a:t>
            </a:r>
            <a:endParaRPr lang="ru-RU" b="1" i="1" dirty="0">
              <a:ln w="1905"/>
              <a:solidFill>
                <a:srgbClr val="C0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08546" name="Picture 2" descr="http://detsad-kitty.ru/uploads/posts/2013-04/1366799684_5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357616"/>
            <a:ext cx="3474611" cy="48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22835" y="3605560"/>
            <a:ext cx="4813662" cy="1000274"/>
          </a:xfrm>
          <a:prstGeom prst="rect">
            <a:avLst/>
          </a:prstGeom>
          <a:noFill/>
        </p:spPr>
        <p:txBody>
          <a:bodyPr wrap="square" rtlCol="0">
            <a:spAutoFit/>
          </a:bodyPr>
          <a:lstStyle/>
          <a:p>
            <a:r>
              <a:rPr lang="ru-RU" sz="1600" b="1" i="1" dirty="0">
                <a:solidFill>
                  <a:srgbClr val="C00000"/>
                </a:solidFill>
                <a:latin typeface="Times New Roman" pitchFamily="18" charset="0"/>
                <a:cs typeface="Times New Roman" pitchFamily="18" charset="0"/>
              </a:rPr>
              <a:t>Развивающая </a:t>
            </a:r>
            <a:r>
              <a:rPr lang="ru-RU" sz="1600" b="1" i="1" dirty="0" smtClean="0">
                <a:solidFill>
                  <a:srgbClr val="C00000"/>
                </a:solidFill>
                <a:latin typeface="Times New Roman" pitchFamily="18" charset="0"/>
                <a:cs typeface="Times New Roman" pitchFamily="18" charset="0"/>
              </a:rPr>
              <a:t>игра</a:t>
            </a:r>
            <a:r>
              <a:rPr lang="ru-RU" sz="1600" b="1" i="1" dirty="0">
                <a:solidFill>
                  <a:srgbClr val="C00000"/>
                </a:solidFill>
                <a:latin typeface="Times New Roman" pitchFamily="18" charset="0"/>
                <a:cs typeface="Times New Roman" pitchFamily="18" charset="0"/>
              </a:rPr>
              <a:t> </a:t>
            </a:r>
            <a:r>
              <a:rPr lang="ru-RU" sz="1600" b="1" i="1" dirty="0" smtClean="0">
                <a:solidFill>
                  <a:srgbClr val="C00000"/>
                </a:solidFill>
                <a:latin typeface="Times New Roman" pitchFamily="18" charset="0"/>
                <a:cs typeface="Times New Roman" pitchFamily="18" charset="0"/>
              </a:rPr>
              <a:t>"Узнай </a:t>
            </a:r>
            <a:r>
              <a:rPr lang="ru-RU" sz="1600" b="1" i="1" dirty="0">
                <a:solidFill>
                  <a:srgbClr val="C00000"/>
                </a:solidFill>
                <a:latin typeface="Times New Roman" pitchFamily="18" charset="0"/>
                <a:cs typeface="Times New Roman" pitchFamily="18" charset="0"/>
              </a:rPr>
              <a:t>по контуру </a:t>
            </a:r>
            <a:r>
              <a:rPr lang="ru-RU" sz="1600" b="1" i="1" dirty="0" smtClean="0">
                <a:solidFill>
                  <a:srgbClr val="C00000"/>
                </a:solidFill>
                <a:latin typeface="Times New Roman" pitchFamily="18" charset="0"/>
                <a:cs typeface="Times New Roman" pitchFamily="18" charset="0"/>
              </a:rPr>
              <a:t>несуществующее животное</a:t>
            </a:r>
            <a:r>
              <a:rPr lang="ru-RU" sz="1600" b="1" i="1" dirty="0">
                <a:solidFill>
                  <a:srgbClr val="C00000"/>
                </a:solidFill>
                <a:latin typeface="Times New Roman" pitchFamily="18" charset="0"/>
                <a:cs typeface="Times New Roman" pitchFamily="18" charset="0"/>
              </a:rPr>
              <a:t>" - развитие зрительного </a:t>
            </a:r>
            <a:r>
              <a:rPr lang="ru-RU" sz="1600" b="1" i="1" dirty="0" smtClean="0">
                <a:solidFill>
                  <a:srgbClr val="C00000"/>
                </a:solidFill>
                <a:latin typeface="Times New Roman" pitchFamily="18" charset="0"/>
                <a:cs typeface="Times New Roman" pitchFamily="18" charset="0"/>
              </a:rPr>
              <a:t>восприятия, воображения ребенка</a:t>
            </a:r>
          </a:p>
          <a:p>
            <a:endParaRPr lang="ru-RU" sz="1100" i="1" dirty="0">
              <a:solidFill>
                <a:srgbClr val="7030A0"/>
              </a:solidFill>
              <a:latin typeface="Times New Roman" pitchFamily="18" charset="0"/>
              <a:cs typeface="Times New Roman" pitchFamily="18" charset="0"/>
            </a:endParaRPr>
          </a:p>
        </p:txBody>
      </p:sp>
      <p:pic>
        <p:nvPicPr>
          <p:cNvPr id="8" name="Рисунок 7"/>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804521" y="4437112"/>
            <a:ext cx="2849280" cy="2016000"/>
          </a:xfrm>
          <a:prstGeom prst="rect">
            <a:avLst/>
          </a:prstGeom>
        </p:spPr>
      </p:pic>
    </p:spTree>
    <p:extLst>
      <p:ext uri="{BB962C8B-B14F-4D97-AF65-F5344CB8AC3E}">
        <p14:creationId xmlns:p14="http://schemas.microsoft.com/office/powerpoint/2010/main" val="1870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2800" b="1" i="1" dirty="0" smtClean="0">
                <a:solidFill>
                  <a:srgbClr val="C00000"/>
                </a:solidFill>
                <a:latin typeface="Times New Roman" pitchFamily="18" charset="0"/>
                <a:cs typeface="Times New Roman" pitchFamily="18" charset="0"/>
              </a:rPr>
              <a:t>ЛИТЕРАТУРА:</a:t>
            </a:r>
            <a:r>
              <a:rPr lang="ru-RU" sz="1400" dirty="0"/>
              <a:t/>
            </a:r>
            <a:br>
              <a:rPr lang="ru-RU" sz="1400" dirty="0"/>
            </a:br>
            <a:r>
              <a:rPr lang="ru-RU" sz="1400" dirty="0" smtClean="0"/>
              <a:t/>
            </a:r>
            <a:br>
              <a:rPr lang="ru-RU" sz="1400" dirty="0" smtClean="0"/>
            </a:br>
            <a:r>
              <a:rPr lang="ru-RU" sz="1600" b="1" i="1" dirty="0" smtClean="0">
                <a:solidFill>
                  <a:schemeClr val="tx1"/>
                </a:solidFill>
                <a:latin typeface="Times New Roman" pitchFamily="18" charset="0"/>
                <a:cs typeface="Times New Roman" pitchFamily="18" charset="0"/>
              </a:rPr>
              <a:t>1.Тихомирова </a:t>
            </a:r>
            <a:r>
              <a:rPr lang="ru-RU" sz="1600" b="1" i="1" dirty="0">
                <a:solidFill>
                  <a:schemeClr val="tx1"/>
                </a:solidFill>
                <a:latin typeface="Times New Roman" pitchFamily="18" charset="0"/>
                <a:cs typeface="Times New Roman" pitchFamily="18" charset="0"/>
              </a:rPr>
              <a:t>Л.Ф. Развитие познавательных способностей детей, Популярное пособие для родителей и педагогов. – Ярославль: Академия развития, 1996. – 192 с.</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2.Светлова И.Е. Тренируем память: Учебное пособие, М.: Издательство ЭКСМО-Пресс, 2001. – 72с.</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3.Самая большая книга тестов.- М.: АСТ: </a:t>
            </a:r>
            <a:r>
              <a:rPr lang="ru-RU" sz="1600" b="1" i="1" dirty="0" err="1">
                <a:solidFill>
                  <a:schemeClr val="tx1"/>
                </a:solidFill>
                <a:latin typeface="Times New Roman" pitchFamily="18" charset="0"/>
                <a:cs typeface="Times New Roman" pitchFamily="18" charset="0"/>
              </a:rPr>
              <a:t>Астрель</a:t>
            </a:r>
            <a:r>
              <a:rPr lang="ru-RU" sz="1600" b="1" i="1" dirty="0">
                <a:solidFill>
                  <a:schemeClr val="tx1"/>
                </a:solidFill>
                <a:latin typeface="Times New Roman" pitchFamily="18" charset="0"/>
                <a:cs typeface="Times New Roman" pitchFamily="18" charset="0"/>
              </a:rPr>
              <a:t>, 2008.- 192 с.:</a:t>
            </a:r>
            <a:r>
              <a:rPr lang="ru-RU" sz="1400" dirty="0"/>
              <a:t/>
            </a:r>
            <a:br>
              <a:rPr lang="ru-RU" sz="1400" dirty="0"/>
            </a:b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849823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125113" cy="924475"/>
          </a:xfrm>
        </p:spPr>
        <p:txBody>
          <a:bodyPr/>
          <a:lstStyle/>
          <a:p>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ru-RU" sz="3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Информационные ресурсы:</a:t>
            </a: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hlinkClick r:id="rId4"/>
              </a:rPr>
              <a:t>http://</a:t>
            </a:r>
            <a:r>
              <a:rPr lang="en-US"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hlinkClick r:id="rId4"/>
              </a:rPr>
              <a:t>iulyaplatonowa.narod.ru/index/0-45</a:t>
            </a:r>
            <a: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http://lutiks.jimdo.com</a:t>
            </a:r>
            <a:r>
              <a:rPr lang="en-US"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hlinkClick r:id="rId5"/>
              </a:rPr>
              <a:t>http://</a:t>
            </a:r>
            <a:r>
              <a:rPr lang="en-US"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hlinkClick r:id="rId5"/>
              </a:rPr>
              <a:t>psydou.ucoz.ru/dir/1</a:t>
            </a:r>
            <a: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http://practic.childpsy.ru/psyhologam_dou</a:t>
            </a:r>
            <a:r>
              <a:rPr lang="en-US"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6"/>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6"/>
              </a:rPr>
              <a:t>psychologistsgarden.blogspot.ru/p/blog-page_2.html</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7"/>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7"/>
              </a:rPr>
              <a:t>psyera.ru/2995/razvitie-poznavatelnyh-processov-u-doshkolnikov</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8"/>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8"/>
              </a:rPr>
              <a:t>med-books.info/vozrastnaya-psihologiya_783/razvitie-poznavatelnyih-protsessov-39259.html</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9"/>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9"/>
              </a:rPr>
              <a:t>nsportal.ru/vuz/psikhologicheskie-nauki/library/prezentaciya-razvitie-poznavatelnyh-processov-u-doshkolnikov</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0"/>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0"/>
              </a:rPr>
              <a:t>biblios.newgoo.net/t3896-topic</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1"/>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1"/>
              </a:rPr>
              <a:t>bbsv.ru/book/eyfamily/page31.htm</a:t>
            </a:r>
            <a: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2"/>
              </a:rPr>
              <a:t>http://</a:t>
            </a:r>
            <a:r>
              <a:rPr lang="en-US" sz="1600" b="1" i="1" dirty="0" smtClean="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hlinkClick r:id="rId12"/>
              </a:rPr>
              <a:t>www.i-gnom.ru/stati/zdorove/podvizhnye-igry-kak-sredstvo-razvitiya-poznavatelnyh-processov.html</a:t>
            </a:r>
            <a: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en-US" sz="1600" b="1" i="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http://neposed.net/training-games/razvitie-voobrajenia.html</a:t>
            </a:r>
            <a: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ru-RU" sz="1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ru-RU" sz="1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4106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539552" y="692697"/>
            <a:ext cx="8208912" cy="4031873"/>
          </a:xfrm>
          <a:prstGeom prst="rect">
            <a:avLst/>
          </a:prstGeom>
          <a:noFill/>
        </p:spPr>
        <p:txBody>
          <a:bodyPr wrap="square" rtlCol="0">
            <a:spAutoFit/>
          </a:bodyPr>
          <a:lstStyle/>
          <a:p>
            <a:pPr algn="r"/>
            <a:endParaRPr lang="ru-RU" sz="1400" i="1" dirty="0" smtClean="0"/>
          </a:p>
          <a:p>
            <a:pPr algn="r"/>
            <a:endParaRPr lang="ru-RU" sz="1400" i="1" dirty="0"/>
          </a:p>
          <a:p>
            <a:pPr algn="r"/>
            <a:endParaRPr lang="ru-RU" sz="1400" i="1" dirty="0" smtClean="0"/>
          </a:p>
          <a:p>
            <a:pPr algn="r"/>
            <a:r>
              <a:rPr lang="ru-RU" sz="1400" b="1" i="1" dirty="0" smtClean="0">
                <a:latin typeface="Times New Roman" pitchFamily="18" charset="0"/>
                <a:cs typeface="Times New Roman" pitchFamily="18" charset="0"/>
              </a:rPr>
              <a:t>«</a:t>
            </a:r>
            <a:r>
              <a:rPr lang="ru-RU" sz="1400" b="1" i="1" dirty="0">
                <a:latin typeface="Times New Roman" pitchFamily="18" charset="0"/>
                <a:cs typeface="Times New Roman" pitchFamily="18" charset="0"/>
              </a:rPr>
              <a:t>В игре детей есть часто смысл глубокий»</a:t>
            </a:r>
          </a:p>
          <a:p>
            <a:pPr algn="r"/>
            <a:r>
              <a:rPr lang="ru-RU" sz="1400" b="1" i="1" dirty="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                           </a:t>
            </a:r>
            <a:r>
              <a:rPr lang="ru-RU" sz="1400" b="1" i="1" dirty="0">
                <a:latin typeface="Times New Roman" pitchFamily="18" charset="0"/>
                <a:cs typeface="Times New Roman" pitchFamily="18" charset="0"/>
              </a:rPr>
              <a:t>Иоганн  Шиллер.</a:t>
            </a:r>
          </a:p>
          <a:p>
            <a:r>
              <a:rPr lang="ru-RU" sz="1400" b="1" i="1" dirty="0">
                <a:latin typeface="Times New Roman" pitchFamily="18" charset="0"/>
                <a:cs typeface="Times New Roman" pitchFamily="18" charset="0"/>
              </a:rPr>
              <a:t>    </a:t>
            </a:r>
            <a:endParaRPr lang="ru-RU" sz="1400" b="1" i="1"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 </a:t>
            </a:r>
            <a:r>
              <a:rPr lang="ru-RU" sz="1400" b="1" i="1" dirty="0">
                <a:latin typeface="Times New Roman" pitchFamily="18" charset="0"/>
                <a:cs typeface="Times New Roman" pitchFamily="18" charset="0"/>
              </a:rPr>
              <a:t>Нет ничего гармоничнее играющего ребенка. Сила этой гармонии настолько велика, что взрослые, наблюдающие за детской игрой, невольно улыбаются, переживая радость и восторг. Вся жизнь ребенка-дошкольника пронизана игрой, только так он готов открыть себя миру и мир для себя. Обучение - и игра — это абсолютно совместимые процессы в дошкольном детстве. Игра всегда обучает! А при умелом педагогическом руководстве и продуманной организации - обучает прекрасно! Для осуществления полноценного обучения и воспитания дошкольников необходимо развитие познавательных процессов. На развитие познавательных, или интеллектуальных способностей  влияет восприятие, память и внимание</a:t>
            </a:r>
            <a:r>
              <a:rPr lang="ru-RU" sz="1400" b="1" i="1" dirty="0" smtClean="0">
                <a:latin typeface="Times New Roman" pitchFamily="18" charset="0"/>
                <a:cs typeface="Times New Roman" pitchFamily="18" charset="0"/>
              </a:rPr>
              <a:t>.</a:t>
            </a:r>
          </a:p>
          <a:p>
            <a:r>
              <a:rPr lang="ru-RU" sz="1400" b="1" i="1" dirty="0" smtClean="0">
                <a:latin typeface="Times New Roman" pitchFamily="18" charset="0"/>
                <a:cs typeface="Times New Roman" pitchFamily="18" charset="0"/>
              </a:rPr>
              <a:t> </a:t>
            </a:r>
            <a:r>
              <a:rPr lang="ru-RU" sz="1400" b="1" i="1" dirty="0">
                <a:latin typeface="Times New Roman" pitchFamily="18" charset="0"/>
                <a:cs typeface="Times New Roman" pitchFamily="18" charset="0"/>
              </a:rPr>
              <a:t>Развитие познавательных процессов у детей необходимы  для их подготовки к школе и дальнейшего успешного обучения и интеллектуального развития. Но это должно быть совместной  заботой воспитателей и родителей. </a:t>
            </a:r>
          </a:p>
          <a:p>
            <a:endParaRPr lang="ru-RU" dirty="0"/>
          </a:p>
        </p:txBody>
      </p:sp>
    </p:spTree>
    <p:extLst>
      <p:ext uri="{BB962C8B-B14F-4D97-AF65-F5344CB8AC3E}">
        <p14:creationId xmlns:p14="http://schemas.microsoft.com/office/powerpoint/2010/main" val="30191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a:t/>
            </a:r>
            <a:br>
              <a:rPr lang="ru-RU" sz="1200" dirty="0"/>
            </a:br>
            <a:r>
              <a:rPr lang="ru-RU" sz="1200" dirty="0" smtClean="0"/>
              <a:t/>
            </a:r>
            <a:br>
              <a:rPr lang="ru-RU" sz="1200" dirty="0" smtClean="0"/>
            </a:br>
            <a:r>
              <a:rPr lang="ru-RU" sz="1200" dirty="0" smtClean="0"/>
              <a:t> </a:t>
            </a:r>
            <a:r>
              <a:rPr lang="ru-RU" sz="1600" b="1" i="1" dirty="0">
                <a:solidFill>
                  <a:schemeClr val="tx1"/>
                </a:solidFill>
                <a:latin typeface="Times New Roman" pitchFamily="18" charset="0"/>
                <a:cs typeface="Times New Roman" pitchFamily="18" charset="0"/>
              </a:rPr>
              <a:t>Восприятие –</a:t>
            </a:r>
            <a:r>
              <a:rPr lang="ru-RU" sz="1600" i="1" dirty="0">
                <a:solidFill>
                  <a:schemeClr val="tx1"/>
                </a:solidFill>
                <a:latin typeface="Times New Roman" pitchFamily="18" charset="0"/>
                <a:cs typeface="Times New Roman" pitchFamily="18" charset="0"/>
              </a:rPr>
              <a:t>это основной познавательный процесс чувственного отражения действительности, её предметов и явлений при их непосредственном действии на органы чувств. Восприятия бывают простые, сложные, а также специальные. К специальным видам относятся восприятие пространства, времени, движения. К более простым видам относятся восприятия величины, формы предметов, их цвета. Восприятие ребёнка  дошкольного возраста носит непроизвольный характер. В предметах они замечают не главные признаки, а то, что ярко выделяет их на фоне других предметов: окраску, величину, форму. Лучшие результаты развития  происходят через сенсорное восприятие. Такими сенсорными эталонами при восприятии формы являются геометрические фигуры, при восприятии цвета – спектральная гамма цветов и др. </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                    </a:t>
            </a:r>
            <a:r>
              <a:rPr lang="ru-RU" sz="1600" b="1" i="1" dirty="0">
                <a:solidFill>
                  <a:schemeClr val="tx1"/>
                </a:solidFill>
                <a:latin typeface="Times New Roman" pitchFamily="18" charset="0"/>
                <a:cs typeface="Times New Roman" pitchFamily="18" charset="0"/>
              </a:rPr>
              <a:t>Игры для развития восприятия.</a:t>
            </a:r>
            <a:r>
              <a:rPr lang="ru-RU" sz="1600" i="1" dirty="0">
                <a:solidFill>
                  <a:schemeClr val="tx1"/>
                </a:solidFill>
                <a:latin typeface="Times New Roman" pitchFamily="18" charset="0"/>
                <a:cs typeface="Times New Roman" pitchFamily="18" charset="0"/>
              </a:rPr>
              <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    </a:t>
            </a:r>
            <a:r>
              <a:rPr lang="ru-RU" sz="1600" b="1" i="1" dirty="0">
                <a:solidFill>
                  <a:srgbClr val="C00000"/>
                </a:solidFill>
                <a:latin typeface="Times New Roman" pitchFamily="18" charset="0"/>
                <a:cs typeface="Times New Roman" pitchFamily="18" charset="0"/>
              </a:rPr>
              <a:t>Игра «УЗНАЙ ПРЕДМЕТ»</a:t>
            </a:r>
            <a:r>
              <a:rPr lang="ru-RU" sz="1600" i="1" dirty="0">
                <a:solidFill>
                  <a:schemeClr val="tx1"/>
                </a:solidFill>
                <a:latin typeface="Times New Roman" pitchFamily="18" charset="0"/>
                <a:cs typeface="Times New Roman" pitchFamily="18" charset="0"/>
              </a:rPr>
              <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Предлагаемая игра учит сравнивать предметы между собой, предназначена для развития восприятия у детей 4—6-летнего возраста. Для проведения игры необходимо положить в полотняный мешочек разные мелкие предметы: пуговицы разной</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величины, наперсток, катушку, кубик, шарик, конфету, ручку, ластик и др.</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Ребёнок должен определить на ощупь предметы, которые находятся внутри.</a:t>
            </a:r>
            <a:r>
              <a:rPr lang="ru-RU" sz="1200" dirty="0"/>
              <a:t/>
            </a:r>
            <a:br>
              <a:rPr lang="ru-RU" sz="1200" dirty="0"/>
            </a:br>
            <a:r>
              <a:rPr lang="ru-RU" sz="1200" dirty="0"/>
              <a:t> </a:t>
            </a:r>
            <a:endParaRPr lang="ru-RU" sz="1200" dirty="0">
              <a:latin typeface="Times New Roman" pitchFamily="18" charset="0"/>
              <a:cs typeface="Times New Roman" pitchFamily="18" charset="0"/>
            </a:endParaRPr>
          </a:p>
        </p:txBody>
      </p:sp>
      <p:pic>
        <p:nvPicPr>
          <p:cNvPr id="3" name="Рисунок 2"/>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15616" y="5229200"/>
            <a:ext cx="2376264" cy="1368152"/>
          </a:xfrm>
          <a:prstGeom prst="rect">
            <a:avLst/>
          </a:prstGeom>
          <a:solidFill>
            <a:srgbClr val="00B0F0"/>
          </a:solidFill>
        </p:spPr>
      </p:pic>
    </p:spTree>
    <p:extLst>
      <p:ext uri="{BB962C8B-B14F-4D97-AF65-F5344CB8AC3E}">
        <p14:creationId xmlns:p14="http://schemas.microsoft.com/office/powerpoint/2010/main" val="269818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5473" name="Object 1"/>
          <p:cNvGraphicFramePr>
            <a:graphicFrameLocks noChangeAspect="1"/>
          </p:cNvGraphicFramePr>
          <p:nvPr>
            <p:extLst>
              <p:ext uri="{D42A27DB-BD31-4B8C-83A1-F6EECF244321}">
                <p14:modId xmlns:p14="http://schemas.microsoft.com/office/powerpoint/2010/main" val="3747080435"/>
              </p:ext>
            </p:extLst>
          </p:nvPr>
        </p:nvGraphicFramePr>
        <p:xfrm>
          <a:off x="323528" y="1340768"/>
          <a:ext cx="2232248" cy="2057857"/>
        </p:xfrm>
        <a:graphic>
          <a:graphicData uri="http://schemas.openxmlformats.org/presentationml/2006/ole">
            <mc:AlternateContent xmlns:mc="http://schemas.openxmlformats.org/markup-compatibility/2006">
              <mc:Choice xmlns:v="urn:schemas-microsoft-com:vml" Requires="v">
                <p:oleObj spid="_x0000_s108548" name="Слайд" r:id="rId5" imgW="4571116" imgH="3428159" progId="PowerPoint.Slide.12">
                  <p:embed/>
                </p:oleObj>
              </mc:Choice>
              <mc:Fallback>
                <p:oleObj name="Слайд" r:id="rId5" imgW="4571116" imgH="342815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40768"/>
                        <a:ext cx="2232248" cy="2057857"/>
                      </a:xfrm>
                      <a:prstGeom prst="rect">
                        <a:avLst/>
                      </a:prstGeom>
                      <a:noFill/>
                      <a:extLst/>
                    </p:spPr>
                  </p:pic>
                </p:oleObj>
              </mc:Fallback>
            </mc:AlternateContent>
          </a:graphicData>
        </a:graphic>
      </p:graphicFrame>
      <p:sp>
        <p:nvSpPr>
          <p:cNvPr id="9" name="Заголовок 8"/>
          <p:cNvSpPr txBox="1">
            <a:spLocks noGrp="1"/>
          </p:cNvSpPr>
          <p:nvPr>
            <p:ph type="title"/>
          </p:nvPr>
        </p:nvSpPr>
        <p:spPr>
          <a:xfrm>
            <a:off x="251520" y="653949"/>
            <a:ext cx="8208912" cy="646331"/>
          </a:xfrm>
          <a:prstGeom prst="rect">
            <a:avLst/>
          </a:prstGeom>
          <a:noFill/>
        </p:spPr>
        <p:txBody>
          <a:bodyPr wrap="square">
            <a:spAutoFit/>
          </a:bodyPr>
          <a:lstStyle/>
          <a:p>
            <a:pPr fontAlgn="auto">
              <a:spcBef>
                <a:spcPts val="0"/>
              </a:spcBef>
              <a:spcAft>
                <a:spcPts val="0"/>
              </a:spcAft>
              <a:defRPr/>
            </a:pPr>
            <a:r>
              <a:rPr lang="ru-RU"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Развивающая игра</a:t>
            </a:r>
          </a:p>
          <a:p>
            <a:pPr fontAlgn="auto">
              <a:spcBef>
                <a:spcPts val="0"/>
              </a:spcBef>
              <a:spcAft>
                <a:spcPts val="0"/>
              </a:spcAft>
              <a:defRPr/>
            </a:pPr>
            <a:r>
              <a:rPr lang="ru-RU"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«Кто где находится</a:t>
            </a:r>
            <a:r>
              <a:rPr lang="ru-RU" sz="1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ru-RU" sz="1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Чей контур?»</a:t>
            </a:r>
          </a:p>
        </p:txBody>
      </p:sp>
      <p:pic>
        <p:nvPicPr>
          <p:cNvPr id="5" name="Рисунок 4" descr="Безимени-5.jpg"/>
          <p:cNvPicPr/>
          <p:nvPr/>
        </p:nvPicPr>
        <p:blipFill>
          <a:blip r:embed="rId7" cstate="email">
            <a:duotone>
              <a:prstClr val="black"/>
              <a:schemeClr val="accent2">
                <a:tint val="45000"/>
                <a:satMod val="400000"/>
              </a:schemeClr>
            </a:duotone>
          </a:blip>
          <a:srcRect/>
          <a:stretch>
            <a:fillRect/>
          </a:stretch>
        </p:blipFill>
        <p:spPr bwMode="auto">
          <a:xfrm>
            <a:off x="6532009" y="1268760"/>
            <a:ext cx="2520000" cy="1944000"/>
          </a:xfrm>
          <a:prstGeom prst="rect">
            <a:avLst/>
          </a:prstGeom>
          <a:ln>
            <a:noFill/>
          </a:ln>
          <a:effectLst>
            <a:softEdge rad="112500"/>
          </a:effectLst>
        </p:spPr>
      </p:pic>
      <p:pic>
        <p:nvPicPr>
          <p:cNvPr id="6" name="Рисунок 5" descr="Безимени-6.jpg"/>
          <p:cNvPicPr/>
          <p:nvPr/>
        </p:nvPicPr>
        <p:blipFill>
          <a:blip r:embed="rId8" cstate="email">
            <a:duotone>
              <a:prstClr val="black"/>
              <a:schemeClr val="accent2">
                <a:tint val="45000"/>
                <a:satMod val="400000"/>
              </a:schemeClr>
            </a:duotone>
          </a:blip>
          <a:srcRect/>
          <a:stretch>
            <a:fillRect/>
          </a:stretch>
        </p:blipFill>
        <p:spPr bwMode="auto">
          <a:xfrm>
            <a:off x="3929175" y="1268760"/>
            <a:ext cx="2448000" cy="1908000"/>
          </a:xfrm>
          <a:prstGeom prst="rect">
            <a:avLst/>
          </a:prstGeom>
          <a:ln>
            <a:noFill/>
          </a:ln>
          <a:effectLst>
            <a:softEdge rad="112500"/>
          </a:effectLst>
        </p:spPr>
      </p:pic>
      <p:sp>
        <p:nvSpPr>
          <p:cNvPr id="2" name="TextBox 1"/>
          <p:cNvSpPr txBox="1"/>
          <p:nvPr/>
        </p:nvSpPr>
        <p:spPr>
          <a:xfrm>
            <a:off x="4913529" y="3503735"/>
            <a:ext cx="3266338" cy="646331"/>
          </a:xfrm>
          <a:prstGeom prst="rect">
            <a:avLst/>
          </a:prstGeom>
          <a:noFill/>
        </p:spPr>
        <p:txBody>
          <a:bodyPr wrap="square" rtlCol="0">
            <a:spAutoFit/>
          </a:bodyPr>
          <a:lstStyle/>
          <a:p>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«Зрительное восприятие»</a:t>
            </a:r>
            <a:endPar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5484" name="Picture 12" descr="Игры для развития восприятия для дошкольников: игры на развитие слухового, зрительного, фонематического восприяти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4021906"/>
            <a:ext cx="2496000" cy="18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5487" name="Picture 15" descr="http://cs9978.vk.me/u3633409/103100838/x_fbaebc1f.jpg"/>
          <p:cNvPicPr>
            <a:picLocks noChangeAspect="1" noChangeArrowheads="1"/>
          </p:cNvPicPr>
          <p:nvPr/>
        </p:nvPicPr>
        <p:blipFill>
          <a:blip r:embed="rId10">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47664" y="4365104"/>
            <a:ext cx="2683686" cy="205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836" y="3642234"/>
            <a:ext cx="3819005" cy="800219"/>
          </a:xfrm>
          <a:prstGeom prst="rect">
            <a:avLst/>
          </a:prstGeom>
          <a:noFill/>
        </p:spPr>
        <p:txBody>
          <a:bodyPr wrap="square" rtlCol="0">
            <a:spAutoFit/>
          </a:bodyPr>
          <a:lstStyle/>
          <a:p>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Вспомни какого цвета радуга</a:t>
            </a:r>
          </a:p>
          <a:p>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и</a:t>
            </a:r>
            <a:r>
              <a:rPr lang="ru-RU"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раскрась картинку в нужные</a:t>
            </a:r>
          </a:p>
          <a:p>
            <a:r>
              <a:rPr lang="ru-RU"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a:t>
            </a:r>
            <a:r>
              <a:rPr lang="ru-RU"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вета</a:t>
            </a:r>
            <a:r>
              <a:rPr lang="ru-RU" sz="1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ru-RU" sz="1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04369493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8323"/>
            <a:ext cx="8568952" cy="924475"/>
          </a:xfrm>
        </p:spPr>
        <p:txBody>
          <a:bodyPr/>
          <a:lstStyle/>
          <a:p>
            <a:r>
              <a:rPr lang="ru-RU" sz="1400" dirty="0"/>
              <a:t>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b="1" i="1" dirty="0" smtClean="0">
                <a:solidFill>
                  <a:schemeClr val="tx1"/>
                </a:solidFill>
                <a:latin typeface="Times New Roman" pitchFamily="18" charset="0"/>
                <a:cs typeface="Times New Roman" pitchFamily="18" charset="0"/>
              </a:rPr>
              <a:t>Для </a:t>
            </a:r>
            <a:r>
              <a:rPr lang="ru-RU" sz="1400" b="1" i="1" dirty="0">
                <a:solidFill>
                  <a:schemeClr val="tx1"/>
                </a:solidFill>
                <a:latin typeface="Times New Roman" pitchFamily="18" charset="0"/>
                <a:cs typeface="Times New Roman" pitchFamily="18" charset="0"/>
              </a:rPr>
              <a:t>развития восприятия детей 4—6 лет можно предложить  следующие задания:</a:t>
            </a:r>
            <a:br>
              <a:rPr lang="ru-RU" sz="1400" b="1" i="1" dirty="0">
                <a:solidFill>
                  <a:schemeClr val="tx1"/>
                </a:solidFill>
                <a:latin typeface="Times New Roman" pitchFamily="18" charset="0"/>
                <a:cs typeface="Times New Roman" pitchFamily="18" charset="0"/>
              </a:rPr>
            </a:br>
            <a:r>
              <a:rPr lang="ru-RU" sz="1400" b="1" i="1" dirty="0">
                <a:solidFill>
                  <a:srgbClr val="C00000"/>
                </a:solidFill>
                <a:latin typeface="Times New Roman" pitchFamily="18" charset="0"/>
                <a:cs typeface="Times New Roman" pitchFamily="18" charset="0"/>
              </a:rPr>
              <a:t>Игра «СДЕЛАЙ ТАК</a:t>
            </a:r>
            <a:r>
              <a:rPr lang="ru-RU" sz="1400" b="1" i="1" dirty="0" smtClean="0">
                <a:solidFill>
                  <a:srgbClr val="C00000"/>
                </a:solidFill>
                <a:latin typeface="Times New Roman" pitchFamily="18" charset="0"/>
                <a:cs typeface="Times New Roman" pitchFamily="18" charset="0"/>
              </a:rPr>
              <a:t>»                       </a:t>
            </a:r>
            <a:r>
              <a:rPr lang="ru-RU" sz="1400" b="1" i="1" dirty="0">
                <a:solidFill>
                  <a:schemeClr val="tx1"/>
                </a:solidFill>
                <a:latin typeface="Times New Roman" pitchFamily="18" charset="0"/>
                <a:cs typeface="Times New Roman" pitchFamily="18" charset="0"/>
              </a:rPr>
              <a:t/>
            </a:r>
            <a:br>
              <a:rPr lang="ru-RU" sz="1400" b="1" i="1" dirty="0">
                <a:solidFill>
                  <a:schemeClr val="tx1"/>
                </a:solidFill>
                <a:latin typeface="Times New Roman" pitchFamily="18" charset="0"/>
                <a:cs typeface="Times New Roman" pitchFamily="18" charset="0"/>
              </a:rPr>
            </a:br>
            <a:r>
              <a:rPr lang="ru-RU" sz="1400" b="1" i="1" dirty="0">
                <a:solidFill>
                  <a:schemeClr val="tx1"/>
                </a:solidFill>
                <a:latin typeface="Times New Roman" pitchFamily="18" charset="0"/>
                <a:cs typeface="Times New Roman" pitchFamily="18" charset="0"/>
              </a:rPr>
              <a:t>По образцу построить такое же строение.</a:t>
            </a:r>
            <a:br>
              <a:rPr lang="ru-RU" sz="1400" b="1" i="1" dirty="0">
                <a:solidFill>
                  <a:schemeClr val="tx1"/>
                </a:solidFill>
                <a:latin typeface="Times New Roman" pitchFamily="18" charset="0"/>
                <a:cs typeface="Times New Roman" pitchFamily="18" charset="0"/>
              </a:rPr>
            </a:br>
            <a:r>
              <a:rPr lang="ru-RU" sz="1400" b="1" i="1" dirty="0" smtClean="0">
                <a:solidFill>
                  <a:schemeClr val="tx1"/>
                </a:solidFill>
                <a:latin typeface="Times New Roman" pitchFamily="18" charset="0"/>
                <a:cs typeface="Times New Roman" pitchFamily="18" charset="0"/>
              </a:rPr>
              <a:t/>
            </a:r>
            <a:br>
              <a:rPr lang="ru-RU" sz="1400" b="1" i="1" dirty="0" smtClean="0">
                <a:solidFill>
                  <a:schemeClr val="tx1"/>
                </a:solidFill>
                <a:latin typeface="Times New Roman" pitchFamily="18" charset="0"/>
                <a:cs typeface="Times New Roman" pitchFamily="18" charset="0"/>
              </a:rPr>
            </a:br>
            <a:r>
              <a:rPr lang="ru-RU" sz="1400" b="1" i="1" dirty="0">
                <a:solidFill>
                  <a:schemeClr val="tx1"/>
                </a:solidFill>
                <a:latin typeface="Times New Roman" pitchFamily="18" charset="0"/>
                <a:cs typeface="Times New Roman" pitchFamily="18" charset="0"/>
              </a:rPr>
              <a:t/>
            </a:r>
            <a:br>
              <a:rPr lang="ru-RU" sz="1400" b="1" i="1" dirty="0">
                <a:solidFill>
                  <a:schemeClr val="tx1"/>
                </a:solidFill>
                <a:latin typeface="Times New Roman" pitchFamily="18" charset="0"/>
                <a:cs typeface="Times New Roman" pitchFamily="18" charset="0"/>
              </a:rPr>
            </a:br>
            <a:r>
              <a:rPr lang="ru-RU" sz="1400" b="1" i="1" dirty="0" err="1" smtClean="0">
                <a:solidFill>
                  <a:srgbClr val="C00000"/>
                </a:solidFill>
                <a:latin typeface="Times New Roman" pitchFamily="18" charset="0"/>
                <a:cs typeface="Times New Roman" pitchFamily="18" charset="0"/>
              </a:rPr>
              <a:t>Игра«НАЙДИ</a:t>
            </a:r>
            <a:r>
              <a:rPr lang="ru-RU" sz="1400" b="1" i="1" dirty="0" smtClean="0">
                <a:solidFill>
                  <a:srgbClr val="C00000"/>
                </a:solidFill>
                <a:latin typeface="Times New Roman" pitchFamily="18" charset="0"/>
                <a:cs typeface="Times New Roman" pitchFamily="18" charset="0"/>
              </a:rPr>
              <a:t> </a:t>
            </a:r>
            <a:r>
              <a:rPr lang="ru-RU" sz="1400" b="1" i="1" dirty="0">
                <a:solidFill>
                  <a:srgbClr val="C00000"/>
                </a:solidFill>
                <a:latin typeface="Times New Roman" pitchFamily="18" charset="0"/>
                <a:cs typeface="Times New Roman" pitchFamily="18" charset="0"/>
              </a:rPr>
              <a:t>ИГРУШКУ».                                                                               </a:t>
            </a:r>
            <a:r>
              <a:rPr lang="ru-RU" sz="1400" b="1" i="1" dirty="0">
                <a:solidFill>
                  <a:schemeClr val="tx1"/>
                </a:solidFill>
                <a:latin typeface="Times New Roman" pitchFamily="18" charset="0"/>
                <a:cs typeface="Times New Roman" pitchFamily="18" charset="0"/>
              </a:rPr>
              <a:t/>
            </a:r>
            <a:br>
              <a:rPr lang="ru-RU" sz="1400" b="1" i="1" dirty="0">
                <a:solidFill>
                  <a:schemeClr val="tx1"/>
                </a:solidFill>
                <a:latin typeface="Times New Roman" pitchFamily="18" charset="0"/>
                <a:cs typeface="Times New Roman" pitchFamily="18" charset="0"/>
              </a:rPr>
            </a:br>
            <a:r>
              <a:rPr lang="ru-RU" sz="1400" b="1" i="1" dirty="0">
                <a:solidFill>
                  <a:schemeClr val="tx1"/>
                </a:solidFill>
                <a:latin typeface="Times New Roman" pitchFamily="18" charset="0"/>
                <a:cs typeface="Times New Roman" pitchFamily="18" charset="0"/>
              </a:rPr>
              <a:t>Несколько игрушек (до 10) может быть расставлено в комнате так, чтобы не бросались в глаза. Ведущий, а им может быть и взрослый, и ребенок, облюбовав какую-либо игрушку, начинает рассказывать, какая она, что может делать, какого цвета, какой формы, какой величины. Участники игры могут задавать вопросы, а затем отправляются на поиски этой игрушки. Тот, кто находит игрушку, сам становится ведущим. Новый ведущий описывает свойства уже другой игрушки.</a:t>
            </a:r>
            <a:br>
              <a:rPr lang="ru-RU" sz="1400" b="1" i="1" dirty="0">
                <a:solidFill>
                  <a:schemeClr val="tx1"/>
                </a:solidFill>
                <a:latin typeface="Times New Roman" pitchFamily="18" charset="0"/>
                <a:cs typeface="Times New Roman" pitchFamily="18" charset="0"/>
              </a:rPr>
            </a:br>
            <a:r>
              <a:rPr lang="ru-RU" sz="1400" b="1" i="1" dirty="0">
                <a:solidFill>
                  <a:schemeClr val="tx1"/>
                </a:solidFill>
                <a:latin typeface="Times New Roman" pitchFamily="18" charset="0"/>
                <a:cs typeface="Times New Roman" pitchFamily="18" charset="0"/>
              </a:rPr>
              <a:t> Игра «ЗАШИВАЕМ КОВЕР».</a:t>
            </a:r>
            <a:br>
              <a:rPr lang="ru-RU" sz="1400" b="1" i="1" dirty="0">
                <a:solidFill>
                  <a:schemeClr val="tx1"/>
                </a:solidFill>
                <a:latin typeface="Times New Roman" pitchFamily="18" charset="0"/>
                <a:cs typeface="Times New Roman" pitchFamily="18" charset="0"/>
              </a:rPr>
            </a:br>
            <a:r>
              <a:rPr lang="ru-RU" sz="1400" b="1" i="1" dirty="0">
                <a:solidFill>
                  <a:schemeClr val="tx1"/>
                </a:solidFill>
                <a:latin typeface="Times New Roman" pitchFamily="18" charset="0"/>
                <a:cs typeface="Times New Roman" pitchFamily="18" charset="0"/>
              </a:rPr>
              <a:t> На красивом коврике оказались дырки. Возле коврика расположены несколько заплаток, из них надо выбрать только те, которые помогут закрыть дырки</a:t>
            </a:r>
            <a:r>
              <a:rPr lang="ru-RU" sz="1400" b="1" i="1" dirty="0" smtClean="0">
                <a:solidFill>
                  <a:schemeClr val="tx1"/>
                </a:solidFill>
                <a:latin typeface="Times New Roman" pitchFamily="18" charset="0"/>
                <a:cs typeface="Times New Roman" pitchFamily="18" charset="0"/>
              </a:rPr>
              <a:t>.</a:t>
            </a:r>
            <a:r>
              <a:rPr lang="ru-RU" sz="1600" b="1" i="1" dirty="0">
                <a:solidFill>
                  <a:schemeClr val="tx1"/>
                </a:solidFill>
                <a:latin typeface="Times New Roman" pitchFamily="18" charset="0"/>
                <a:cs typeface="Times New Roman" pitchFamily="18" charset="0"/>
              </a:rPr>
              <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a:t>
            </a:r>
            <a:r>
              <a:rPr lang="ru-RU" sz="1600" b="1" i="1" dirty="0" smtClean="0">
                <a:solidFill>
                  <a:schemeClr val="tx1"/>
                </a:solidFill>
                <a:latin typeface="Times New Roman" pitchFamily="18" charset="0"/>
                <a:cs typeface="Times New Roman" pitchFamily="18" charset="0"/>
              </a:rPr>
              <a:t/>
            </a:r>
            <a:br>
              <a:rPr lang="ru-RU" sz="1600" b="1" i="1" dirty="0" smtClean="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a:r>
            <a:br>
              <a:rPr lang="ru-RU" sz="1600" b="1" i="1" dirty="0">
                <a:solidFill>
                  <a:schemeClr val="tx1"/>
                </a:solidFill>
                <a:latin typeface="Times New Roman" pitchFamily="18" charset="0"/>
                <a:cs typeface="Times New Roman" pitchFamily="18" charset="0"/>
              </a:rPr>
            </a:br>
            <a:r>
              <a:rPr lang="ru-RU" sz="1600" b="1" i="1" dirty="0" smtClean="0">
                <a:solidFill>
                  <a:schemeClr val="tx1"/>
                </a:solidFill>
                <a:latin typeface="Times New Roman" pitchFamily="18" charset="0"/>
                <a:cs typeface="Times New Roman" pitchFamily="18" charset="0"/>
              </a:rPr>
              <a:t/>
            </a:r>
            <a:br>
              <a:rPr lang="ru-RU" sz="1600" b="1" i="1" dirty="0" smtClean="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a:t>
            </a:r>
            <a:r>
              <a:rPr lang="ru-RU" sz="1600" b="1" i="1" dirty="0">
                <a:solidFill>
                  <a:srgbClr val="C00000"/>
                </a:solidFill>
                <a:latin typeface="Times New Roman" pitchFamily="18" charset="0"/>
                <a:cs typeface="Times New Roman" pitchFamily="18" charset="0"/>
              </a:rPr>
              <a:t>Игра «НАЙДИ ТАКОЙ ЖЕ ПРЕДМЕТ»</a:t>
            </a:r>
            <a:r>
              <a:rPr lang="ru-RU" sz="1600" b="1" i="1" dirty="0">
                <a:solidFill>
                  <a:schemeClr val="tx1"/>
                </a:solidFill>
                <a:latin typeface="Times New Roman" pitchFamily="18" charset="0"/>
                <a:cs typeface="Times New Roman" pitchFamily="18" charset="0"/>
              </a:rPr>
              <a:t/>
            </a:r>
            <a:br>
              <a:rPr lang="ru-RU" sz="1600" b="1" i="1" dirty="0">
                <a:solidFill>
                  <a:schemeClr val="tx1"/>
                </a:solidFill>
                <a:latin typeface="Times New Roman" pitchFamily="18" charset="0"/>
                <a:cs typeface="Times New Roman" pitchFamily="18" charset="0"/>
              </a:rPr>
            </a:br>
            <a:r>
              <a:rPr lang="ru-RU" sz="1600" b="1" i="1" dirty="0">
                <a:solidFill>
                  <a:schemeClr val="tx1"/>
                </a:solidFill>
                <a:latin typeface="Times New Roman" pitchFamily="18" charset="0"/>
                <a:cs typeface="Times New Roman" pitchFamily="18" charset="0"/>
              </a:rPr>
              <a:t> Ребенку предлагаются картинки: отдельно нарисованный эталон лампы и еще несколько рисунков ламп, среди которых ребенок должен найти такую же, как эталон. Задание ограничено во времени, на изучение картинок дается только 30 секунд. После этого ребенок должен дать ответ.</a:t>
            </a:r>
            <a:r>
              <a:rPr lang="ru-RU" sz="1400" dirty="0"/>
              <a:t/>
            </a:r>
            <a:br>
              <a:rPr lang="ru-RU" sz="1400" dirty="0"/>
            </a:br>
            <a:endParaRPr lang="ru-RU" sz="1400" dirty="0">
              <a:latin typeface="Times New Roman" pitchFamily="18" charset="0"/>
              <a:cs typeface="Times New Roman" pitchFamily="18" charset="0"/>
            </a:endParaRPr>
          </a:p>
        </p:txBody>
      </p:sp>
      <p:pic>
        <p:nvPicPr>
          <p:cNvPr id="3" name="Рисунок 2"/>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911332" y="678323"/>
            <a:ext cx="2057400" cy="894080"/>
          </a:xfrm>
          <a:prstGeom prst="rect">
            <a:avLst/>
          </a:prstGeom>
          <a:noFill/>
        </p:spPr>
      </p:pic>
      <p:pic>
        <p:nvPicPr>
          <p:cNvPr id="4" name="Рисунок 3"/>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860032" y="3212976"/>
            <a:ext cx="2160000" cy="1224000"/>
          </a:xfrm>
          <a:prstGeom prst="rect">
            <a:avLst/>
          </a:prstGeom>
          <a:noFill/>
        </p:spPr>
      </p:pic>
    </p:spTree>
    <p:extLst>
      <p:ext uri="{BB962C8B-B14F-4D97-AF65-F5344CB8AC3E}">
        <p14:creationId xmlns:p14="http://schemas.microsoft.com/office/powerpoint/2010/main" val="136921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5724"/>
            <a:ext cx="8856984" cy="924475"/>
          </a:xfrm>
        </p:spPr>
        <p:txBody>
          <a:bodyPr/>
          <a:lstStyle/>
          <a:p>
            <a:r>
              <a:rPr lang="ru-RU" sz="1400" dirty="0"/>
              <a:t> </a:t>
            </a: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i="1" dirty="0">
                <a:solidFill>
                  <a:schemeClr val="tx1"/>
                </a:solidFill>
              </a:rPr>
              <a:t/>
            </a:r>
            <a:br>
              <a:rPr lang="ru-RU" sz="1400" i="1" dirty="0">
                <a:solidFill>
                  <a:schemeClr val="tx1"/>
                </a:solidFill>
              </a:rPr>
            </a:br>
            <a:r>
              <a:rPr lang="ru-RU" sz="1400" b="1" i="1" dirty="0" smtClean="0">
                <a:solidFill>
                  <a:schemeClr val="tx1"/>
                </a:solidFill>
              </a:rPr>
              <a:t>Память </a:t>
            </a:r>
            <a:r>
              <a:rPr lang="ru-RU" sz="1600" i="1" dirty="0">
                <a:solidFill>
                  <a:schemeClr val="tx1"/>
                </a:solidFill>
                <a:latin typeface="Times New Roman" pitchFamily="18" charset="0"/>
                <a:cs typeface="Times New Roman" pitchFamily="18" charset="0"/>
              </a:rPr>
              <a:t>является из основных свойств личности. Развитие познавательных способностей дошкольников противоположное свойство – это исключительная фотографичность. Дети могут легко заучить наизусть какое-либо стихотворение или сказку. Если взрослый человек, пересказывая сказку, отклонится от первоначального текста, то ребёнок тотчас же поправит его, напомнит пропущенную деталь. Но уже в возрасте 5 – 6 лет начинает формироваться произвольная память. Наряду с наглядно – образной памятью в дошкольный период возникает и развивается память словесно- логическая. Задача взрослых – ускорить развитие этих видов памяти у детей. Развитию памяти у детей дошкольного возраста способствуют разучивание стихов, рассказывание прослушанных сказок, стихотворений, наблюдения во время прогулок. Стихотворения выбираются сюжетного характера. Взрослый обязательно должен задавать вопросы ребёнку.</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    Следует  читать и пересказывать как можно больше русских народных сказок: «Курочка-ряба», «Колобок», «Теремок», «Козлятки и волк», «Репка», «Петушок и бобовое зернышко», «Маша и медведь», «Лисичка со скалочкой», «</a:t>
            </a:r>
            <a:r>
              <a:rPr lang="ru-RU" sz="1600" i="1" dirty="0" err="1">
                <a:solidFill>
                  <a:schemeClr val="tx1"/>
                </a:solidFill>
                <a:latin typeface="Times New Roman" pitchFamily="18" charset="0"/>
                <a:cs typeface="Times New Roman" pitchFamily="18" charset="0"/>
              </a:rPr>
              <a:t>Жихарка</a:t>
            </a:r>
            <a:r>
              <a:rPr lang="ru-RU" sz="1600" i="1" dirty="0">
                <a:solidFill>
                  <a:schemeClr val="tx1"/>
                </a:solidFill>
                <a:latin typeface="Times New Roman" pitchFamily="18" charset="0"/>
                <a:cs typeface="Times New Roman" pitchFamily="18" charset="0"/>
              </a:rPr>
              <a:t>», «Смоляной бочок» и др. Читать сказку нужно неоднократно. Читая и разучивая с ребёнком стихотворения русских писателей о природе, необходимо знакомить ребёнка с временами года. Ребёнок должен хорошо усвоить, что зиму всегда сменяет весна, весну – лето, лето – осень, а осень – зима. Обязательно нужно говорить с ребёнком о том, что происходит в природе зимой  (стихотворения  Дрожжина, Пушкина), весной (стихотворения Фета, Плещеева), летом и осенью (стихотворения </a:t>
            </a:r>
            <a:r>
              <a:rPr lang="ru-RU" sz="1600" i="1" dirty="0" err="1">
                <a:solidFill>
                  <a:schemeClr val="tx1"/>
                </a:solidFill>
                <a:latin typeface="Times New Roman" pitchFamily="18" charset="0"/>
                <a:cs typeface="Times New Roman" pitchFamily="18" charset="0"/>
              </a:rPr>
              <a:t>Майкова</a:t>
            </a:r>
            <a:r>
              <a:rPr lang="ru-RU" sz="1600" i="1" dirty="0">
                <a:solidFill>
                  <a:schemeClr val="tx1"/>
                </a:solidFill>
                <a:latin typeface="Times New Roman" pitchFamily="18" charset="0"/>
                <a:cs typeface="Times New Roman" pitchFamily="18" charset="0"/>
              </a:rPr>
              <a:t>). Также можно заучивать отрывки стихотворений </a:t>
            </a:r>
            <a:r>
              <a:rPr lang="ru-RU" sz="1600" i="1" dirty="0" err="1">
                <a:solidFill>
                  <a:schemeClr val="tx1"/>
                </a:solidFill>
                <a:latin typeface="Times New Roman" pitchFamily="18" charset="0"/>
                <a:cs typeface="Times New Roman" pitchFamily="18" charset="0"/>
              </a:rPr>
              <a:t>К.Чуковского</a:t>
            </a:r>
            <a:r>
              <a:rPr lang="ru-RU" sz="1600" i="1" dirty="0">
                <a:solidFill>
                  <a:schemeClr val="tx1"/>
                </a:solidFill>
                <a:latin typeface="Times New Roman" pitchFamily="18" charset="0"/>
                <a:cs typeface="Times New Roman" pitchFamily="18" charset="0"/>
              </a:rPr>
              <a:t> «Телефон», «Краденое солнце», «</a:t>
            </a:r>
            <a:r>
              <a:rPr lang="ru-RU" sz="1600" i="1" dirty="0" err="1">
                <a:solidFill>
                  <a:schemeClr val="tx1"/>
                </a:solidFill>
                <a:latin typeface="Times New Roman" pitchFamily="18" charset="0"/>
                <a:cs typeface="Times New Roman" pitchFamily="18" charset="0"/>
              </a:rPr>
              <a:t>Мойдодыр</a:t>
            </a:r>
            <a:r>
              <a:rPr lang="ru-RU" sz="1600" i="1" dirty="0">
                <a:solidFill>
                  <a:schemeClr val="tx1"/>
                </a:solidFill>
                <a:latin typeface="Times New Roman" pitchFamily="18" charset="0"/>
                <a:cs typeface="Times New Roman" pitchFamily="18" charset="0"/>
              </a:rPr>
              <a:t>»; </a:t>
            </a:r>
            <a:r>
              <a:rPr lang="ru-RU" sz="1600" i="1" dirty="0" err="1">
                <a:solidFill>
                  <a:schemeClr val="tx1"/>
                </a:solidFill>
                <a:latin typeface="Times New Roman" pitchFamily="18" charset="0"/>
                <a:cs typeface="Times New Roman" pitchFamily="18" charset="0"/>
              </a:rPr>
              <a:t>А.Пушкина</a:t>
            </a:r>
            <a:r>
              <a:rPr lang="ru-RU" sz="1600" i="1" dirty="0">
                <a:solidFill>
                  <a:schemeClr val="tx1"/>
                </a:solidFill>
                <a:latin typeface="Times New Roman" pitchFamily="18" charset="0"/>
                <a:cs typeface="Times New Roman" pitchFamily="18" charset="0"/>
              </a:rPr>
              <a:t> «У лукоморья дуб зелёный», </a:t>
            </a:r>
            <a:r>
              <a:rPr lang="ru-RU" sz="1600" i="1" dirty="0" err="1">
                <a:solidFill>
                  <a:schemeClr val="tx1"/>
                </a:solidFill>
                <a:latin typeface="Times New Roman" pitchFamily="18" charset="0"/>
                <a:cs typeface="Times New Roman" pitchFamily="18" charset="0"/>
              </a:rPr>
              <a:t>С.Михалкова</a:t>
            </a:r>
            <a:r>
              <a:rPr lang="ru-RU" sz="1600" i="1" dirty="0">
                <a:solidFill>
                  <a:schemeClr val="tx1"/>
                </a:solidFill>
                <a:latin typeface="Times New Roman" pitchFamily="18" charset="0"/>
                <a:cs typeface="Times New Roman" pitchFamily="18" charset="0"/>
              </a:rPr>
              <a:t> «А что у вас?», </a:t>
            </a:r>
            <a:r>
              <a:rPr lang="ru-RU" sz="1600" i="1" dirty="0" err="1">
                <a:solidFill>
                  <a:schemeClr val="tx1"/>
                </a:solidFill>
                <a:latin typeface="Times New Roman" pitchFamily="18" charset="0"/>
                <a:cs typeface="Times New Roman" pitchFamily="18" charset="0"/>
              </a:rPr>
              <a:t>С.Маршака</a:t>
            </a:r>
            <a:r>
              <a:rPr lang="ru-RU" sz="1600" i="1" dirty="0">
                <a:solidFill>
                  <a:schemeClr val="tx1"/>
                </a:solidFill>
                <a:latin typeface="Times New Roman" pitchFamily="18" charset="0"/>
                <a:cs typeface="Times New Roman" pitchFamily="18" charset="0"/>
              </a:rPr>
              <a:t> «Пожар», «Багаж», </a:t>
            </a:r>
            <a:r>
              <a:rPr lang="ru-RU" sz="1600" i="1" dirty="0" err="1">
                <a:solidFill>
                  <a:schemeClr val="tx1"/>
                </a:solidFill>
                <a:latin typeface="Times New Roman" pitchFamily="18" charset="0"/>
                <a:cs typeface="Times New Roman" pitchFamily="18" charset="0"/>
              </a:rPr>
              <a:t>В.Маяковского</a:t>
            </a:r>
            <a:r>
              <a:rPr lang="ru-RU" sz="1600" i="1" dirty="0">
                <a:solidFill>
                  <a:schemeClr val="tx1"/>
                </a:solidFill>
                <a:latin typeface="Times New Roman" pitchFamily="18" charset="0"/>
                <a:cs typeface="Times New Roman" pitchFamily="18" charset="0"/>
              </a:rPr>
              <a:t> «Что такое хорошо и что такое плохо?» и др. Обязательно читайте и постарайтесь запомнить отрывки из произведений </a:t>
            </a:r>
            <a:r>
              <a:rPr lang="ru-RU" sz="1600" i="1" dirty="0" err="1">
                <a:solidFill>
                  <a:schemeClr val="tx1"/>
                </a:solidFill>
                <a:latin typeface="Times New Roman" pitchFamily="18" charset="0"/>
                <a:cs typeface="Times New Roman" pitchFamily="18" charset="0"/>
              </a:rPr>
              <a:t>К.Чуковского</a:t>
            </a:r>
            <a:r>
              <a:rPr lang="ru-RU" sz="1600" i="1" dirty="0">
                <a:solidFill>
                  <a:schemeClr val="tx1"/>
                </a:solidFill>
                <a:latin typeface="Times New Roman" pitchFamily="18" charset="0"/>
                <a:cs typeface="Times New Roman" pitchFamily="18" charset="0"/>
              </a:rPr>
              <a:t> «Айболит», «</a:t>
            </a:r>
            <a:r>
              <a:rPr lang="ru-RU" sz="1600" i="1" dirty="0" err="1">
                <a:solidFill>
                  <a:schemeClr val="tx1"/>
                </a:solidFill>
                <a:latin typeface="Times New Roman" pitchFamily="18" charset="0"/>
                <a:cs typeface="Times New Roman" pitchFamily="18" charset="0"/>
              </a:rPr>
              <a:t>Федорино</a:t>
            </a:r>
            <a:r>
              <a:rPr lang="ru-RU" sz="1600" i="1" dirty="0">
                <a:solidFill>
                  <a:schemeClr val="tx1"/>
                </a:solidFill>
                <a:latin typeface="Times New Roman" pitchFamily="18" charset="0"/>
                <a:cs typeface="Times New Roman" pitchFamily="18" charset="0"/>
              </a:rPr>
              <a:t> горе», «</a:t>
            </a:r>
            <a:r>
              <a:rPr lang="ru-RU" sz="1600" i="1" dirty="0" err="1">
                <a:solidFill>
                  <a:schemeClr val="tx1"/>
                </a:solidFill>
                <a:latin typeface="Times New Roman" pitchFamily="18" charset="0"/>
                <a:cs typeface="Times New Roman" pitchFamily="18" charset="0"/>
              </a:rPr>
              <a:t>Тараканище</a:t>
            </a:r>
            <a:r>
              <a:rPr lang="ru-RU" sz="1600" i="1" dirty="0">
                <a:solidFill>
                  <a:schemeClr val="tx1"/>
                </a:solidFill>
                <a:latin typeface="Times New Roman" pitchFamily="18" charset="0"/>
                <a:cs typeface="Times New Roman" pitchFamily="18" charset="0"/>
              </a:rPr>
              <a:t>», «Путаница». Для пересказа можно использовать рассказы </a:t>
            </a:r>
            <a:r>
              <a:rPr lang="ru-RU" sz="1600" i="1" dirty="0" err="1">
                <a:solidFill>
                  <a:schemeClr val="tx1"/>
                </a:solidFill>
                <a:latin typeface="Times New Roman" pitchFamily="18" charset="0"/>
                <a:cs typeface="Times New Roman" pitchFamily="18" charset="0"/>
              </a:rPr>
              <a:t>Е.Чарушина</a:t>
            </a:r>
            <a:r>
              <a:rPr lang="ru-RU" sz="1600" i="1" dirty="0">
                <a:solidFill>
                  <a:schemeClr val="tx1"/>
                </a:solidFill>
                <a:latin typeface="Times New Roman" pitchFamily="18" charset="0"/>
                <a:cs typeface="Times New Roman" pitchFamily="18" charset="0"/>
              </a:rPr>
              <a:t>. В дальнейшем используя элементы строения сказки, можно попробовать с ребёнком сочинить собственную сказку. </a:t>
            </a:r>
          </a:p>
        </p:txBody>
      </p:sp>
    </p:spTree>
    <p:extLst>
      <p:ext uri="{BB962C8B-B14F-4D97-AF65-F5344CB8AC3E}">
        <p14:creationId xmlns:p14="http://schemas.microsoft.com/office/powerpoint/2010/main" val="116637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106498" name="Picture 2" descr="http://img1.liveinternet.ru/images/foto/c/0/apps/4/454/4454445_razvitie_pamyati_u_dete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4707" y="1713325"/>
            <a:ext cx="2297887" cy="327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6500" name="Picture 4" descr="http://img1.liveinternet.ru/images/foto/c/0/apps/4/454/4454441_razvitie_pamyati_u_detei_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230976"/>
            <a:ext cx="2297887" cy="3276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6502" name="Picture 6" descr="http://img0.liveinternet.ru/images/foto/c/0/apps/4/454/4454446_razvitie_pamyati_u_doshkolnikov_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230976"/>
            <a:ext cx="2323142" cy="331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 name="Содержимое 6" descr="тттт.jpg"/>
          <p:cNvPicPr>
            <a:picLocks noGrp="1" noChangeAspect="1"/>
          </p:cNvPicPr>
          <p:nvPr>
            <p:ph idx="1"/>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brightnessContrast bright="3000" contrast="21000"/>
                    </a14:imgEffect>
                  </a14:imgLayer>
                </a14:imgProps>
              </a:ext>
            </a:extLst>
          </a:blip>
          <a:stretch>
            <a:fillRect/>
          </a:stretch>
        </p:blipFill>
        <p:spPr>
          <a:xfrm>
            <a:off x="1691680" y="98776"/>
            <a:ext cx="4650684" cy="288000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947930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75724"/>
            <a:ext cx="8928992" cy="924475"/>
          </a:xfrm>
        </p:spPr>
        <p:txBody>
          <a:bodyPr/>
          <a:lstStyle/>
          <a:p>
            <a:r>
              <a:rPr lang="ru-RU" sz="1400" dirty="0"/>
              <a:t> </a:t>
            </a: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600" b="1" i="1" dirty="0" smtClean="0">
                <a:latin typeface="Times New Roman" pitchFamily="18" charset="0"/>
                <a:cs typeface="Times New Roman" pitchFamily="18" charset="0"/>
              </a:rPr>
              <a:t>Внимание </a:t>
            </a:r>
            <a:r>
              <a:rPr lang="ru-RU" sz="1600" b="1" i="1" dirty="0">
                <a:latin typeface="Times New Roman" pitchFamily="18" charset="0"/>
                <a:cs typeface="Times New Roman" pitchFamily="18" charset="0"/>
              </a:rPr>
              <a:t>– </a:t>
            </a:r>
            <a:r>
              <a:rPr lang="ru-RU" sz="1600" i="1" dirty="0">
                <a:solidFill>
                  <a:schemeClr val="tx1"/>
                </a:solidFill>
                <a:latin typeface="Times New Roman" pitchFamily="18" charset="0"/>
                <a:cs typeface="Times New Roman" pitchFamily="18" charset="0"/>
              </a:rPr>
              <a:t>это форма организации познавательной деятельности. Уровень успеваемости ребёнка, продуктивность учебной деятельности во многом зависит от степени </a:t>
            </a:r>
            <a:r>
              <a:rPr lang="ru-RU" sz="1600" i="1" dirty="0" err="1">
                <a:solidFill>
                  <a:schemeClr val="tx1"/>
                </a:solidFill>
                <a:latin typeface="Times New Roman" pitchFamily="18" charset="0"/>
                <a:cs typeface="Times New Roman" pitchFamily="18" charset="0"/>
              </a:rPr>
              <a:t>сформированности</a:t>
            </a:r>
            <a:r>
              <a:rPr lang="ru-RU" sz="1600" i="1" dirty="0">
                <a:solidFill>
                  <a:schemeClr val="tx1"/>
                </a:solidFill>
                <a:latin typeface="Times New Roman" pitchFamily="18" charset="0"/>
                <a:cs typeface="Times New Roman" pitchFamily="18" charset="0"/>
              </a:rPr>
              <a:t> такого познавательного процесса, как внимание. Учёные-психологи считают, что появлению и развитию произвольного внимания предшествует формирование регулируемого восприятия и активное владение речью. Чем лучше развита речь у ребёнка дошкольного возраста, чем выше уровень развития восприятия, чем раньше формируется произвольное внимание. Для того, чтобы дошкольник учился произвольно управлять своим вниманием, его надо просить больше рассуждать вслух. </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b="1" i="1" dirty="0">
                <a:latin typeface="Times New Roman" pitchFamily="18" charset="0"/>
                <a:cs typeface="Times New Roman" pitchFamily="18" charset="0"/>
              </a:rPr>
              <a:t>                                 Игры на развитие внимания.</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  </a:t>
            </a:r>
            <a:r>
              <a:rPr lang="ru-RU" sz="1600" b="1" i="1" dirty="0">
                <a:solidFill>
                  <a:srgbClr val="C00000"/>
                </a:solidFill>
                <a:latin typeface="Times New Roman" pitchFamily="18" charset="0"/>
                <a:cs typeface="Times New Roman" pitchFamily="18" charset="0"/>
              </a:rPr>
              <a:t>Игра «ЗАПОМНИ КАРТИНКИ».</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Рекомендуется для развития зрительной памяти. Ребенку предлагают 10 картинок, на каждой из которых изображено по одному предмету.</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Ребенок должен рассматривать эти картинки 2 минуты. Потом картинки убирают, а ребенка просят назвать те картинки, которые ему удалось запомнить.</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 </a:t>
            </a:r>
            <a:r>
              <a:rPr lang="ru-RU" sz="1600" b="1" i="1" dirty="0">
                <a:solidFill>
                  <a:srgbClr val="C00000"/>
                </a:solidFill>
                <a:latin typeface="Times New Roman" pitchFamily="18" charset="0"/>
                <a:cs typeface="Times New Roman" pitchFamily="18" charset="0"/>
              </a:rPr>
              <a:t>Игра «КАКОЙ ИГРУШКИ НЕ ХВАТАЕТ?»</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Рекомендуется для развития зрительной памяти детей.</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Поставить перед ребенком на 1 минуту 4—5 игрушек, затем попросить ребенка отвернуться и убрать одну игрушку. Вопрос к ребенку: «Какой игрушки не хватает?»</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Игру можно усложнить:</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а) увеличить количество игрушек;</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б) ничего не убирать, а только менять игрушки местами.</a:t>
            </a:r>
          </a:p>
        </p:txBody>
      </p:sp>
    </p:spTree>
    <p:extLst>
      <p:ext uri="{BB962C8B-B14F-4D97-AF65-F5344CB8AC3E}">
        <p14:creationId xmlns:p14="http://schemas.microsoft.com/office/powerpoint/2010/main" val="188636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75724"/>
            <a:ext cx="8784976" cy="924475"/>
          </a:xfrm>
        </p:spPr>
        <p:txBody>
          <a:bodyPr/>
          <a:lstStyle/>
          <a:p>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600" b="1" i="1" dirty="0" smtClean="0">
                <a:latin typeface="Times New Roman" pitchFamily="18" charset="0"/>
                <a:cs typeface="Times New Roman" pitchFamily="18" charset="0"/>
              </a:rPr>
              <a:t>Игра </a:t>
            </a:r>
            <a:r>
              <a:rPr lang="ru-RU" sz="1600" b="1" i="1" dirty="0">
                <a:latin typeface="Times New Roman" pitchFamily="18" charset="0"/>
                <a:cs typeface="Times New Roman" pitchFamily="18" charset="0"/>
              </a:rPr>
              <a:t>«РИСУЕМ ПО  ПАМЯТИ УЗОРЫ»</a:t>
            </a: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Направлена на развитие зрительной памяти. На листе бумаги нарисован узор. Попросите ребенка 2 минуты посмотреть на этот узор. После этого узор уберите и предложите ребенку воспроизвести его по памяти.</a:t>
            </a:r>
            <a:r>
              <a:rPr lang="ru-RU" sz="1400" dirty="0"/>
              <a:t/>
            </a:r>
            <a:br>
              <a:rPr lang="ru-RU" sz="1400" dirty="0"/>
            </a:br>
            <a:r>
              <a:rPr lang="ru-RU" sz="1400" dirty="0"/>
              <a:t> </a:t>
            </a:r>
            <a:br>
              <a:rPr lang="ru-RU" sz="1400" dirty="0"/>
            </a:br>
            <a:r>
              <a:rPr lang="ru-RU" sz="1400" dirty="0"/>
              <a:t> </a:t>
            </a:r>
            <a:br>
              <a:rPr lang="ru-RU" sz="1400" dirty="0"/>
            </a:br>
            <a:r>
              <a:rPr lang="ru-RU" sz="1400" dirty="0" smtClean="0"/>
              <a:t/>
            </a:r>
            <a:br>
              <a:rPr lang="ru-RU" sz="1400" dirty="0" smtClean="0"/>
            </a:br>
            <a:r>
              <a:rPr lang="ru-RU" sz="1400" dirty="0"/>
              <a:t/>
            </a:r>
            <a:br>
              <a:rPr lang="ru-RU" sz="1400" dirty="0"/>
            </a:br>
            <a:r>
              <a:rPr lang="ru-RU" sz="1400" b="1" dirty="0" smtClean="0"/>
              <a:t>Игра </a:t>
            </a:r>
            <a:r>
              <a:rPr lang="ru-RU" sz="1400" b="1" dirty="0"/>
              <a:t>«ЗАПОМИНАЕМ ВМЕСТЕ»</a:t>
            </a:r>
            <a:r>
              <a:rPr lang="ru-RU" sz="1400" dirty="0"/>
              <a:t/>
            </a:r>
            <a:br>
              <a:rPr lang="ru-RU" sz="1400" dirty="0"/>
            </a:br>
            <a:r>
              <a:rPr lang="ru-RU" sz="1600" i="1" dirty="0">
                <a:latin typeface="Times New Roman" pitchFamily="18" charset="0"/>
                <a:cs typeface="Times New Roman" pitchFamily="18" charset="0"/>
              </a:rPr>
              <a:t>Д</a:t>
            </a:r>
            <a:r>
              <a:rPr lang="ru-RU" sz="1600" i="1" dirty="0">
                <a:solidFill>
                  <a:schemeClr val="tx1"/>
                </a:solidFill>
                <a:latin typeface="Times New Roman" pitchFamily="18" charset="0"/>
                <a:cs typeface="Times New Roman" pitchFamily="18" charset="0"/>
              </a:rPr>
              <a:t>ля организации работы с ребенком вам потребуются карточки с геометрическими фигурами. Время демонстрации одной карточки — 10 секунд. После демонстрации одной из карточек следует попросить</a:t>
            </a:r>
            <a:br>
              <a:rPr lang="ru-RU" sz="1600" i="1" dirty="0">
                <a:solidFill>
                  <a:schemeClr val="tx1"/>
                </a:solidFill>
                <a:latin typeface="Times New Roman" pitchFamily="18" charset="0"/>
                <a:cs typeface="Times New Roman" pitchFamily="18" charset="0"/>
              </a:rPr>
            </a:br>
            <a:r>
              <a:rPr lang="ru-RU" sz="1600" i="1" dirty="0">
                <a:solidFill>
                  <a:schemeClr val="tx1"/>
                </a:solidFill>
                <a:latin typeface="Times New Roman" pitchFamily="18" charset="0"/>
                <a:cs typeface="Times New Roman" pitchFamily="18" charset="0"/>
              </a:rPr>
              <a:t>ребенка воспроизвести фигуры в той последовательности, в которой они были изображены на карточке</a:t>
            </a:r>
            <a:r>
              <a:rPr lang="ru-RU" sz="1600" i="1" dirty="0" smtClean="0">
                <a:solidFill>
                  <a:schemeClr val="tx1"/>
                </a:solidFill>
                <a:latin typeface="Times New Roman" pitchFamily="18" charset="0"/>
                <a:cs typeface="Times New Roman" pitchFamily="18" charset="0"/>
              </a:rPr>
              <a:t>.</a:t>
            </a: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a:t>  </a:t>
            </a:r>
            <a:r>
              <a:rPr lang="ru-RU" sz="1600" dirty="0"/>
              <a:t/>
            </a:r>
            <a:br>
              <a:rPr lang="ru-RU" sz="1600" dirty="0"/>
            </a:br>
            <a:r>
              <a:rPr lang="ru-RU" sz="1600" dirty="0"/>
              <a:t>  </a:t>
            </a:r>
            <a:r>
              <a:rPr lang="ru-RU" sz="1600" i="1" dirty="0">
                <a:solidFill>
                  <a:schemeClr val="tx1"/>
                </a:solidFill>
                <a:latin typeface="Times New Roman" pitchFamily="18" charset="0"/>
                <a:cs typeface="Times New Roman" pitchFamily="18" charset="0"/>
              </a:rPr>
              <a:t> А также для развития слуховой памяти  можно проводить игру: </a:t>
            </a:r>
            <a:r>
              <a:rPr lang="ru-RU" sz="1600" b="1" i="1" dirty="0">
                <a:solidFill>
                  <a:schemeClr val="tx1"/>
                </a:solidFill>
                <a:latin typeface="Times New Roman" pitchFamily="18" charset="0"/>
                <a:cs typeface="Times New Roman" pitchFamily="18" charset="0"/>
              </a:rPr>
              <a:t>«10 СЛОВ»</a:t>
            </a:r>
            <a:r>
              <a:rPr lang="ru-RU" sz="1600" i="1" dirty="0">
                <a:solidFill>
                  <a:schemeClr val="tx1"/>
                </a:solidFill>
                <a:latin typeface="Times New Roman" pitchFamily="18" charset="0"/>
                <a:cs typeface="Times New Roman" pitchFamily="18" charset="0"/>
              </a:rPr>
              <a:t> Ребенку зачитываются 10слов: стол, калина, мел, слон, парк, ноги, рука, калитка, окно, бак. Ребёнок должен воспроизвести не менее 5-6 слов.</a:t>
            </a:r>
            <a:r>
              <a:rPr lang="ru-RU" sz="1400" dirty="0"/>
              <a:t/>
            </a:r>
            <a:br>
              <a:rPr lang="ru-RU" sz="1400" dirty="0"/>
            </a:br>
            <a:endParaRPr lang="ru-RU" sz="1400" i="1" dirty="0">
              <a:latin typeface="Times New Roman" pitchFamily="18" charset="0"/>
              <a:cs typeface="Times New Roman" pitchFamily="18" charset="0"/>
            </a:endParaRPr>
          </a:p>
        </p:txBody>
      </p:sp>
      <p:pic>
        <p:nvPicPr>
          <p:cNvPr id="3" name="Рисунок 2"/>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39952" y="1268760"/>
            <a:ext cx="2257425" cy="914400"/>
          </a:xfrm>
          <a:prstGeom prst="rect">
            <a:avLst/>
          </a:prstGeom>
          <a:noFill/>
        </p:spPr>
      </p:pic>
      <p:pic>
        <p:nvPicPr>
          <p:cNvPr id="4" name="Рисунок 3"/>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995936" y="3399999"/>
            <a:ext cx="1763395" cy="925830"/>
          </a:xfrm>
          <a:prstGeom prst="rect">
            <a:avLst/>
          </a:prstGeom>
          <a:noFill/>
        </p:spPr>
      </p:pic>
    </p:spTree>
    <p:extLst>
      <p:ext uri="{BB962C8B-B14F-4D97-AF65-F5344CB8AC3E}">
        <p14:creationId xmlns:p14="http://schemas.microsoft.com/office/powerpoint/2010/main" val="2285805367"/>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1023</TotalTime>
  <Words>136</Words>
  <Application>Microsoft Office PowerPoint</Application>
  <PresentationFormat>Экран (4:3)</PresentationFormat>
  <Paragraphs>44</Paragraphs>
  <Slides>15</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Spring</vt:lpstr>
      <vt:lpstr>Слайд</vt:lpstr>
      <vt:lpstr>Конкурс презентаций  «Игры-тренажеры для развития познавательных процессов у детей»</vt:lpstr>
      <vt:lpstr>Презентация PowerPoint</vt:lpstr>
      <vt:lpstr>                  Восприятие –это основной познавательный процесс чувственного отражения действительности, её предметов и явлений при их непосредственном действии на органы чувств. Восприятия бывают простые, сложные, а также специальные. К специальным видам относятся восприятие пространства, времени, движения. К более простым видам относятся восприятия величины, формы предметов, их цвета. Восприятие ребёнка  дошкольного возраста носит непроизвольный характер. В предметах они замечают не главные признаки, а то, что ярко выделяет их на фоне других предметов: окраску, величину, форму. Лучшие результаты развития  происходят через сенсорное восприятие. Такими сенсорными эталонами при восприятии формы являются геометрические фигуры, при восприятии цвета – спектральная гамма цветов и др.                      Игры для развития восприятия.     Игра «УЗНАЙ ПРЕДМЕТ» Предлагаемая игра учит сравнивать предметы между собой, предназначена для развития восприятия у детей 4—6-летнего возраста. Для проведения игры необходимо положить в полотняный мешочек разные мелкие предметы: пуговицы разной величины, наперсток, катушку, кубик, шарик, конфету, ручку, ластик и др. Ребёнок должен определить на ощупь предметы, которые находятся внутри.  </vt:lpstr>
      <vt:lpstr>Развивающая игра «Кто где находится?»                                                     «Чей контур?»</vt:lpstr>
      <vt:lpstr>                   Для развития восприятия детей 4—6 лет можно предложить  следующие задания: Игра «СДЕЛАЙ ТАК»                        По образцу построить такое же строение.   Игра«НАЙДИ ИГРУШКУ».                                                                                Несколько игрушек (до 10) может быть расставлено в комнате так, чтобы не бросались в глаза. Ведущий, а им может быть и взрослый, и ребенок, облюбовав какую-либо игрушку, начинает рассказывать, какая она, что может делать, какого цвета, какой формы, какой величины. Участники игры могут задавать вопросы, а затем отправляются на поиски этой игрушки. Тот, кто находит игрушку, сам становится ведущим. Новый ведущий описывает свойства уже другой игрушки.  Игра «ЗАШИВАЕМ КОВЕР».  На красивом коврике оказались дырки. Возле коврика расположены несколько заплаток, из них надо выбрать только те, которые помогут закрыть дырки.        Игра «НАЙДИ ТАКОЙ ЖЕ ПРЕДМЕТ»  Ребенку предлагаются картинки: отдельно нарисованный эталон лампы и еще несколько рисунков ламп, среди которых ребенок должен найти такую же, как эталон. Задание ограничено во времени, на изучение картинок дается только 30 секунд. После этого ребенок должен дать ответ. </vt:lpstr>
      <vt:lpstr>                      Память является из основных свойств личности. Развитие познавательных способностей дошкольников противоположное свойство – это исключительная фотографичность. Дети могут легко заучить наизусть какое-либо стихотворение или сказку. Если взрослый человек, пересказывая сказку, отклонится от первоначального текста, то ребёнок тотчас же поправит его, напомнит пропущенную деталь. Но уже в возрасте 5 – 6 лет начинает формироваться произвольная память. Наряду с наглядно – образной памятью в дошкольный период возникает и развивается память словесно- логическая. Задача взрослых – ускорить развитие этих видов памяти у детей. Развитию памяти у детей дошкольного возраста способствуют разучивание стихов, рассказывание прослушанных сказок, стихотворений, наблюдения во время прогулок. Стихотворения выбираются сюжетного характера. Взрослый обязательно должен задавать вопросы ребёнку.     Следует  читать и пересказывать как можно больше русских народных сказок: «Курочка-ряба», «Колобок», «Теремок», «Козлятки и волк», «Репка», «Петушок и бобовое зернышко», «Маша и медведь», «Лисичка со скалочкой», «Жихарка», «Смоляной бочок» и др. Читать сказку нужно неоднократно. Читая и разучивая с ребёнком стихотворения русских писателей о природе, необходимо знакомить ребёнка с временами года. Ребёнок должен хорошо усвоить, что зиму всегда сменяет весна, весну – лето, лето – осень, а осень – зима. Обязательно нужно говорить с ребёнком о том, что происходит в природе зимой  (стихотворения  Дрожжина, Пушкина), весной (стихотворения Фета, Плещеева), летом и осенью (стихотворения Майкова). Также можно заучивать отрывки стихотворений К.Чуковского «Телефон», «Краденое солнце», «Мойдодыр»; А.Пушкина «У лукоморья дуб зелёный», С.Михалкова «А что у вас?», С.Маршака «Пожар», «Багаж», В.Маяковского «Что такое хорошо и что такое плохо?» и др. Обязательно читайте и постарайтесь запомнить отрывки из произведений К.Чуковского «Айболит», «Федорино горе», «Тараканище», «Путаница». Для пересказа можно использовать рассказы Е.Чарушина. В дальнейшем используя элементы строения сказки, можно попробовать с ребёнком сочинить собственную сказку. </vt:lpstr>
      <vt:lpstr>Презентация PowerPoint</vt:lpstr>
      <vt:lpstr>                 Внимание – это форма организации познавательной деятельности. Уровень успеваемости ребёнка, продуктивность учебной деятельности во многом зависит от степени сформированности такого познавательного процесса, как внимание. Учёные-психологи считают, что появлению и развитию произвольного внимания предшествует формирование регулируемого восприятия и активное владение речью. Чем лучше развита речь у ребёнка дошкольного возраста, чем выше уровень развития восприятия, чем раньше формируется произвольное внимание. Для того, чтобы дошкольник учился произвольно управлять своим вниманием, его надо просить больше рассуждать вслух.                                   Игры на развитие внимания.   Игра «ЗАПОМНИ КАРТИНКИ». Рекомендуется для развития зрительной памяти. Ребенку предлагают 10 картинок, на каждой из которых изображено по одному предмету. Ребенок должен рассматривать эти картинки 2 минуты. Потом картинки убирают, а ребенка просят назвать те картинки, которые ему удалось запомнить.  Игра «КАКОЙ ИГРУШКИ НЕ ХВАТАЕТ?» Рекомендуется для развития зрительной памяти детей. Поставить перед ребенком на 1 минуту 4—5 игрушек, затем попросить ребенка отвернуться и убрать одну игрушку. Вопрос к ребенку: «Какой игрушки не хватает?» Игру можно усложнить: а) увеличить количество игрушек; б) ничего не убирать, а только менять игрушки местами.</vt:lpstr>
      <vt:lpstr>                Игра «РИСУЕМ ПО  ПАМЯТИ УЗОРЫ» Направлена на развитие зрительной памяти. На листе бумаги нарисован узор. Попросите ребенка 2 минуты посмотреть на этот узор. После этого узор уберите и предложите ребенку воспроизвести его по памяти.       Игра «ЗАПОМИНАЕМ ВМЕСТЕ» Для организации работы с ребенком вам потребуются карточки с геометрическими фигурами. Время демонстрации одной карточки — 10 секунд. После демонстрации одной из карточек следует попросить ребенка воспроизвести фигуры в той последовательности, в которой они были изображены на карточке.          А также для развития слуховой памяти  можно проводить игру: «10 СЛОВ» Ребенку зачитываются 10слов: стол, калина, мел, слон, парк, ноги, рука, калитка, окно, бак. Ребёнок должен воспроизвести не менее 5-6 слов. </vt:lpstr>
      <vt:lpstr>Презентация PowerPoint</vt:lpstr>
      <vt:lpstr>               МЫШЛЕНИЕ -высший познавательный процесс обобщенного и опосредованного отражения действительности. Мышление является самым важным процессом познания.  Игры и упражнения, способствующие развитию мышления:  "Разложи картинки" (учить учитывать последовательность событий).  "Оканчивание слов" (учить заканчивать слово по начальному слогу).  "Найди лишний предмет", "Найди в ряду лишнюю фигуру" (учить классифицировать предметы по признакам и назначению).  "Творческий подход" (ребенку показывают предметы, не имеющие определенного назначения; ребенок должен придумать, как можно использовать данный предмет).  "Антонимы" (ребенку называется слово, а оно должен назвать противоположное по смыслу слово, например: "тяжелый - легкий", "сильный -слабый", "легкий - тяжелый и др.).  "Уникуб", "Лото". "Домино", пазлы, конструкторы.  Загадки.         </vt:lpstr>
      <vt:lpstr>Презентация PowerPoint</vt:lpstr>
      <vt:lpstr>Презентация PowerPoint</vt:lpstr>
      <vt:lpstr>         ЛИТЕРАТУРА:  1.Тихомирова Л.Ф. Развитие познавательных способностей детей, Популярное пособие для родителей и педагогов. – Ярославль: Академия развития, 1996. – 192 с. 2.Светлова И.Е. Тренируем память: Учебное пособие, М.: Издательство ЭКСМО-Пресс, 2001. – 72с. 3.Самая большая книга тестов.- М.: АСТ: Астрель, 2008.- 192 с.: </vt:lpstr>
      <vt:lpstr>           Информационные ресурсы: http://iulyaplatonowa.narod.ru/index/0-45 http://lutiks.jimdo.com/ http://psydou.ucoz.ru/dir/1 http://practic.childpsy.ru/psyhologam_dou/ http://psychologistsgarden.blogspot.ru/p/blog-page_2.html http://psyera.ru/2995/razvitie-poznavatelnyh-processov-u-doshkolnikov http://med-books.info/vozrastnaya-psihologiya_783/razvitie-poznavatelnyih-protsessov-39259.html http://nsportal.ru/vuz/psikhologicheskie-nauki/library/prezentaciya-razvitie-poznavatelnyh-processov-u-doshkolnikov http://biblios.newgoo.net/t3896-topic http://bbsv.ru/book/eyfamily/page31.htm http://www.i-gnom.ru/stati/zdorove/podvizhnye-igry-kak-sredstvo-razvitiya-poznavatelnyh-processov.html http://neposed.net/training-games/razvitie-voobrajenia.html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ПОЗНАВАТЕЛЬНЫХ ПРОЦЕССОВ    У ДОШКОЛЬНИКОВ</dc:title>
  <dc:creator>Пользователь Windows</dc:creator>
  <cp:lastModifiedBy>Пользователь</cp:lastModifiedBy>
  <cp:revision>112</cp:revision>
  <dcterms:created xsi:type="dcterms:W3CDTF">2011-02-09T20:46:05Z</dcterms:created>
  <dcterms:modified xsi:type="dcterms:W3CDTF">2014-04-09T04:40:28Z</dcterms:modified>
</cp:coreProperties>
</file>