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83" r:id="rId6"/>
    <p:sldId id="282" r:id="rId7"/>
    <p:sldId id="260" r:id="rId8"/>
    <p:sldId id="261" r:id="rId9"/>
    <p:sldId id="263" r:id="rId10"/>
    <p:sldId id="264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5" r:id="rId19"/>
    <p:sldId id="271" r:id="rId20"/>
    <p:sldId id="278" r:id="rId21"/>
    <p:sldId id="279" r:id="rId22"/>
    <p:sldId id="277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0DC22799-10E7-478B-AE9F-D36610828FC0}">
          <p14:sldIdLst>
            <p14:sldId id="256"/>
            <p14:sldId id="257"/>
            <p14:sldId id="258"/>
            <p14:sldId id="259"/>
            <p14:sldId id="283"/>
            <p14:sldId id="282"/>
            <p14:sldId id="260"/>
            <p14:sldId id="261"/>
            <p14:sldId id="263"/>
            <p14:sldId id="264"/>
            <p14:sldId id="274"/>
            <p14:sldId id="265"/>
            <p14:sldId id="266"/>
            <p14:sldId id="267"/>
            <p14:sldId id="268"/>
            <p14:sldId id="269"/>
            <p14:sldId id="270"/>
            <p14:sldId id="275"/>
            <p14:sldId id="271"/>
            <p14:sldId id="272"/>
            <p14:sldId id="276"/>
            <p14:sldId id="278"/>
            <p14:sldId id="279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8" autoAdjust="0"/>
    <p:restoredTop sz="92791" autoAdjust="0"/>
  </p:normalViewPr>
  <p:slideViewPr>
    <p:cSldViewPr>
      <p:cViewPr varScale="1">
        <p:scale>
          <a:sx n="68" d="100"/>
          <a:sy n="68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2B0D5-9BFB-4265-9131-3528019487DB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EA65C2A-AA2F-41CB-BB66-52A10C42D90A}">
      <dgm:prSet phldrT="[Текст]"/>
      <dgm:spPr/>
      <dgm:t>
        <a:bodyPr/>
        <a:lstStyle/>
        <a:p>
          <a:r>
            <a:rPr lang="ru-RU" dirty="0" smtClean="0"/>
            <a:t>ВЫРАЗИТЕЛЬНОЕ  ЧТЕНИЕ    ПРОИЗВЕДЕНИЯ</a:t>
          </a:r>
          <a:endParaRPr lang="ru-RU" dirty="0"/>
        </a:p>
      </dgm:t>
    </dgm:pt>
    <dgm:pt modelId="{2321577C-4EF0-4D60-B3EB-40A8F454086D}" type="parTrans" cxnId="{006564B4-0495-44C7-AC1F-ED30AE7B63C5}">
      <dgm:prSet/>
      <dgm:spPr/>
      <dgm:t>
        <a:bodyPr/>
        <a:lstStyle/>
        <a:p>
          <a:endParaRPr lang="ru-RU"/>
        </a:p>
      </dgm:t>
    </dgm:pt>
    <dgm:pt modelId="{C5D8594E-2734-461F-AE1A-C33D94AD55DA}" type="sibTrans" cxnId="{006564B4-0495-44C7-AC1F-ED30AE7B63C5}">
      <dgm:prSet/>
      <dgm:spPr/>
      <dgm:t>
        <a:bodyPr/>
        <a:lstStyle/>
        <a:p>
          <a:endParaRPr lang="ru-RU"/>
        </a:p>
      </dgm:t>
    </dgm:pt>
    <dgm:pt modelId="{4F4407F0-0EE3-4421-B993-FC62DA588EB3}">
      <dgm:prSet phldrT="[Текст]" custT="1"/>
      <dgm:spPr/>
      <dgm:t>
        <a:bodyPr/>
        <a:lstStyle/>
        <a:p>
          <a:r>
            <a:rPr lang="ru-RU" sz="1800" dirty="0" smtClean="0"/>
            <a:t>Беседа поясняющая и выясняющая понимание содержания текста</a:t>
          </a:r>
          <a:endParaRPr lang="ru-RU" sz="1800" dirty="0"/>
        </a:p>
      </dgm:t>
    </dgm:pt>
    <dgm:pt modelId="{0FFFE592-D0A8-4DED-972C-98CE03FA8E4C}" type="parTrans" cxnId="{FC9B96BD-44C7-4D0C-850B-DB1C6542F86F}">
      <dgm:prSet/>
      <dgm:spPr/>
      <dgm:t>
        <a:bodyPr/>
        <a:lstStyle/>
        <a:p>
          <a:endParaRPr lang="ru-RU"/>
        </a:p>
      </dgm:t>
    </dgm:pt>
    <dgm:pt modelId="{CC80CD09-F94C-410F-AF25-1CF5E70F9BEF}" type="sibTrans" cxnId="{FC9B96BD-44C7-4D0C-850B-DB1C6542F86F}">
      <dgm:prSet/>
      <dgm:spPr/>
      <dgm:t>
        <a:bodyPr/>
        <a:lstStyle/>
        <a:p>
          <a:endParaRPr lang="ru-RU"/>
        </a:p>
      </dgm:t>
    </dgm:pt>
    <dgm:pt modelId="{345ED4AB-9A29-4C41-8D73-BE5425E97841}">
      <dgm:prSet phldrT="[Текст]" custT="1"/>
      <dgm:spPr/>
      <dgm:t>
        <a:bodyPr/>
        <a:lstStyle/>
        <a:p>
          <a:r>
            <a:rPr lang="ru-RU" sz="1600" dirty="0" smtClean="0"/>
            <a:t>Специальные упражнения, проблемные ситуации типа «Ты с этим согласен?»</a:t>
          </a:r>
          <a:endParaRPr lang="ru-RU" sz="1600" dirty="0"/>
        </a:p>
      </dgm:t>
    </dgm:pt>
    <dgm:pt modelId="{4717B12A-DC0A-48B1-BA4E-E8969D274E79}" type="parTrans" cxnId="{52708FC8-477F-4EA8-A844-81FFB163E6F7}">
      <dgm:prSet/>
      <dgm:spPr/>
      <dgm:t>
        <a:bodyPr/>
        <a:lstStyle/>
        <a:p>
          <a:endParaRPr lang="ru-RU"/>
        </a:p>
      </dgm:t>
    </dgm:pt>
    <dgm:pt modelId="{02CAF5EA-0C5A-4550-839E-6C82145AA571}" type="sibTrans" cxnId="{52708FC8-477F-4EA8-A844-81FFB163E6F7}">
      <dgm:prSet/>
      <dgm:spPr/>
      <dgm:t>
        <a:bodyPr/>
        <a:lstStyle/>
        <a:p>
          <a:endParaRPr lang="ru-RU"/>
        </a:p>
      </dgm:t>
    </dgm:pt>
    <dgm:pt modelId="{5C40D575-0957-42B3-8D2D-F55268C8DAEF}">
      <dgm:prSet phldrT="[Текст]" custT="1"/>
      <dgm:spPr/>
      <dgm:t>
        <a:bodyPr/>
        <a:lstStyle/>
        <a:p>
          <a:r>
            <a:rPr lang="ru-RU" sz="1800" dirty="0" smtClean="0"/>
            <a:t>Работа над текстом, проговаривание его отдельных моментов вместе с детьми</a:t>
          </a:r>
          <a:endParaRPr lang="ru-RU" sz="1800" dirty="0"/>
        </a:p>
      </dgm:t>
    </dgm:pt>
    <dgm:pt modelId="{6E608B50-1F3F-458D-956D-2C8E6EBEFDEE}" type="parTrans" cxnId="{26CE245C-C338-4AB9-B638-7AB2E5B0B445}">
      <dgm:prSet/>
      <dgm:spPr/>
      <dgm:t>
        <a:bodyPr/>
        <a:lstStyle/>
        <a:p>
          <a:endParaRPr lang="ru-RU"/>
        </a:p>
      </dgm:t>
    </dgm:pt>
    <dgm:pt modelId="{A94C1314-F590-461D-80AB-9D2D5496116B}" type="sibTrans" cxnId="{26CE245C-C338-4AB9-B638-7AB2E5B0B445}">
      <dgm:prSet/>
      <dgm:spPr/>
      <dgm:t>
        <a:bodyPr/>
        <a:lstStyle/>
        <a:p>
          <a:endParaRPr lang="ru-RU"/>
        </a:p>
      </dgm:t>
    </dgm:pt>
    <dgm:pt modelId="{F504BF30-6F20-4955-A833-EC12E761DFFB}">
      <dgm:prSet phldrT="[Текст]" custT="1"/>
      <dgm:spPr/>
      <dgm:t>
        <a:bodyPr/>
        <a:lstStyle/>
        <a:p>
          <a:r>
            <a:rPr lang="ru-RU" sz="1800" dirty="0" smtClean="0"/>
            <a:t>Обучение детей имитационным движениям</a:t>
          </a:r>
          <a:endParaRPr lang="ru-RU" sz="1800" dirty="0"/>
        </a:p>
      </dgm:t>
    </dgm:pt>
    <dgm:pt modelId="{61F5452F-E48D-45F9-9BF0-2E3A017008B0}" type="parTrans" cxnId="{566971F8-E6B4-44D4-9790-F21A127EDB4F}">
      <dgm:prSet/>
      <dgm:spPr/>
      <dgm:t>
        <a:bodyPr/>
        <a:lstStyle/>
        <a:p>
          <a:endParaRPr lang="ru-RU"/>
        </a:p>
      </dgm:t>
    </dgm:pt>
    <dgm:pt modelId="{F1349149-44CB-4AE3-A26C-A7A969B03000}" type="sibTrans" cxnId="{566971F8-E6B4-44D4-9790-F21A127EDB4F}">
      <dgm:prSet/>
      <dgm:spPr/>
      <dgm:t>
        <a:bodyPr/>
        <a:lstStyle/>
        <a:p>
          <a:endParaRPr lang="ru-RU"/>
        </a:p>
      </dgm:t>
    </dgm:pt>
    <dgm:pt modelId="{78EA8BBA-0548-413A-A8D9-07EECE1A4356}">
      <dgm:prSet phldrT="[Текст]" custT="1"/>
      <dgm:spPr/>
      <dgm:t>
        <a:bodyPr/>
        <a:lstStyle/>
        <a:p>
          <a:pPr algn="just"/>
          <a:r>
            <a:rPr lang="ru-RU" sz="1600" dirty="0" smtClean="0"/>
            <a:t>Использование фрагментов из сказок как упражнения (словесные перевоплощения</a:t>
          </a:r>
          <a:r>
            <a:rPr lang="ru-RU" sz="1800" dirty="0" smtClean="0"/>
            <a:t>)</a:t>
          </a:r>
          <a:endParaRPr lang="ru-RU" sz="1800" dirty="0"/>
        </a:p>
      </dgm:t>
    </dgm:pt>
    <dgm:pt modelId="{3066E0DC-7B5A-4965-B2FF-F852FCC0B5C9}" type="parTrans" cxnId="{170E1E03-6F07-4216-9952-96CD00502C48}">
      <dgm:prSet/>
      <dgm:spPr/>
      <dgm:t>
        <a:bodyPr/>
        <a:lstStyle/>
        <a:p>
          <a:endParaRPr lang="ru-RU"/>
        </a:p>
      </dgm:t>
    </dgm:pt>
    <dgm:pt modelId="{D924E24C-B9DF-4792-B201-633BBBB49851}" type="sibTrans" cxnId="{170E1E03-6F07-4216-9952-96CD00502C48}">
      <dgm:prSet/>
      <dgm:spPr/>
      <dgm:t>
        <a:bodyPr/>
        <a:lstStyle/>
        <a:p>
          <a:endParaRPr lang="ru-RU"/>
        </a:p>
      </dgm:t>
    </dgm:pt>
    <dgm:pt modelId="{4BC293E7-6DF2-46B8-BCFF-E3DC5A54948F}">
      <dgm:prSet phldrT="[Текст]"/>
      <dgm:spPr/>
      <dgm:t>
        <a:bodyPr/>
        <a:lstStyle/>
        <a:p>
          <a:r>
            <a:rPr lang="ru-RU" dirty="0" smtClean="0"/>
            <a:t>Обучение действиям с театральными куклами </a:t>
          </a:r>
          <a:endParaRPr lang="ru-RU" dirty="0"/>
        </a:p>
      </dgm:t>
    </dgm:pt>
    <dgm:pt modelId="{BFDDFB10-245D-4F44-8101-BFB7C93D6894}" type="parTrans" cxnId="{B0C94C9B-E931-4492-9ECE-758741F07D4E}">
      <dgm:prSet/>
      <dgm:spPr/>
      <dgm:t>
        <a:bodyPr/>
        <a:lstStyle/>
        <a:p>
          <a:endParaRPr lang="ru-RU"/>
        </a:p>
      </dgm:t>
    </dgm:pt>
    <dgm:pt modelId="{83332CC8-A3C5-4FD1-8AF4-F65DBB4FE068}" type="sibTrans" cxnId="{B0C94C9B-E931-4492-9ECE-758741F07D4E}">
      <dgm:prSet/>
      <dgm:spPr/>
      <dgm:t>
        <a:bodyPr/>
        <a:lstStyle/>
        <a:p>
          <a:endParaRPr lang="ru-RU"/>
        </a:p>
      </dgm:t>
    </dgm:pt>
    <dgm:pt modelId="{F1EEFB3A-AA34-4CFF-881C-ABA417D8C3FF}">
      <dgm:prSet phldrT="[Текст]" custT="1"/>
      <dgm:spPr/>
      <dgm:t>
        <a:bodyPr/>
        <a:lstStyle/>
        <a:p>
          <a:r>
            <a:rPr lang="ru-RU" sz="1600" dirty="0" smtClean="0"/>
            <a:t>Имитационно-игровые упражнения с театральными  куклами различных систем</a:t>
          </a:r>
          <a:endParaRPr lang="ru-RU" sz="1600" dirty="0"/>
        </a:p>
      </dgm:t>
    </dgm:pt>
    <dgm:pt modelId="{1FB6EE57-9268-4AD9-AA9B-0B04D5D549D1}" type="parTrans" cxnId="{60AEF93D-1CB2-42A6-A7BA-26CCD16187BB}">
      <dgm:prSet/>
      <dgm:spPr/>
      <dgm:t>
        <a:bodyPr/>
        <a:lstStyle/>
        <a:p>
          <a:endParaRPr lang="ru-RU"/>
        </a:p>
      </dgm:t>
    </dgm:pt>
    <dgm:pt modelId="{5E53AD6C-22DC-4C88-A79D-0D21119FFE2A}" type="sibTrans" cxnId="{60AEF93D-1CB2-42A6-A7BA-26CCD16187BB}">
      <dgm:prSet/>
      <dgm:spPr/>
      <dgm:t>
        <a:bodyPr/>
        <a:lstStyle/>
        <a:p>
          <a:endParaRPr lang="ru-RU"/>
        </a:p>
      </dgm:t>
    </dgm:pt>
    <dgm:pt modelId="{226AF8A9-F28C-47E5-A303-A0644B23CA3F}">
      <dgm:prSet phldrT="[Текст]" custT="1"/>
      <dgm:spPr/>
      <dgm:t>
        <a:bodyPr/>
        <a:lstStyle/>
        <a:p>
          <a:pPr algn="just"/>
          <a:r>
            <a:rPr lang="ru-RU" sz="1800" dirty="0" smtClean="0"/>
            <a:t> </a:t>
          </a:r>
          <a:r>
            <a:rPr lang="ru-RU" sz="1600" dirty="0" smtClean="0"/>
            <a:t>Закрепление движений на музыкальных  занятиях и в свободной деятельности.</a:t>
          </a:r>
          <a:endParaRPr lang="ru-RU" sz="1600" dirty="0"/>
        </a:p>
      </dgm:t>
    </dgm:pt>
    <dgm:pt modelId="{23BB355B-34D4-4B57-9102-16C02ABFFF4F}" type="parTrans" cxnId="{EC33980E-046A-4F9E-9DFC-9992C69B9938}">
      <dgm:prSet/>
      <dgm:spPr/>
      <dgm:t>
        <a:bodyPr/>
        <a:lstStyle/>
        <a:p>
          <a:endParaRPr lang="ru-RU"/>
        </a:p>
      </dgm:t>
    </dgm:pt>
    <dgm:pt modelId="{3FC6C42E-4AEC-431C-B33F-D41AB458E1E8}" type="sibTrans" cxnId="{EC33980E-046A-4F9E-9DFC-9992C69B9938}">
      <dgm:prSet/>
      <dgm:spPr/>
      <dgm:t>
        <a:bodyPr/>
        <a:lstStyle/>
        <a:p>
          <a:endParaRPr lang="ru-RU"/>
        </a:p>
      </dgm:t>
    </dgm:pt>
    <dgm:pt modelId="{EF9A5B3A-0DD9-491A-AE50-7A5586BCA3E4}" type="pres">
      <dgm:prSet presAssocID="{E992B0D5-9BFB-4265-9131-3528019487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48AA54-2E0D-4BDB-8278-C7FF39EEF0F6}" type="pres">
      <dgm:prSet presAssocID="{4BC293E7-6DF2-46B8-BCFF-E3DC5A54948F}" presName="boxAndChildren" presStyleCnt="0"/>
      <dgm:spPr/>
    </dgm:pt>
    <dgm:pt modelId="{310CC717-B723-4EAC-8A8A-6F29255639DA}" type="pres">
      <dgm:prSet presAssocID="{4BC293E7-6DF2-46B8-BCFF-E3DC5A54948F}" presName="parentTextBox" presStyleLbl="node1" presStyleIdx="0" presStyleCnt="3"/>
      <dgm:spPr/>
      <dgm:t>
        <a:bodyPr/>
        <a:lstStyle/>
        <a:p>
          <a:endParaRPr lang="ru-RU"/>
        </a:p>
      </dgm:t>
    </dgm:pt>
    <dgm:pt modelId="{B059D77C-FF7E-4848-8700-448523A6A916}" type="pres">
      <dgm:prSet presAssocID="{4BC293E7-6DF2-46B8-BCFF-E3DC5A54948F}" presName="entireBox" presStyleLbl="node1" presStyleIdx="0" presStyleCnt="3"/>
      <dgm:spPr/>
      <dgm:t>
        <a:bodyPr/>
        <a:lstStyle/>
        <a:p>
          <a:endParaRPr lang="ru-RU"/>
        </a:p>
      </dgm:t>
    </dgm:pt>
    <dgm:pt modelId="{2E2CF1E0-2500-4709-950E-E96CBB11B706}" type="pres">
      <dgm:prSet presAssocID="{4BC293E7-6DF2-46B8-BCFF-E3DC5A54948F}" presName="descendantBox" presStyleCnt="0"/>
      <dgm:spPr/>
    </dgm:pt>
    <dgm:pt modelId="{D6A0C3F7-FDBB-4658-B9DD-F3F8CD223C50}" type="pres">
      <dgm:prSet presAssocID="{F1EEFB3A-AA34-4CFF-881C-ABA417D8C3FF}" presName="childTextBox" presStyleLbl="fgAccFollowNode1" presStyleIdx="0" presStyleCnt="6" custLinFactNeighborY="-2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EC505-BD98-4B98-A7CF-31E2BEA6CCB0}" type="pres">
      <dgm:prSet presAssocID="{226AF8A9-F28C-47E5-A303-A0644B23CA3F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03479-C5BF-4925-959E-888C5A9D68DC}" type="pres">
      <dgm:prSet presAssocID="{A94C1314-F590-461D-80AB-9D2D5496116B}" presName="sp" presStyleCnt="0"/>
      <dgm:spPr/>
    </dgm:pt>
    <dgm:pt modelId="{F3F0A49B-5EFF-475C-9A3D-357E5A24F78C}" type="pres">
      <dgm:prSet presAssocID="{5C40D575-0957-42B3-8D2D-F55268C8DAEF}" presName="arrowAndChildren" presStyleCnt="0"/>
      <dgm:spPr/>
    </dgm:pt>
    <dgm:pt modelId="{3194B524-347F-4B44-A14B-A3B4D850C923}" type="pres">
      <dgm:prSet presAssocID="{5C40D575-0957-42B3-8D2D-F55268C8DAEF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8FEACF7C-6819-4AB8-8DEF-98A879B60023}" type="pres">
      <dgm:prSet presAssocID="{5C40D575-0957-42B3-8D2D-F55268C8DAEF}" presName="arrow" presStyleLbl="node1" presStyleIdx="1" presStyleCnt="3"/>
      <dgm:spPr/>
      <dgm:t>
        <a:bodyPr/>
        <a:lstStyle/>
        <a:p>
          <a:endParaRPr lang="ru-RU"/>
        </a:p>
      </dgm:t>
    </dgm:pt>
    <dgm:pt modelId="{8DFB59CC-A45D-4FC9-BB6B-C0DD08E8981E}" type="pres">
      <dgm:prSet presAssocID="{5C40D575-0957-42B3-8D2D-F55268C8DAEF}" presName="descendantArrow" presStyleCnt="0"/>
      <dgm:spPr/>
    </dgm:pt>
    <dgm:pt modelId="{5ED327D9-6037-4FCC-8BB6-7846E2ACA337}" type="pres">
      <dgm:prSet presAssocID="{F504BF30-6F20-4955-A833-EC12E761DFFB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7655B-30E7-4354-AD28-18B1BE946783}" type="pres">
      <dgm:prSet presAssocID="{78EA8BBA-0548-413A-A8D9-07EECE1A4356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C9108-06A2-4FDD-920F-CADAE9CA24B4}" type="pres">
      <dgm:prSet presAssocID="{C5D8594E-2734-461F-AE1A-C33D94AD55DA}" presName="sp" presStyleCnt="0"/>
      <dgm:spPr/>
    </dgm:pt>
    <dgm:pt modelId="{052167C8-BEED-406F-97AE-14D0D404E160}" type="pres">
      <dgm:prSet presAssocID="{6EA65C2A-AA2F-41CB-BB66-52A10C42D90A}" presName="arrowAndChildren" presStyleCnt="0"/>
      <dgm:spPr/>
    </dgm:pt>
    <dgm:pt modelId="{38BEEFC6-2E41-4152-AC1B-7BC66ED6A88F}" type="pres">
      <dgm:prSet presAssocID="{6EA65C2A-AA2F-41CB-BB66-52A10C42D90A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E2C84CA-68E0-4E2F-9974-075B213B0181}" type="pres">
      <dgm:prSet presAssocID="{6EA65C2A-AA2F-41CB-BB66-52A10C42D90A}" presName="arrow" presStyleLbl="node1" presStyleIdx="2" presStyleCnt="3"/>
      <dgm:spPr/>
      <dgm:t>
        <a:bodyPr/>
        <a:lstStyle/>
        <a:p>
          <a:endParaRPr lang="ru-RU"/>
        </a:p>
      </dgm:t>
    </dgm:pt>
    <dgm:pt modelId="{A48E9D08-D621-4AC9-941A-AB3EB95F5BC2}" type="pres">
      <dgm:prSet presAssocID="{6EA65C2A-AA2F-41CB-BB66-52A10C42D90A}" presName="descendantArrow" presStyleCnt="0"/>
      <dgm:spPr/>
    </dgm:pt>
    <dgm:pt modelId="{693039EB-F02E-498A-BD20-3FAABFA0C06B}" type="pres">
      <dgm:prSet presAssocID="{4F4407F0-0EE3-4421-B993-FC62DA588EB3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ABFB0-12BB-4EA5-B57D-7C07A74D1A33}" type="pres">
      <dgm:prSet presAssocID="{345ED4AB-9A29-4C41-8D73-BE5425E97841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AEF93D-1CB2-42A6-A7BA-26CCD16187BB}" srcId="{4BC293E7-6DF2-46B8-BCFF-E3DC5A54948F}" destId="{F1EEFB3A-AA34-4CFF-881C-ABA417D8C3FF}" srcOrd="0" destOrd="0" parTransId="{1FB6EE57-9268-4AD9-AA9B-0B04D5D549D1}" sibTransId="{5E53AD6C-22DC-4C88-A79D-0D21119FFE2A}"/>
    <dgm:cxn modelId="{EAC16511-48C9-468F-B752-D2BCD94E2787}" type="presOf" srcId="{6EA65C2A-AA2F-41CB-BB66-52A10C42D90A}" destId="{2E2C84CA-68E0-4E2F-9974-075B213B0181}" srcOrd="1" destOrd="0" presId="urn:microsoft.com/office/officeart/2005/8/layout/process4"/>
    <dgm:cxn modelId="{13F1AF31-0827-4069-959D-1BB85F549996}" type="presOf" srcId="{E992B0D5-9BFB-4265-9131-3528019487DB}" destId="{EF9A5B3A-0DD9-491A-AE50-7A5586BCA3E4}" srcOrd="0" destOrd="0" presId="urn:microsoft.com/office/officeart/2005/8/layout/process4"/>
    <dgm:cxn modelId="{006564B4-0495-44C7-AC1F-ED30AE7B63C5}" srcId="{E992B0D5-9BFB-4265-9131-3528019487DB}" destId="{6EA65C2A-AA2F-41CB-BB66-52A10C42D90A}" srcOrd="0" destOrd="0" parTransId="{2321577C-4EF0-4D60-B3EB-40A8F454086D}" sibTransId="{C5D8594E-2734-461F-AE1A-C33D94AD55DA}"/>
    <dgm:cxn modelId="{86D36304-2E28-48EE-87E2-86D22FB54181}" type="presOf" srcId="{226AF8A9-F28C-47E5-A303-A0644B23CA3F}" destId="{404EC505-BD98-4B98-A7CF-31E2BEA6CCB0}" srcOrd="0" destOrd="0" presId="urn:microsoft.com/office/officeart/2005/8/layout/process4"/>
    <dgm:cxn modelId="{B0C94C9B-E931-4492-9ECE-758741F07D4E}" srcId="{E992B0D5-9BFB-4265-9131-3528019487DB}" destId="{4BC293E7-6DF2-46B8-BCFF-E3DC5A54948F}" srcOrd="2" destOrd="0" parTransId="{BFDDFB10-245D-4F44-8101-BFB7C93D6894}" sibTransId="{83332CC8-A3C5-4FD1-8AF4-F65DBB4FE068}"/>
    <dgm:cxn modelId="{566971F8-E6B4-44D4-9790-F21A127EDB4F}" srcId="{5C40D575-0957-42B3-8D2D-F55268C8DAEF}" destId="{F504BF30-6F20-4955-A833-EC12E761DFFB}" srcOrd="0" destOrd="0" parTransId="{61F5452F-E48D-45F9-9BF0-2E3A017008B0}" sibTransId="{F1349149-44CB-4AE3-A26C-A7A969B03000}"/>
    <dgm:cxn modelId="{26CE245C-C338-4AB9-B638-7AB2E5B0B445}" srcId="{E992B0D5-9BFB-4265-9131-3528019487DB}" destId="{5C40D575-0957-42B3-8D2D-F55268C8DAEF}" srcOrd="1" destOrd="0" parTransId="{6E608B50-1F3F-458D-956D-2C8E6EBEFDEE}" sibTransId="{A94C1314-F590-461D-80AB-9D2D5496116B}"/>
    <dgm:cxn modelId="{1803F242-03F6-4E10-BF9B-F48BE8291C01}" type="presOf" srcId="{5C40D575-0957-42B3-8D2D-F55268C8DAEF}" destId="{3194B524-347F-4B44-A14B-A3B4D850C923}" srcOrd="0" destOrd="0" presId="urn:microsoft.com/office/officeart/2005/8/layout/process4"/>
    <dgm:cxn modelId="{E1FDDBD3-EA11-49D1-9F1F-2C3FA0BC090F}" type="presOf" srcId="{78EA8BBA-0548-413A-A8D9-07EECE1A4356}" destId="{C847655B-30E7-4354-AD28-18B1BE946783}" srcOrd="0" destOrd="0" presId="urn:microsoft.com/office/officeart/2005/8/layout/process4"/>
    <dgm:cxn modelId="{B4F10AA3-BFE5-49AB-9995-F6A46BC18D23}" type="presOf" srcId="{345ED4AB-9A29-4C41-8D73-BE5425E97841}" destId="{168ABFB0-12BB-4EA5-B57D-7C07A74D1A33}" srcOrd="0" destOrd="0" presId="urn:microsoft.com/office/officeart/2005/8/layout/process4"/>
    <dgm:cxn modelId="{4CE41661-55D6-4C5D-BD13-4CC3F0C46A5D}" type="presOf" srcId="{6EA65C2A-AA2F-41CB-BB66-52A10C42D90A}" destId="{38BEEFC6-2E41-4152-AC1B-7BC66ED6A88F}" srcOrd="0" destOrd="0" presId="urn:microsoft.com/office/officeart/2005/8/layout/process4"/>
    <dgm:cxn modelId="{170E1E03-6F07-4216-9952-96CD00502C48}" srcId="{5C40D575-0957-42B3-8D2D-F55268C8DAEF}" destId="{78EA8BBA-0548-413A-A8D9-07EECE1A4356}" srcOrd="1" destOrd="0" parTransId="{3066E0DC-7B5A-4965-B2FF-F852FCC0B5C9}" sibTransId="{D924E24C-B9DF-4792-B201-633BBBB49851}"/>
    <dgm:cxn modelId="{FC9B96BD-44C7-4D0C-850B-DB1C6542F86F}" srcId="{6EA65C2A-AA2F-41CB-BB66-52A10C42D90A}" destId="{4F4407F0-0EE3-4421-B993-FC62DA588EB3}" srcOrd="0" destOrd="0" parTransId="{0FFFE592-D0A8-4DED-972C-98CE03FA8E4C}" sibTransId="{CC80CD09-F94C-410F-AF25-1CF5E70F9BEF}"/>
    <dgm:cxn modelId="{C693932A-1CBC-4E08-BEA6-D49EBE9B53C2}" type="presOf" srcId="{F1EEFB3A-AA34-4CFF-881C-ABA417D8C3FF}" destId="{D6A0C3F7-FDBB-4658-B9DD-F3F8CD223C50}" srcOrd="0" destOrd="0" presId="urn:microsoft.com/office/officeart/2005/8/layout/process4"/>
    <dgm:cxn modelId="{6B5D8850-E232-4277-9F90-26085390824D}" type="presOf" srcId="{4F4407F0-0EE3-4421-B993-FC62DA588EB3}" destId="{693039EB-F02E-498A-BD20-3FAABFA0C06B}" srcOrd="0" destOrd="0" presId="urn:microsoft.com/office/officeart/2005/8/layout/process4"/>
    <dgm:cxn modelId="{E23AB38E-C7BF-468E-A415-27D69134DEE9}" type="presOf" srcId="{4BC293E7-6DF2-46B8-BCFF-E3DC5A54948F}" destId="{310CC717-B723-4EAC-8A8A-6F29255639DA}" srcOrd="0" destOrd="0" presId="urn:microsoft.com/office/officeart/2005/8/layout/process4"/>
    <dgm:cxn modelId="{C7AC60FF-7B95-41DA-B1F8-A9C4885F7966}" type="presOf" srcId="{5C40D575-0957-42B3-8D2D-F55268C8DAEF}" destId="{8FEACF7C-6819-4AB8-8DEF-98A879B60023}" srcOrd="1" destOrd="0" presId="urn:microsoft.com/office/officeart/2005/8/layout/process4"/>
    <dgm:cxn modelId="{EC33980E-046A-4F9E-9DFC-9992C69B9938}" srcId="{4BC293E7-6DF2-46B8-BCFF-E3DC5A54948F}" destId="{226AF8A9-F28C-47E5-A303-A0644B23CA3F}" srcOrd="1" destOrd="0" parTransId="{23BB355B-34D4-4B57-9102-16C02ABFFF4F}" sibTransId="{3FC6C42E-4AEC-431C-B33F-D41AB458E1E8}"/>
    <dgm:cxn modelId="{52708FC8-477F-4EA8-A844-81FFB163E6F7}" srcId="{6EA65C2A-AA2F-41CB-BB66-52A10C42D90A}" destId="{345ED4AB-9A29-4C41-8D73-BE5425E97841}" srcOrd="1" destOrd="0" parTransId="{4717B12A-DC0A-48B1-BA4E-E8969D274E79}" sibTransId="{02CAF5EA-0C5A-4550-839E-6C82145AA571}"/>
    <dgm:cxn modelId="{F2360191-4963-470C-B025-9006BDABCB65}" type="presOf" srcId="{F504BF30-6F20-4955-A833-EC12E761DFFB}" destId="{5ED327D9-6037-4FCC-8BB6-7846E2ACA337}" srcOrd="0" destOrd="0" presId="urn:microsoft.com/office/officeart/2005/8/layout/process4"/>
    <dgm:cxn modelId="{3218B147-C58B-4827-9891-F813ED9C3ECE}" type="presOf" srcId="{4BC293E7-6DF2-46B8-BCFF-E3DC5A54948F}" destId="{B059D77C-FF7E-4848-8700-448523A6A916}" srcOrd="1" destOrd="0" presId="urn:microsoft.com/office/officeart/2005/8/layout/process4"/>
    <dgm:cxn modelId="{F4F289FD-0306-4B43-8A70-0D8DAB033B4B}" type="presParOf" srcId="{EF9A5B3A-0DD9-491A-AE50-7A5586BCA3E4}" destId="{5348AA54-2E0D-4BDB-8278-C7FF39EEF0F6}" srcOrd="0" destOrd="0" presId="urn:microsoft.com/office/officeart/2005/8/layout/process4"/>
    <dgm:cxn modelId="{B1799871-CCDE-4621-B472-EAACD5A93A37}" type="presParOf" srcId="{5348AA54-2E0D-4BDB-8278-C7FF39EEF0F6}" destId="{310CC717-B723-4EAC-8A8A-6F29255639DA}" srcOrd="0" destOrd="0" presId="urn:microsoft.com/office/officeart/2005/8/layout/process4"/>
    <dgm:cxn modelId="{C43E292C-D91D-457B-95D4-AFA33405A35B}" type="presParOf" srcId="{5348AA54-2E0D-4BDB-8278-C7FF39EEF0F6}" destId="{B059D77C-FF7E-4848-8700-448523A6A916}" srcOrd="1" destOrd="0" presId="urn:microsoft.com/office/officeart/2005/8/layout/process4"/>
    <dgm:cxn modelId="{3421E3B2-BA6F-4633-8959-3D4BC254108B}" type="presParOf" srcId="{5348AA54-2E0D-4BDB-8278-C7FF39EEF0F6}" destId="{2E2CF1E0-2500-4709-950E-E96CBB11B706}" srcOrd="2" destOrd="0" presId="urn:microsoft.com/office/officeart/2005/8/layout/process4"/>
    <dgm:cxn modelId="{76721CD4-6A7D-4D3C-B7D1-7AC57084FEE6}" type="presParOf" srcId="{2E2CF1E0-2500-4709-950E-E96CBB11B706}" destId="{D6A0C3F7-FDBB-4658-B9DD-F3F8CD223C50}" srcOrd="0" destOrd="0" presId="urn:microsoft.com/office/officeart/2005/8/layout/process4"/>
    <dgm:cxn modelId="{1F0E8035-6899-4ED6-AAD4-859F5BC1F612}" type="presParOf" srcId="{2E2CF1E0-2500-4709-950E-E96CBB11B706}" destId="{404EC505-BD98-4B98-A7CF-31E2BEA6CCB0}" srcOrd="1" destOrd="0" presId="urn:microsoft.com/office/officeart/2005/8/layout/process4"/>
    <dgm:cxn modelId="{7BED3466-6BF0-42A0-B8A1-526020047A71}" type="presParOf" srcId="{EF9A5B3A-0DD9-491A-AE50-7A5586BCA3E4}" destId="{C0803479-C5BF-4925-959E-888C5A9D68DC}" srcOrd="1" destOrd="0" presId="urn:microsoft.com/office/officeart/2005/8/layout/process4"/>
    <dgm:cxn modelId="{58BB8522-EC1D-4E1C-88A2-EDDAF51E8D79}" type="presParOf" srcId="{EF9A5B3A-0DD9-491A-AE50-7A5586BCA3E4}" destId="{F3F0A49B-5EFF-475C-9A3D-357E5A24F78C}" srcOrd="2" destOrd="0" presId="urn:microsoft.com/office/officeart/2005/8/layout/process4"/>
    <dgm:cxn modelId="{C6C16663-3124-41FF-9D59-7772BBD36A8D}" type="presParOf" srcId="{F3F0A49B-5EFF-475C-9A3D-357E5A24F78C}" destId="{3194B524-347F-4B44-A14B-A3B4D850C923}" srcOrd="0" destOrd="0" presId="urn:microsoft.com/office/officeart/2005/8/layout/process4"/>
    <dgm:cxn modelId="{DD7113F9-AFFA-4CB7-82CB-6AAC408E8DFB}" type="presParOf" srcId="{F3F0A49B-5EFF-475C-9A3D-357E5A24F78C}" destId="{8FEACF7C-6819-4AB8-8DEF-98A879B60023}" srcOrd="1" destOrd="0" presId="urn:microsoft.com/office/officeart/2005/8/layout/process4"/>
    <dgm:cxn modelId="{3F6FC5B7-636B-49D6-9AC6-8251AD44BF98}" type="presParOf" srcId="{F3F0A49B-5EFF-475C-9A3D-357E5A24F78C}" destId="{8DFB59CC-A45D-4FC9-BB6B-C0DD08E8981E}" srcOrd="2" destOrd="0" presId="urn:microsoft.com/office/officeart/2005/8/layout/process4"/>
    <dgm:cxn modelId="{EF93E749-EBAB-41DD-B164-6D4D3A20702C}" type="presParOf" srcId="{8DFB59CC-A45D-4FC9-BB6B-C0DD08E8981E}" destId="{5ED327D9-6037-4FCC-8BB6-7846E2ACA337}" srcOrd="0" destOrd="0" presId="urn:microsoft.com/office/officeart/2005/8/layout/process4"/>
    <dgm:cxn modelId="{3F0DA9CA-2B69-4966-B384-DB73BBF072A3}" type="presParOf" srcId="{8DFB59CC-A45D-4FC9-BB6B-C0DD08E8981E}" destId="{C847655B-30E7-4354-AD28-18B1BE946783}" srcOrd="1" destOrd="0" presId="urn:microsoft.com/office/officeart/2005/8/layout/process4"/>
    <dgm:cxn modelId="{28B4532C-5C7F-4E1C-A290-6DC6E3C48939}" type="presParOf" srcId="{EF9A5B3A-0DD9-491A-AE50-7A5586BCA3E4}" destId="{8ECC9108-06A2-4FDD-920F-CADAE9CA24B4}" srcOrd="3" destOrd="0" presId="urn:microsoft.com/office/officeart/2005/8/layout/process4"/>
    <dgm:cxn modelId="{48E09ADD-8E8A-4796-A2CC-9D0EFA071692}" type="presParOf" srcId="{EF9A5B3A-0DD9-491A-AE50-7A5586BCA3E4}" destId="{052167C8-BEED-406F-97AE-14D0D404E160}" srcOrd="4" destOrd="0" presId="urn:microsoft.com/office/officeart/2005/8/layout/process4"/>
    <dgm:cxn modelId="{0688D6DC-49BE-4B26-855A-97CC0FE9BB90}" type="presParOf" srcId="{052167C8-BEED-406F-97AE-14D0D404E160}" destId="{38BEEFC6-2E41-4152-AC1B-7BC66ED6A88F}" srcOrd="0" destOrd="0" presId="urn:microsoft.com/office/officeart/2005/8/layout/process4"/>
    <dgm:cxn modelId="{81B1EC6F-7C91-4983-9E98-32DC5991E8AA}" type="presParOf" srcId="{052167C8-BEED-406F-97AE-14D0D404E160}" destId="{2E2C84CA-68E0-4E2F-9974-075B213B0181}" srcOrd="1" destOrd="0" presId="urn:microsoft.com/office/officeart/2005/8/layout/process4"/>
    <dgm:cxn modelId="{66EB044A-A956-443F-91CB-13BBF8E5E096}" type="presParOf" srcId="{052167C8-BEED-406F-97AE-14D0D404E160}" destId="{A48E9D08-D621-4AC9-941A-AB3EB95F5BC2}" srcOrd="2" destOrd="0" presId="urn:microsoft.com/office/officeart/2005/8/layout/process4"/>
    <dgm:cxn modelId="{654306AB-6B1C-400F-9956-FE98445AC15F}" type="presParOf" srcId="{A48E9D08-D621-4AC9-941A-AB3EB95F5BC2}" destId="{693039EB-F02E-498A-BD20-3FAABFA0C06B}" srcOrd="0" destOrd="0" presId="urn:microsoft.com/office/officeart/2005/8/layout/process4"/>
    <dgm:cxn modelId="{AC15DF65-7DB2-4EBB-A702-FB768862C3A4}" type="presParOf" srcId="{A48E9D08-D621-4AC9-941A-AB3EB95F5BC2}" destId="{168ABFB0-12BB-4EA5-B57D-7C07A74D1A3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9D77C-FF7E-4848-8700-448523A6A916}">
      <dsp:nvSpPr>
        <dsp:cNvPr id="0" name=""/>
        <dsp:cNvSpPr/>
      </dsp:nvSpPr>
      <dsp:spPr>
        <a:xfrm>
          <a:off x="0" y="4194462"/>
          <a:ext cx="8358246" cy="13767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Обучение действиям с театральными куклами </a:t>
          </a:r>
          <a:endParaRPr lang="ru-RU" sz="2700" kern="1200" dirty="0"/>
        </a:p>
      </dsp:txBody>
      <dsp:txXfrm>
        <a:off x="0" y="4194462"/>
        <a:ext cx="8358246" cy="743426"/>
      </dsp:txXfrm>
    </dsp:sp>
    <dsp:sp modelId="{D6A0C3F7-FDBB-4658-B9DD-F3F8CD223C50}">
      <dsp:nvSpPr>
        <dsp:cNvPr id="0" name=""/>
        <dsp:cNvSpPr/>
      </dsp:nvSpPr>
      <dsp:spPr>
        <a:xfrm>
          <a:off x="0" y="4896543"/>
          <a:ext cx="4179123" cy="63328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Имитационно-игровые упражнения с театральными  куклами различных систем</a:t>
          </a:r>
          <a:endParaRPr lang="ru-RU" sz="1600" kern="1200" dirty="0"/>
        </a:p>
      </dsp:txBody>
      <dsp:txXfrm>
        <a:off x="0" y="4896543"/>
        <a:ext cx="4179123" cy="633289"/>
      </dsp:txXfrm>
    </dsp:sp>
    <dsp:sp modelId="{404EC505-BD98-4B98-A7CF-31E2BEA6CCB0}">
      <dsp:nvSpPr>
        <dsp:cNvPr id="0" name=""/>
        <dsp:cNvSpPr/>
      </dsp:nvSpPr>
      <dsp:spPr>
        <a:xfrm>
          <a:off x="4179123" y="4910355"/>
          <a:ext cx="4179123" cy="633289"/>
        </a:xfrm>
        <a:prstGeom prst="rect">
          <a:avLst/>
        </a:prstGeom>
        <a:solidFill>
          <a:schemeClr val="accent5">
            <a:tint val="40000"/>
            <a:alpha val="90000"/>
            <a:hueOff val="1707744"/>
            <a:satOff val="-4443"/>
            <a:lumOff val="-42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r>
            <a:rPr lang="ru-RU" sz="1600" kern="1200" dirty="0" smtClean="0"/>
            <a:t>Закрепление движений на музыкальных  занятиях и в свободной деятельности.</a:t>
          </a:r>
          <a:endParaRPr lang="ru-RU" sz="1600" kern="1200" dirty="0"/>
        </a:p>
      </dsp:txBody>
      <dsp:txXfrm>
        <a:off x="4179123" y="4910355"/>
        <a:ext cx="4179123" cy="633289"/>
      </dsp:txXfrm>
    </dsp:sp>
    <dsp:sp modelId="{8FEACF7C-6819-4AB8-8DEF-98A879B60023}">
      <dsp:nvSpPr>
        <dsp:cNvPr id="0" name=""/>
        <dsp:cNvSpPr/>
      </dsp:nvSpPr>
      <dsp:spPr>
        <a:xfrm rot="10800000">
          <a:off x="0" y="2097723"/>
          <a:ext cx="8358246" cy="2117389"/>
        </a:xfrm>
        <a:prstGeom prst="upArrowCallout">
          <a:avLst/>
        </a:prstGeom>
        <a:solidFill>
          <a:schemeClr val="accent5">
            <a:hueOff val="4085978"/>
            <a:satOff val="2788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Работа над текстом, проговаривание его отдельных моментов вместе с детьми</a:t>
          </a:r>
          <a:endParaRPr lang="ru-RU" sz="1800" kern="1200" dirty="0"/>
        </a:p>
      </dsp:txBody>
      <dsp:txXfrm rot="-10800000">
        <a:off x="0" y="2097723"/>
        <a:ext cx="8358246" cy="743203"/>
      </dsp:txXfrm>
    </dsp:sp>
    <dsp:sp modelId="{5ED327D9-6037-4FCC-8BB6-7846E2ACA337}">
      <dsp:nvSpPr>
        <dsp:cNvPr id="0" name=""/>
        <dsp:cNvSpPr/>
      </dsp:nvSpPr>
      <dsp:spPr>
        <a:xfrm>
          <a:off x="0" y="2840927"/>
          <a:ext cx="4179123" cy="633099"/>
        </a:xfrm>
        <a:prstGeom prst="rect">
          <a:avLst/>
        </a:prstGeom>
        <a:solidFill>
          <a:schemeClr val="accent5">
            <a:tint val="40000"/>
            <a:alpha val="90000"/>
            <a:hueOff val="3415489"/>
            <a:satOff val="-8886"/>
            <a:lumOff val="-84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Обучение детей имитационным движениям</a:t>
          </a:r>
          <a:endParaRPr lang="ru-RU" sz="1800" kern="1200" dirty="0"/>
        </a:p>
      </dsp:txBody>
      <dsp:txXfrm>
        <a:off x="0" y="2840927"/>
        <a:ext cx="4179123" cy="633099"/>
      </dsp:txXfrm>
    </dsp:sp>
    <dsp:sp modelId="{C847655B-30E7-4354-AD28-18B1BE946783}">
      <dsp:nvSpPr>
        <dsp:cNvPr id="0" name=""/>
        <dsp:cNvSpPr/>
      </dsp:nvSpPr>
      <dsp:spPr>
        <a:xfrm>
          <a:off x="4179123" y="2840927"/>
          <a:ext cx="4179123" cy="633099"/>
        </a:xfrm>
        <a:prstGeom prst="rect">
          <a:avLst/>
        </a:prstGeom>
        <a:solidFill>
          <a:schemeClr val="accent5">
            <a:tint val="40000"/>
            <a:alpha val="90000"/>
            <a:hueOff val="5123233"/>
            <a:satOff val="-13328"/>
            <a:lumOff val="-1272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Использование фрагментов из сказок как упражнения (словесные перевоплощения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4179123" y="2840927"/>
        <a:ext cx="4179123" cy="633099"/>
      </dsp:txXfrm>
    </dsp:sp>
    <dsp:sp modelId="{2E2C84CA-68E0-4E2F-9974-075B213B0181}">
      <dsp:nvSpPr>
        <dsp:cNvPr id="0" name=""/>
        <dsp:cNvSpPr/>
      </dsp:nvSpPr>
      <dsp:spPr>
        <a:xfrm rot="10800000">
          <a:off x="0" y="984"/>
          <a:ext cx="8358246" cy="2117389"/>
        </a:xfrm>
        <a:prstGeom prst="upArrowCallout">
          <a:avLst/>
        </a:prstGeom>
        <a:solidFill>
          <a:schemeClr val="accent5">
            <a:hueOff val="8171956"/>
            <a:satOff val="5577"/>
            <a:lumOff val="-156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ВЫРАЗИТЕЛЬНОЕ  ЧТЕНИЕ    ПРОИЗВЕДЕНИЯ</a:t>
          </a:r>
          <a:endParaRPr lang="ru-RU" sz="2700" kern="1200" dirty="0"/>
        </a:p>
      </dsp:txBody>
      <dsp:txXfrm rot="-10800000">
        <a:off x="0" y="984"/>
        <a:ext cx="8358246" cy="743203"/>
      </dsp:txXfrm>
    </dsp:sp>
    <dsp:sp modelId="{693039EB-F02E-498A-BD20-3FAABFA0C06B}">
      <dsp:nvSpPr>
        <dsp:cNvPr id="0" name=""/>
        <dsp:cNvSpPr/>
      </dsp:nvSpPr>
      <dsp:spPr>
        <a:xfrm>
          <a:off x="0" y="744188"/>
          <a:ext cx="4179123" cy="633099"/>
        </a:xfrm>
        <a:prstGeom prst="rect">
          <a:avLst/>
        </a:prstGeom>
        <a:solidFill>
          <a:schemeClr val="accent5">
            <a:tint val="40000"/>
            <a:alpha val="90000"/>
            <a:hueOff val="6830977"/>
            <a:satOff val="-17771"/>
            <a:lumOff val="-169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Беседа поясняющая и выясняющая понимание содержания текста</a:t>
          </a:r>
          <a:endParaRPr lang="ru-RU" sz="1800" kern="1200" dirty="0"/>
        </a:p>
      </dsp:txBody>
      <dsp:txXfrm>
        <a:off x="0" y="744188"/>
        <a:ext cx="4179123" cy="633099"/>
      </dsp:txXfrm>
    </dsp:sp>
    <dsp:sp modelId="{168ABFB0-12BB-4EA5-B57D-7C07A74D1A33}">
      <dsp:nvSpPr>
        <dsp:cNvPr id="0" name=""/>
        <dsp:cNvSpPr/>
      </dsp:nvSpPr>
      <dsp:spPr>
        <a:xfrm>
          <a:off x="4179123" y="744188"/>
          <a:ext cx="4179123" cy="633099"/>
        </a:xfrm>
        <a:prstGeom prst="rect">
          <a:avLst/>
        </a:prstGeom>
        <a:solidFill>
          <a:schemeClr val="accent5">
            <a:tint val="40000"/>
            <a:alpha val="90000"/>
            <a:hueOff val="8538722"/>
            <a:satOff val="-22214"/>
            <a:lumOff val="-212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Специальные упражнения, проблемные ситуации типа «Ты с этим согласен?»</a:t>
          </a:r>
          <a:endParaRPr lang="ru-RU" sz="1600" kern="1200" dirty="0"/>
        </a:p>
      </dsp:txBody>
      <dsp:txXfrm>
        <a:off x="4179123" y="744188"/>
        <a:ext cx="4179123" cy="633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EE87A-7DC0-49C8-A41C-6045F69F4CD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FDD78-1AAE-4A6B-ADED-CD7D1F5C8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31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0CC86-E7EF-4859-8DFF-2DB815EAEB02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5018-B5B5-46E0-AC3D-81B145A3F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40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5018-B5B5-46E0-AC3D-81B145A3FB1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356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40768"/>
            <a:ext cx="831532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 descr="DSC0036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581525"/>
            <a:ext cx="32400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SC0036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41888"/>
            <a:ext cx="168751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3648" y="4869160"/>
            <a:ext cx="60246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младший дошкольный возраст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1995" y="6309320"/>
            <a:ext cx="446449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Воспитатель: </a:t>
            </a:r>
            <a:r>
              <a:rPr lang="ru-RU" sz="1400" dirty="0" err="1" smtClean="0"/>
              <a:t>Заровская</a:t>
            </a:r>
            <a:r>
              <a:rPr lang="ru-RU" sz="1400" dirty="0" smtClean="0"/>
              <a:t> Е. В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0250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DCIM\101MSDCF\DSC03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7" y="3501008"/>
            <a:ext cx="4420160" cy="31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968043" y="360040"/>
            <a:ext cx="3923928" cy="25649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Разыгрывание </a:t>
            </a:r>
            <a:r>
              <a:rPr lang="ru-RU" i="1" dirty="0" err="1" smtClean="0"/>
              <a:t>потешек</a:t>
            </a:r>
            <a:r>
              <a:rPr lang="ru-RU" i="1" dirty="0" smtClean="0"/>
              <a:t>, диалогов, стихов, сказок</a:t>
            </a:r>
            <a:endParaRPr lang="ru-RU" i="1" dirty="0"/>
          </a:p>
        </p:txBody>
      </p:sp>
      <p:pic>
        <p:nvPicPr>
          <p:cNvPr id="4100" name="Picture 4" descr="L:\DCIM\101MSDCF\DSC03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7" y="188640"/>
            <a:ext cx="4427983" cy="31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L:\DCIM\101MSDCF\DSC03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805" y="3501008"/>
            <a:ext cx="444427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05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297923" y="332656"/>
            <a:ext cx="3635896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речи и ознакомление с художественной литературой</a:t>
            </a:r>
            <a:endParaRPr lang="ru-RU" dirty="0"/>
          </a:p>
        </p:txBody>
      </p:sp>
      <p:pic>
        <p:nvPicPr>
          <p:cNvPr id="2050" name="Picture 2" descr="C:\Users\Александр\Desktop\DSC03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67" y="320917"/>
            <a:ext cx="4364746" cy="29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андр\Desktop\DSC03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974" y="3751044"/>
            <a:ext cx="4213845" cy="28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андр\Desktop\DSC032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81" y="3751044"/>
            <a:ext cx="4334332" cy="28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6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7902" y="3594179"/>
            <a:ext cx="4092049" cy="293116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Ознакомление с окружающим миром</a:t>
            </a:r>
            <a:endParaRPr lang="ru-RU" dirty="0"/>
          </a:p>
        </p:txBody>
      </p:sp>
      <p:pic>
        <p:nvPicPr>
          <p:cNvPr id="5122" name="Picture 2" descr="L:\DCIM\101MSDCF\DSC03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9" y="177160"/>
            <a:ext cx="4217304" cy="31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DCIM\101MSDCF\DSC03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938" y="3594179"/>
            <a:ext cx="4379517" cy="31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:\DCIM\101MSDCF\DSC03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5643" y="180911"/>
            <a:ext cx="4328994" cy="31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12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упп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905" y="3572596"/>
            <a:ext cx="3236912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ександр\Desktop\DSC03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67944" cy="27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лександр\Desktop\DSC03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8817" y="3131551"/>
            <a:ext cx="2831561" cy="37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Александр\Desktop\DSC03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" y="3131551"/>
            <a:ext cx="3033117" cy="37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лександр\Desktop\DSC032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462"/>
            <a:ext cx="4120711" cy="27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308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лександр\Desktop\DSC03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1964" y="116632"/>
            <a:ext cx="4527755" cy="30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андр\Desktop\DSC03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7988" y="3702283"/>
            <a:ext cx="4311731" cy="287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ександр\Desktop\DSC03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93" y="3702283"/>
            <a:ext cx="435597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Группа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" y="64546"/>
            <a:ext cx="4000380" cy="3018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6586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Взаимодействие с родителями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sz="quarter" idx="13"/>
          </p:nvPr>
        </p:nvSpPr>
        <p:spPr>
          <a:xfrm>
            <a:off x="1143000" y="1196752"/>
            <a:ext cx="6741368" cy="4032448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Посещение театра.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Индивидуальные беседы.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Помощь в изготовлении театральных  кукол.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Оформление уголка по мотивам любимых сказок.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Открытый показ сказки.</a:t>
            </a:r>
          </a:p>
        </p:txBody>
      </p:sp>
      <p:pic>
        <p:nvPicPr>
          <p:cNvPr id="4098" name="Picture 2" descr="C:\Users\Александр\Desktop\DSC02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4176464" cy="301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664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Новая папка\DSC02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16" y="144016"/>
            <a:ext cx="4304251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Новая папка\DSC02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698" y="3906803"/>
            <a:ext cx="4211961" cy="28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Новая папка\DSC025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698" y="158601"/>
            <a:ext cx="4256021" cy="27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Новая папка\DSC025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03" y="3933056"/>
            <a:ext cx="4335241" cy="27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2924944"/>
            <a:ext cx="7560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Оформление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мотивам любимых сказок</a:t>
            </a:r>
          </a:p>
        </p:txBody>
      </p:sp>
    </p:spTree>
    <p:extLst>
      <p:ext uri="{BB962C8B-B14F-4D97-AF65-F5344CB8AC3E}">
        <p14:creationId xmlns:p14="http://schemas.microsoft.com/office/powerpoint/2010/main" xmlns="" val="37205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150" y="115888"/>
            <a:ext cx="511333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Оформление макетов по мотивам любимых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сказок  из соленого теста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 descr="DSC00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450" y="1012972"/>
            <a:ext cx="4267200" cy="28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00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302" y="1113186"/>
            <a:ext cx="4123074" cy="270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SC003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140" y="4011160"/>
            <a:ext cx="3850580" cy="294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003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70384"/>
            <a:ext cx="4404866" cy="34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0440" y="2780928"/>
            <a:ext cx="146387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53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400" b="0" dirty="0" smtClean="0">
                <a:latin typeface="Arial" pitchFamily="34" charset="0"/>
              </a:rPr>
              <a:t>Оформление макетов по мотивам любимых сказок из природного материала</a:t>
            </a:r>
            <a:endParaRPr lang="ru-RU" sz="2400" b="0" dirty="0">
              <a:latin typeface="Arial" pitchFamily="34" charset="0"/>
            </a:endParaRPr>
          </a:p>
        </p:txBody>
      </p:sp>
      <p:pic>
        <p:nvPicPr>
          <p:cNvPr id="3074" name="Picture 2" descr="C:\Users\Александр\Desktop\DSC03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9632"/>
            <a:ext cx="3883140" cy="25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андр\Desktop\DSC03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ександр\Desktop\DSC03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903535" cy="260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Desktop\DSC03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204787"/>
            <a:ext cx="390353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82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агетная рамка 4"/>
          <p:cNvSpPr/>
          <p:nvPr/>
        </p:nvSpPr>
        <p:spPr>
          <a:xfrm>
            <a:off x="1547664" y="2962648"/>
            <a:ext cx="6192688" cy="1042416"/>
          </a:xfrm>
          <a:prstGeom prst="beve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Детские спектакли</a:t>
            </a:r>
            <a:endParaRPr lang="ru-RU" sz="3200" dirty="0"/>
          </a:p>
        </p:txBody>
      </p:sp>
      <p:pic>
        <p:nvPicPr>
          <p:cNvPr id="8197" name="Picture 5" descr="H:\Новая папка\DSC02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1992" cy="29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Новая папка\DSC022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76" y="3905990"/>
            <a:ext cx="4024268" cy="29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ександр\Desktop\DSC02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114" y="3974180"/>
            <a:ext cx="3978886" cy="29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Desktop\DSC02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114" y="-21517"/>
            <a:ext cx="3978886" cy="298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39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3" descr="96eb5e268a4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87171" flipH="1">
            <a:off x="6673850" y="347663"/>
            <a:ext cx="19526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 descr="96eb5e268a4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69999" flipV="1">
            <a:off x="143442" y="1311275"/>
            <a:ext cx="19526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Александр\Desktop\DSC03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88432" cy="28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esktop\DSC03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982" y="3942108"/>
            <a:ext cx="3732514" cy="281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лександр\Desktop\IMG_08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409" y="116632"/>
            <a:ext cx="3822087" cy="2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Александр\Desktop\IMG_16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97845"/>
            <a:ext cx="3888431" cy="284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0" descr="0_1bfb5_930bcdc9_XL.jpe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3718" y="1975407"/>
            <a:ext cx="26638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1911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437112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75656" y="722025"/>
            <a:ext cx="6400800" cy="335504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Игра – драматизация  русской народной         сказки  «Маша и медведь»</a:t>
            </a:r>
          </a:p>
          <a:p>
            <a:pPr marL="45720" indent="0">
              <a:buNone/>
            </a:pPr>
            <a:r>
              <a:rPr lang="ru-RU" dirty="0" smtClean="0"/>
              <a:t>                    «Маша и медведь»</a:t>
            </a:r>
            <a:endParaRPr lang="ru-RU" dirty="0"/>
          </a:p>
        </p:txBody>
      </p:sp>
      <p:pic>
        <p:nvPicPr>
          <p:cNvPr id="5124" name="Picture 4" descr="C:\Users\Александр\Desktop\DSC03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468"/>
            <a:ext cx="7488832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04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sz="2000" dirty="0" smtClean="0"/>
              <a:t>игра – драматизация по сказке В. </a:t>
            </a:r>
            <a:r>
              <a:rPr lang="ru-RU" sz="2000" dirty="0" err="1" smtClean="0"/>
              <a:t>Сутеева</a:t>
            </a:r>
            <a:endParaRPr lang="ru-RU" sz="2000" dirty="0" smtClean="0"/>
          </a:p>
          <a:p>
            <a:pPr marL="45720" indent="0">
              <a:buNone/>
            </a:pPr>
            <a:r>
              <a:rPr lang="ru-RU" sz="2400" b="1" dirty="0" smtClean="0"/>
              <a:t>                    «Под грибком»</a:t>
            </a:r>
            <a:endParaRPr lang="ru-RU" sz="2400" b="1" dirty="0"/>
          </a:p>
        </p:txBody>
      </p:sp>
      <p:pic>
        <p:nvPicPr>
          <p:cNvPr id="2051" name="Picture 3" descr="C:\Users\Александр\Desktop\DSC03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469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07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383302" y="260648"/>
            <a:ext cx="6372200" cy="3456459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Театрализованная игра  по мотивам русской народной сказки «Три медведя»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436510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4098" name="Picture 2" descr="C:\Users\Александр\Desktop\DSC0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044" y="1484784"/>
            <a:ext cx="7420529" cy="494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84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14184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Драматизация русской народной сказки</a:t>
            </a:r>
          </a:p>
          <a:p>
            <a:pPr marL="45720" indent="0">
              <a:buNone/>
            </a:pPr>
            <a:r>
              <a:rPr lang="ru-RU" sz="2400" dirty="0" smtClean="0"/>
              <a:t>                          «Репка»</a:t>
            </a:r>
            <a:endParaRPr lang="ru-RU" sz="2400" dirty="0"/>
          </a:p>
        </p:txBody>
      </p:sp>
      <p:pic>
        <p:nvPicPr>
          <p:cNvPr id="3074" name="Picture 2" descr="C:\Users\Александр\Desktop\DSC03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64288" cy="47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72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aa71af45184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100"/>
          <a:stretch>
            <a:fillRect/>
          </a:stretch>
        </p:blipFill>
        <p:spPr bwMode="auto">
          <a:xfrm>
            <a:off x="6588125" y="5673725"/>
            <a:ext cx="25558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4313" y="642938"/>
            <a:ext cx="8572500" cy="5357812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 коммуникативных способностей детей младшего дошкольного возраста средствами театрально-игровой деятельности.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у детей  устойчивого  интереса к литературе, театру;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навыков  воплощать в игре определенные переживания, побуждать  к созданию новых образов;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коммуникативных способностей – умение общаться с другими людьми, опираясь на правила речевого общения;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театрализованных игр в интересах речевого развития ребенка;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умения управлять куклами различных систем.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102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712968" cy="5184576"/>
          </a:xfrm>
        </p:spPr>
        <p:txBody>
          <a:bodyPr>
            <a:normAutofit/>
          </a:bodyPr>
          <a:lstStyle/>
          <a:p>
            <a:r>
              <a:rPr lang="ru-RU" dirty="0" smtClean="0"/>
              <a:t>1.Артикуляционная гимнастика </a:t>
            </a:r>
          </a:p>
          <a:p>
            <a:r>
              <a:rPr lang="ru-RU" dirty="0" smtClean="0"/>
              <a:t>2.Игры-превращения, образные упражнения</a:t>
            </a:r>
          </a:p>
          <a:p>
            <a:r>
              <a:rPr lang="ru-RU" dirty="0" smtClean="0"/>
              <a:t>3.Ритмические минутки</a:t>
            </a:r>
          </a:p>
          <a:p>
            <a:r>
              <a:rPr lang="ru-RU" dirty="0" smtClean="0"/>
              <a:t>4. Пальчиковый </a:t>
            </a:r>
            <a:r>
              <a:rPr lang="ru-RU" dirty="0" err="1" smtClean="0"/>
              <a:t>игротренинг</a:t>
            </a:r>
            <a:endParaRPr lang="ru-RU" dirty="0" smtClean="0"/>
          </a:p>
          <a:p>
            <a:r>
              <a:rPr lang="ru-RU" dirty="0" smtClean="0"/>
              <a:t>5.Упражнения на развитие выразительной мимики, элементы пантомимы</a:t>
            </a:r>
          </a:p>
          <a:p>
            <a:r>
              <a:rPr lang="ru-RU" dirty="0" smtClean="0"/>
              <a:t>6.Театральные </a:t>
            </a:r>
            <a:r>
              <a:rPr lang="ru-RU" dirty="0"/>
              <a:t>э</a:t>
            </a:r>
            <a:r>
              <a:rPr lang="ru-RU" dirty="0" smtClean="0"/>
              <a:t>тюды</a:t>
            </a:r>
          </a:p>
          <a:p>
            <a:r>
              <a:rPr lang="ru-RU" dirty="0" smtClean="0"/>
              <a:t>7.Разыгрывание диалогов, </a:t>
            </a:r>
            <a:r>
              <a:rPr lang="ru-RU" dirty="0" err="1" smtClean="0"/>
              <a:t>потешек</a:t>
            </a:r>
            <a:r>
              <a:rPr lang="ru-RU" dirty="0" smtClean="0"/>
              <a:t> , песенок, стихов , сказок</a:t>
            </a:r>
          </a:p>
          <a:p>
            <a:r>
              <a:rPr lang="ru-RU" dirty="0" smtClean="0"/>
              <a:t>8.Просмотр кукольных спектаклей</a:t>
            </a:r>
          </a:p>
          <a:p>
            <a:r>
              <a:rPr lang="ru-RU" dirty="0" smtClean="0"/>
              <a:t>9.Драматизация русской народной сказки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175351" cy="1196752"/>
          </a:xfrm>
        </p:spPr>
        <p:txBody>
          <a:bodyPr/>
          <a:lstStyle/>
          <a:p>
            <a:pPr marL="182880" indent="0">
              <a:buNone/>
            </a:pPr>
            <a:r>
              <a:rPr lang="ru-RU" sz="2800" dirty="0" smtClean="0"/>
              <a:t>Способы организации театрализованной деятельности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754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890131" y="2283323"/>
            <a:ext cx="3240360" cy="22863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Взаимосвязь с другими видами деятельности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30779" y="1034213"/>
            <a:ext cx="2608528" cy="232410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Ознакомление с художественной литературой</a:t>
            </a:r>
            <a:endParaRPr lang="ru-RU" sz="1600" dirty="0"/>
          </a:p>
        </p:txBody>
      </p:sp>
      <p:sp>
        <p:nvSpPr>
          <p:cNvPr id="5" name="Овал 4"/>
          <p:cNvSpPr/>
          <p:nvPr/>
        </p:nvSpPr>
        <p:spPr>
          <a:xfrm>
            <a:off x="5596873" y="927357"/>
            <a:ext cx="2525118" cy="234193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Художественное творчество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923937" y="3501008"/>
            <a:ext cx="2398781" cy="23014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Ознакомление с окружающем миром</a:t>
            </a:r>
            <a:endParaRPr lang="ru-RU" sz="1600" dirty="0"/>
          </a:p>
        </p:txBody>
      </p:sp>
      <p:sp>
        <p:nvSpPr>
          <p:cNvPr id="7" name="Овал 6"/>
          <p:cNvSpPr/>
          <p:nvPr/>
        </p:nvSpPr>
        <p:spPr>
          <a:xfrm>
            <a:off x="5764516" y="3426490"/>
            <a:ext cx="2407883" cy="237601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Музыкальное физкультурное</a:t>
            </a:r>
            <a:endParaRPr lang="ru-RU" sz="1600" dirty="0"/>
          </a:p>
        </p:txBody>
      </p:sp>
      <p:sp>
        <p:nvSpPr>
          <p:cNvPr id="8" name="Овал 7"/>
          <p:cNvSpPr/>
          <p:nvPr/>
        </p:nvSpPr>
        <p:spPr>
          <a:xfrm>
            <a:off x="3201963" y="114662"/>
            <a:ext cx="2493357" cy="21686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Развитие речи</a:t>
            </a:r>
            <a:endParaRPr lang="ru-RU" sz="1600" dirty="0"/>
          </a:p>
        </p:txBody>
      </p:sp>
      <p:sp>
        <p:nvSpPr>
          <p:cNvPr id="9" name="Овал 8"/>
          <p:cNvSpPr/>
          <p:nvPr/>
        </p:nvSpPr>
        <p:spPr>
          <a:xfrm>
            <a:off x="3201963" y="4569657"/>
            <a:ext cx="2679570" cy="223032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Психогимнаст</a:t>
            </a:r>
            <a:r>
              <a:rPr lang="ru-RU" dirty="0" err="1" smtClean="0"/>
              <a:t>ика</a:t>
            </a:r>
            <a:r>
              <a:rPr lang="ru-RU" dirty="0" smtClean="0"/>
              <a:t>  -пантомимика    -мимика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02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362806" y="346622"/>
            <a:ext cx="6192688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Основные виды  театра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5417" y="1916832"/>
            <a:ext cx="2506383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пальчиковый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3407" y="2793045"/>
            <a:ext cx="2508393" cy="6293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перчаточный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717956"/>
            <a:ext cx="2520280" cy="6471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бибабо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1916832"/>
            <a:ext cx="2592288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карандашей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2808769"/>
            <a:ext cx="2585628" cy="6293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ложек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28184" y="3717955"/>
            <a:ext cx="2625950" cy="6471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кружках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5417" y="4653136"/>
            <a:ext cx="2506383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«живой рукой»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28184" y="4653136"/>
            <a:ext cx="262595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кубиках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03847" y="1880671"/>
            <a:ext cx="2664295" cy="6120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настольный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03847" y="2793045"/>
            <a:ext cx="2664295" cy="6450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конусный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203847" y="3717956"/>
            <a:ext cx="2664295" cy="6471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Мягкой игрушки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03847" y="4653136"/>
            <a:ext cx="2664295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магнитный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44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87167"/>
            <a:ext cx="936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Подготовка  к драматизации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сказки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668724628"/>
              </p:ext>
            </p:extLst>
          </p:nvPr>
        </p:nvGraphicFramePr>
        <p:xfrm>
          <a:off x="392877" y="980728"/>
          <a:ext cx="8358246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344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3289" y="4372168"/>
            <a:ext cx="6512511" cy="1143000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731520"/>
            <a:ext cx="6400800" cy="3474720"/>
          </a:xfrm>
        </p:spPr>
      </p:pic>
    </p:spTree>
    <p:extLst>
      <p:ext uri="{BB962C8B-B14F-4D97-AF65-F5344CB8AC3E}">
        <p14:creationId xmlns:p14="http://schemas.microsoft.com/office/powerpoint/2010/main" xmlns="" val="37139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лександр\Desktop\DSC03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19752"/>
            <a:ext cx="3846361" cy="28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Desktop\DSC03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0222" cy="277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лександр\Desktop\DSC03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457" y="4068164"/>
            <a:ext cx="3934543" cy="278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esktop\DSC03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000" y="0"/>
            <a:ext cx="3955370" cy="27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131840" y="2300182"/>
            <a:ext cx="2808312" cy="235295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Художественное творчество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0489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487</TotalTime>
  <Words>367</Words>
  <Application>Microsoft Office PowerPoint</Application>
  <PresentationFormat>Экран (4:3)</PresentationFormat>
  <Paragraphs>73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Слайд 1</vt:lpstr>
      <vt:lpstr>Слайд 2</vt:lpstr>
      <vt:lpstr>Слайд 3</vt:lpstr>
      <vt:lpstr>Способы организации театрализованной деятельности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Оформление макетов по мотивам любимых сказок из природного материала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Рябинка</cp:lastModifiedBy>
  <cp:revision>73</cp:revision>
  <dcterms:created xsi:type="dcterms:W3CDTF">2011-11-01T15:17:29Z</dcterms:created>
  <dcterms:modified xsi:type="dcterms:W3CDTF">2016-03-24T08:48:13Z</dcterms:modified>
</cp:coreProperties>
</file>