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14" r:id="rId2"/>
    <p:sldId id="256" r:id="rId3"/>
    <p:sldId id="257" r:id="rId4"/>
    <p:sldId id="315" r:id="rId5"/>
    <p:sldId id="261" r:id="rId6"/>
    <p:sldId id="262" r:id="rId7"/>
    <p:sldId id="289" r:id="rId8"/>
    <p:sldId id="298" r:id="rId9"/>
    <p:sldId id="316" r:id="rId10"/>
    <p:sldId id="27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306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AF041-B2D7-4003-B0C5-C1155FD345EC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2C730-9124-4553-85AD-DE0FB4DE2E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48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2C730-9124-4553-85AD-DE0FB4DE2EE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A3DA-3532-43AE-A4B0-CCF7617F789E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6270A-B503-42B9-8911-608471F073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A3DA-3532-43AE-A4B0-CCF7617F789E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6270A-B503-42B9-8911-608471F073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A3DA-3532-43AE-A4B0-CCF7617F789E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6270A-B503-42B9-8911-608471F073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A3DA-3532-43AE-A4B0-CCF7617F789E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6270A-B503-42B9-8911-608471F073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A3DA-3532-43AE-A4B0-CCF7617F789E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6270A-B503-42B9-8911-608471F073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A3DA-3532-43AE-A4B0-CCF7617F789E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6270A-B503-42B9-8911-608471F073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A3DA-3532-43AE-A4B0-CCF7617F789E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6270A-B503-42B9-8911-608471F073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A3DA-3532-43AE-A4B0-CCF7617F789E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6270A-B503-42B9-8911-608471F073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A3DA-3532-43AE-A4B0-CCF7617F789E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6270A-B503-42B9-8911-608471F073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A3DA-3532-43AE-A4B0-CCF7617F789E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6270A-B503-42B9-8911-608471F073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A3DA-3532-43AE-A4B0-CCF7617F789E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6270A-B503-42B9-8911-608471F073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6A3DA-3532-43AE-A4B0-CCF7617F789E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6270A-B503-42B9-8911-608471F073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lh4.google.ru/Dedushkin1/R2pKJribadI/AAAAAAAADfY/aFjKo-V4qbU/s800/%D0%9A%D1%80%D0%B0%D1%81%D0%BD%D0%BE%D0%B0%D1%80%D0%BC%D0%B5%D0%B9%D1%81%D0%BA%D0%B8%D0%B9%20%D0%BF%D0%BB%D0%B0%D0%BA%D0%B0%D1%8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332656"/>
            <a:ext cx="964692" cy="164134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75656" y="1124744"/>
            <a:ext cx="516632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Одни восстали из подполий,</a:t>
            </a:r>
            <a:br>
              <a:rPr lang="ru-RU" sz="2000" dirty="0"/>
            </a:br>
            <a:r>
              <a:rPr lang="ru-RU" sz="2000" dirty="0"/>
              <a:t>Из ссылок, фабрик, рудников,</a:t>
            </a:r>
            <a:br>
              <a:rPr lang="ru-RU" sz="2000" dirty="0"/>
            </a:br>
            <a:r>
              <a:rPr lang="ru-RU" sz="2000" dirty="0"/>
              <a:t>Отравленные темной волей</a:t>
            </a:r>
            <a:br>
              <a:rPr lang="ru-RU" sz="2000" dirty="0"/>
            </a:br>
            <a:r>
              <a:rPr lang="ru-RU" sz="2000" dirty="0"/>
              <a:t>И горьким дымом городов.</a:t>
            </a:r>
            <a:br>
              <a:rPr lang="ru-RU" sz="2000" dirty="0"/>
            </a:br>
            <a:r>
              <a:rPr lang="ru-RU" sz="2000" dirty="0"/>
              <a:t>Другие из рядов военных,</a:t>
            </a:r>
            <a:br>
              <a:rPr lang="ru-RU" sz="2000" dirty="0"/>
            </a:br>
            <a:r>
              <a:rPr lang="ru-RU" sz="2000" dirty="0"/>
              <a:t>Дворянских разоренных гнезд,</a:t>
            </a:r>
            <a:br>
              <a:rPr lang="ru-RU" sz="2000" dirty="0"/>
            </a:br>
            <a:r>
              <a:rPr lang="ru-RU" sz="2000" dirty="0"/>
              <a:t>Где проводили на погост</a:t>
            </a:r>
            <a:br>
              <a:rPr lang="ru-RU" sz="2000" dirty="0"/>
            </a:br>
            <a:r>
              <a:rPr lang="ru-RU" sz="2000" dirty="0"/>
              <a:t>Отцов и братьев убиенных.</a:t>
            </a:r>
            <a:br>
              <a:rPr lang="ru-RU" sz="2000" dirty="0"/>
            </a:br>
            <a:r>
              <a:rPr lang="ru-RU" sz="2000" dirty="0"/>
              <a:t>В одних доселе не потух</a:t>
            </a:r>
            <a:br>
              <a:rPr lang="ru-RU" sz="2000" dirty="0"/>
            </a:br>
            <a:r>
              <a:rPr lang="ru-RU" sz="2000" dirty="0"/>
              <a:t>Хмель незапамятных пожаров,</a:t>
            </a:r>
            <a:br>
              <a:rPr lang="ru-RU" sz="2000" dirty="0"/>
            </a:br>
            <a:r>
              <a:rPr lang="ru-RU" sz="2000" dirty="0"/>
              <a:t>И жив степной, разгульный дух</a:t>
            </a:r>
            <a:br>
              <a:rPr lang="ru-RU" sz="2000" dirty="0"/>
            </a:br>
            <a:r>
              <a:rPr lang="ru-RU" sz="2000" dirty="0"/>
              <a:t>И Разиных, и </a:t>
            </a:r>
            <a:r>
              <a:rPr lang="ru-RU" sz="2000" dirty="0" err="1"/>
              <a:t>Кудеяров</a:t>
            </a:r>
            <a:r>
              <a:rPr lang="ru-RU" sz="2000" dirty="0"/>
              <a:t>.</a:t>
            </a:r>
            <a:br>
              <a:rPr lang="ru-RU" sz="2000" dirty="0"/>
            </a:br>
            <a:r>
              <a:rPr lang="ru-RU" sz="2000" dirty="0"/>
              <a:t>В других — лишенных всех корней —</a:t>
            </a:r>
            <a:br>
              <a:rPr lang="ru-RU" sz="2000" dirty="0"/>
            </a:br>
            <a:r>
              <a:rPr lang="ru-RU" sz="2000" dirty="0"/>
              <a:t>Тлетворный дух столицы Невской:</a:t>
            </a:r>
            <a:br>
              <a:rPr lang="ru-RU" sz="2000" dirty="0"/>
            </a:br>
            <a:r>
              <a:rPr lang="ru-RU" sz="2000" dirty="0"/>
              <a:t>Толстой и Чехов, Достоевский —</a:t>
            </a:r>
            <a:br>
              <a:rPr lang="ru-RU" sz="2000" dirty="0"/>
            </a:br>
            <a:r>
              <a:rPr lang="ru-RU" sz="2000" dirty="0"/>
              <a:t>Надрыв и смута наших дней.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96043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5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Последствия Гражданской войны 1918-1922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6635080" cy="4525963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dirty="0" smtClean="0"/>
              <a:t>1.Верх </a:t>
            </a:r>
            <a:r>
              <a:rPr lang="ru-RU" dirty="0"/>
              <a:t>одержали большевики это не триумф, это трагедия, общество было расколото на два лагеря</a:t>
            </a:r>
          </a:p>
          <a:p>
            <a:pPr marL="0" lvl="0" indent="0">
              <a:buNone/>
            </a:pPr>
            <a:r>
              <a:rPr lang="ru-RU" dirty="0" smtClean="0"/>
              <a:t>2. </a:t>
            </a:r>
            <a:r>
              <a:rPr lang="ru-RU" dirty="0"/>
              <a:t>Погибли талантливые, активные люди, которые не могли остаться в стороне</a:t>
            </a:r>
          </a:p>
          <a:p>
            <a:pPr marL="0" indent="0">
              <a:buNone/>
            </a:pPr>
            <a:r>
              <a:rPr lang="ru-RU" dirty="0" smtClean="0"/>
              <a:t>3. </a:t>
            </a:r>
            <a:r>
              <a:rPr lang="ru-RU" dirty="0"/>
              <a:t>Эмигрировало около 2 миллионов человек, нанесла большой урон обществу</a:t>
            </a:r>
          </a:p>
        </p:txBody>
      </p:sp>
      <p:pic>
        <p:nvPicPr>
          <p:cNvPr id="4" name="Picture 2" descr="http://lh4.google.ru/Dedushkin1/R2pKJribadI/AAAAAAAADfY/aFjKo-V4qbU/s800/%D0%9A%D1%80%D0%B0%D1%81%D0%BD%D0%BE%D0%B0%D1%80%D0%BC%D0%B5%D0%B9%D1%81%D0%BA%D0%B8%D0%B9%20%D0%BF%D0%BB%D0%B0%D0%BA%D0%B0%D1%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332656"/>
            <a:ext cx="1777534" cy="30243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630616" cy="3051770"/>
          </a:xfrm>
        </p:spPr>
        <p:txBody>
          <a:bodyPr>
            <a:norm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Уроки гражданской войны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04664"/>
            <a:ext cx="6749942" cy="3456384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smtClean="0"/>
              <a:t>Гражданская война в России</a:t>
            </a:r>
            <a:r>
              <a:rPr lang="ru-RU" sz="2400" dirty="0" smtClean="0"/>
              <a:t> — цепь вооружённых конфликтов между различными политическими, этническими и социальными группами на территории бывшей Российской империи, последовавших за Февральской и октябрьской революциями 1917 года</a:t>
            </a:r>
            <a:endParaRPr lang="ru-RU" sz="2400" dirty="0"/>
          </a:p>
        </p:txBody>
      </p:sp>
      <p:pic>
        <p:nvPicPr>
          <p:cNvPr id="38914" name="Picture 2" descr="File:CWRArticleImage.jpg"/>
          <p:cNvPicPr>
            <a:picLocks noChangeAspect="1" noChangeArrowheads="1"/>
          </p:cNvPicPr>
          <p:nvPr/>
        </p:nvPicPr>
        <p:blipFill>
          <a:blip r:embed="rId2" cstate="print"/>
          <a:srcRect b="55901"/>
          <a:stretch>
            <a:fillRect/>
          </a:stretch>
        </p:blipFill>
        <p:spPr bwMode="auto">
          <a:xfrm>
            <a:off x="2357422" y="4000504"/>
            <a:ext cx="4486275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3600" dirty="0" smtClean="0">
                <a:solidFill>
                  <a:srgbClr val="FF0000"/>
                </a:solidFill>
              </a:rPr>
              <a:t>Интервенция-</a:t>
            </a:r>
            <a:r>
              <a:rPr lang="ru-RU" sz="3600" dirty="0" smtClean="0"/>
              <a:t> насильственное военное вмешательство </a:t>
            </a:r>
            <a:br>
              <a:rPr lang="ru-RU" sz="3600" dirty="0" smtClean="0"/>
            </a:br>
            <a:r>
              <a:rPr lang="ru-RU" sz="3600" dirty="0" smtClean="0"/>
              <a:t>государств во внутренние дела других государств.</a:t>
            </a:r>
            <a:br>
              <a:rPr lang="ru-RU" sz="3600" dirty="0" smtClean="0"/>
            </a:br>
            <a:r>
              <a:rPr lang="ru-RU" sz="3600" dirty="0" smtClean="0">
                <a:solidFill>
                  <a:srgbClr val="FF0000"/>
                </a:solidFill>
              </a:rPr>
              <a:t>Антанта </a:t>
            </a:r>
            <a:r>
              <a:rPr lang="ru-RU" sz="3600" dirty="0" smtClean="0"/>
              <a:t>– союз государств Англии, Франции, </a:t>
            </a:r>
            <a:r>
              <a:rPr lang="ru-RU" sz="3600" dirty="0"/>
              <a:t>Р</a:t>
            </a:r>
            <a:r>
              <a:rPr lang="ru-RU" sz="3600" dirty="0" smtClean="0"/>
              <a:t>оссии.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>
                <a:solidFill>
                  <a:srgbClr val="FF0000"/>
                </a:solidFill>
              </a:rPr>
              <a:t>Сепаратный </a:t>
            </a:r>
            <a:r>
              <a:rPr lang="ru-RU" sz="3600" dirty="0" smtClean="0"/>
              <a:t>мирный договор- </a:t>
            </a:r>
            <a:r>
              <a:rPr lang="ru-RU" sz="3600" dirty="0"/>
              <a:t>мирный договор, заключенный одним из участников воюющей коалиции без ведома и(или) согласия союзников.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http://lh4.google.ru/Dedushkin1/R2pKJribadI/AAAAAAAADfY/aFjKo-V4qbU/s800/%D0%9A%D1%80%D0%B0%D1%81%D0%BD%D0%BE%D0%B0%D1%80%D0%BC%D0%B5%D0%B9%D1%81%D0%BA%D0%B8%D0%B9%20%D0%BF%D0%BB%D0%B0%D0%BA%D0%B0%D1%8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692696"/>
            <a:ext cx="964692" cy="16413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53977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6307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Причины Гражданской войны 1918-1922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6779096" cy="4853136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1</a:t>
            </a:r>
            <a:r>
              <a:rPr lang="ru-RU" sz="3100" dirty="0" smtClean="0"/>
              <a:t>. Социальные, политические и национально-этнические противоречия;</a:t>
            </a:r>
          </a:p>
          <a:p>
            <a:pPr algn="just">
              <a:buNone/>
            </a:pPr>
            <a:r>
              <a:rPr lang="ru-RU" sz="3100" dirty="0" smtClean="0"/>
              <a:t>2 Национализация средств производства, банков и крупной недвижимости, решение аграрного вопроса в соответствии с программой партии эсеров, вопреки интересам помещиков;</a:t>
            </a:r>
          </a:p>
          <a:p>
            <a:pPr algn="just">
              <a:buNone/>
            </a:pPr>
            <a:r>
              <a:rPr lang="ru-RU" sz="3100" dirty="0"/>
              <a:t>3</a:t>
            </a:r>
            <a:r>
              <a:rPr lang="ru-RU" sz="3100" dirty="0" smtClean="0"/>
              <a:t>. Разгон Учредительного собрания;</a:t>
            </a:r>
          </a:p>
          <a:p>
            <a:pPr algn="just">
              <a:buNone/>
            </a:pPr>
            <a:r>
              <a:rPr lang="ru-RU" sz="3100" dirty="0" smtClean="0"/>
              <a:t>4.Непринятие политическими противниками большевиков Брестского мира;</a:t>
            </a:r>
          </a:p>
          <a:p>
            <a:pPr marL="0" lvl="0" indent="0">
              <a:buNone/>
            </a:pPr>
            <a:r>
              <a:rPr lang="ru-RU" sz="3100" dirty="0" smtClean="0"/>
              <a:t>5. </a:t>
            </a:r>
            <a:r>
              <a:rPr lang="ru-RU" sz="3100" dirty="0"/>
              <a:t>Аграрная политика большевиков весной-летом 1918г.</a:t>
            </a:r>
          </a:p>
          <a:p>
            <a:pPr marL="0" indent="0">
              <a:buNone/>
            </a:pPr>
            <a:r>
              <a:rPr lang="ru-RU" sz="3100" dirty="0" smtClean="0"/>
              <a:t>6.Отсутствие </a:t>
            </a:r>
            <a:r>
              <a:rPr lang="ru-RU" sz="3100" dirty="0"/>
              <a:t>опыта компромисса между различными политическими силами и социальными группами</a:t>
            </a:r>
            <a:endParaRPr lang="ru-RU" sz="3100" dirty="0" smtClean="0"/>
          </a:p>
          <a:p>
            <a:pPr algn="just">
              <a:buNone/>
            </a:pPr>
            <a:endParaRPr lang="ru-RU" dirty="0" smtClean="0"/>
          </a:p>
        </p:txBody>
      </p:sp>
      <p:pic>
        <p:nvPicPr>
          <p:cNvPr id="4" name="Picture 2" descr="http://lh4.google.ru/Dedushkin1/R2pKJribadI/AAAAAAAADfY/aFjKo-V4qbU/s800/%D0%9A%D1%80%D0%B0%D1%81%D0%BD%D0%BE%D0%B0%D1%80%D0%BC%D0%B5%D0%B9%D1%81%D0%BA%D0%B8%D0%B9%20%D0%BF%D0%BB%D0%B0%D0%BA%D0%B0%D1%8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332656"/>
            <a:ext cx="1777534" cy="30243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07288" cy="7780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Этапы Гражданской войны 1918-1922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9046846"/>
              </p:ext>
            </p:extLst>
          </p:nvPr>
        </p:nvGraphicFramePr>
        <p:xfrm>
          <a:off x="179512" y="980728"/>
          <a:ext cx="8712968" cy="57912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145926"/>
                <a:gridCol w="1437738"/>
                <a:gridCol w="6129304"/>
              </a:tblGrid>
              <a:tr h="419958">
                <a:tc>
                  <a:txBody>
                    <a:bodyPr/>
                    <a:lstStyle/>
                    <a:p>
                      <a:pPr algn="just"/>
                      <a:endParaRPr lang="ru-RU" sz="1800" dirty="0" smtClean="0"/>
                    </a:p>
                    <a:p>
                      <a:pPr algn="just"/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/>
                        <a:t>Дата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/>
                        <a:t>Характеристика</a:t>
                      </a:r>
                      <a:endParaRPr lang="ru-RU" sz="1800" dirty="0"/>
                    </a:p>
                  </a:txBody>
                  <a:tcPr/>
                </a:tc>
              </a:tr>
              <a:tr h="1164218"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smtClean="0"/>
                        <a:t>I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этап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/>
                        <a:t>октябрь 1917 - ноябрь 1918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/>
                        <a:t>Начало</a:t>
                      </a:r>
                      <a:r>
                        <a:rPr lang="ru-RU" sz="2000" baseline="0" dirty="0" smtClean="0"/>
                        <a:t> полномасштабной гражданской войны.</a:t>
                      </a:r>
                      <a:endParaRPr lang="ru-RU" sz="2000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smtClean="0"/>
                        <a:t>II</a:t>
                      </a:r>
                      <a:r>
                        <a:rPr lang="ru-RU" sz="2000" dirty="0" smtClean="0"/>
                        <a:t> этап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/>
                        <a:t>ноябрь 1918 - март 1920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/>
                        <a:t>Ноябрь</a:t>
                      </a:r>
                      <a:r>
                        <a:rPr lang="ru-RU" sz="2000" baseline="0" dirty="0" smtClean="0"/>
                        <a:t> 1918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-март 1919г. – усиление военного противостояния красных и белых, активизация интервенции</a:t>
                      </a:r>
                      <a:endParaRPr lang="ru-RU" sz="2000" dirty="0"/>
                    </a:p>
                  </a:txBody>
                  <a:tcPr/>
                </a:tc>
              </a:tr>
              <a:tr h="894664"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smtClean="0"/>
                        <a:t>III</a:t>
                      </a:r>
                      <a:r>
                        <a:rPr lang="ru-RU" sz="2000" dirty="0" smtClean="0"/>
                        <a:t> этап</a:t>
                      </a:r>
                    </a:p>
                    <a:p>
                      <a:pPr algn="just"/>
                      <a:endParaRPr lang="ru-RU" sz="2000" dirty="0" smtClean="0"/>
                    </a:p>
                    <a:p>
                      <a:pPr algn="just"/>
                      <a:endParaRPr lang="ru-RU" sz="2000" dirty="0" smtClean="0"/>
                    </a:p>
                    <a:p>
                      <a:pPr algn="just"/>
                      <a:r>
                        <a:rPr lang="en-US" sz="2000" dirty="0" smtClean="0"/>
                        <a:t>IV </a:t>
                      </a:r>
                      <a:r>
                        <a:rPr lang="ru-RU" sz="2000" dirty="0" smtClean="0"/>
                        <a:t>этап</a:t>
                      </a:r>
                      <a:r>
                        <a:rPr lang="ru-RU" sz="2000" baseline="0" dirty="0" smtClean="0"/>
                        <a:t> </a:t>
                      </a:r>
                    </a:p>
                    <a:p>
                      <a:pPr algn="just"/>
                      <a:endParaRPr lang="ru-RU" sz="2000" baseline="0" dirty="0" smtClean="0"/>
                    </a:p>
                    <a:p>
                      <a:pPr algn="just"/>
                      <a:endParaRPr lang="ru-RU" sz="2000" baseline="0" dirty="0" smtClean="0"/>
                    </a:p>
                    <a:p>
                      <a:pPr algn="just"/>
                      <a:endParaRPr lang="ru-RU" sz="2000" baseline="0" dirty="0" smtClean="0"/>
                    </a:p>
                    <a:p>
                      <a:pPr algn="just"/>
                      <a:r>
                        <a:rPr lang="en-US" sz="2000" baseline="0" dirty="0" smtClean="0"/>
                        <a:t>V </a:t>
                      </a:r>
                      <a:r>
                        <a:rPr lang="ru-RU" sz="2000" baseline="0" dirty="0" smtClean="0"/>
                        <a:t>этап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/>
                        <a:t>март 1919 -</a:t>
                      </a:r>
                      <a:r>
                        <a:rPr lang="ru-RU" sz="2000" baseline="0" dirty="0" smtClean="0"/>
                        <a:t> март</a:t>
                      </a:r>
                      <a:r>
                        <a:rPr lang="ru-RU" sz="2000" dirty="0" smtClean="0"/>
                        <a:t> 1920 </a:t>
                      </a:r>
                    </a:p>
                    <a:p>
                      <a:pPr algn="just"/>
                      <a:endParaRPr lang="ru-RU" sz="2000" dirty="0" smtClean="0"/>
                    </a:p>
                    <a:p>
                      <a:pPr algn="just"/>
                      <a:r>
                        <a:rPr lang="ru-RU" sz="2000" dirty="0" smtClean="0"/>
                        <a:t> апрель- ноябрь 1920г.</a:t>
                      </a:r>
                    </a:p>
                    <a:p>
                      <a:pPr algn="just"/>
                      <a:endParaRPr lang="ru-RU" sz="2000" dirty="0" smtClean="0"/>
                    </a:p>
                    <a:p>
                      <a:pPr algn="just"/>
                      <a:r>
                        <a:rPr lang="ru-RU" sz="2000" dirty="0" smtClean="0"/>
                        <a:t>1921-1922г.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март 1919г.- март 1920г. разгром основных сил белых, эвакуация основных сил иностранных войск</a:t>
                      </a:r>
                    </a:p>
                    <a:p>
                      <a:pPr algn="just"/>
                      <a:endParaRPr lang="ru-RU" sz="2000" dirty="0" smtClean="0"/>
                    </a:p>
                    <a:p>
                      <a:pPr algn="just"/>
                      <a:endParaRPr lang="ru-RU" sz="2000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война с Польшей, разгром армии П.Н. Врангеля</a:t>
                      </a:r>
                    </a:p>
                    <a:p>
                      <a:pPr algn="just"/>
                      <a:endParaRPr lang="ru-RU" sz="2000" dirty="0" smtClean="0"/>
                    </a:p>
                    <a:p>
                      <a:pPr algn="just"/>
                      <a:endParaRPr lang="ru-RU" sz="2000" dirty="0" smtClean="0"/>
                    </a:p>
                    <a:p>
                      <a:pPr algn="just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завершение гражданской войны на окраинах  (Грузии, Средней Азии, Закавказье).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3855258"/>
              </p:ext>
            </p:extLst>
          </p:nvPr>
        </p:nvGraphicFramePr>
        <p:xfrm>
          <a:off x="3923929" y="1484785"/>
          <a:ext cx="4536504" cy="38164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9391"/>
                <a:gridCol w="2227113"/>
              </a:tblGrid>
              <a:tr h="157055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Белые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Красные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917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определение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определение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917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участники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участники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917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руководители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руководители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834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Причины поражения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Причины победы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9154" name="Picture 2" descr="http://img-fotki.yandex.ru/get/4402/ivanych90.a9/0_46cbd_a2aef30d_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273" y="180002"/>
            <a:ext cx="2203725" cy="2304256"/>
          </a:xfrm>
          <a:prstGeom prst="rect">
            <a:avLst/>
          </a:prstGeom>
          <a:noFill/>
        </p:spPr>
      </p:pic>
      <p:pic>
        <p:nvPicPr>
          <p:cNvPr id="49156" name="Picture 4" descr="http://img-fotki.yandex.ru/get/4402/ivanych90.a9/0_46cbb_5967de1_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212976"/>
            <a:ext cx="3384376" cy="25382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88936537"/>
              </p:ext>
            </p:extLst>
          </p:nvPr>
        </p:nvGraphicFramePr>
        <p:xfrm>
          <a:off x="611560" y="102487"/>
          <a:ext cx="6864917" cy="6797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00"/>
                <a:gridCol w="3264517"/>
              </a:tblGrid>
              <a:tr h="19971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Белые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171" marR="56171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Красные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171" marR="56171" marT="0" marB="0"/>
                </a:tc>
              </a:tr>
              <a:tr h="139802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Военно-политическое движение разнородных в политическом сил, сформированное в ходе Гражданской войны в России с целью свержения советской власти.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171" marR="56171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Военно-политическое движение объединенных политическом сил, сформированное в ходе Гражданской войны в России с целью свержения советской власти.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171" marR="56171" marT="0" marB="0"/>
                </a:tc>
              </a:tr>
              <a:tr h="159774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Колчак Александр Васильевич (Сибирь)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Юденич Николай Николаевич (Северо-Западный фронт) 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Деникин Антон Иванович – Южный фронт ( карта)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Врангель Пётр Николаевич (Крым)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171" marR="56171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Тухачевский </a:t>
                      </a:r>
                      <a:r>
                        <a:rPr lang="ru-RU" sz="1800" dirty="0">
                          <a:effectLst/>
                        </a:rPr>
                        <a:t>Михаил Николаевич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Фрунзе Михаил Васильевич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Буденный Семён Михайлович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Ленин Владимир Ильич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171" marR="56171" marT="0" marB="0"/>
                </a:tc>
              </a:tr>
              <a:tr h="188647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1.Социально </a:t>
                      </a:r>
                      <a:r>
                        <a:rPr lang="ru-RU" sz="1800" dirty="0">
                          <a:effectLst/>
                        </a:rPr>
                        <a:t>и идеологическая разобщённость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2.Политика </a:t>
                      </a:r>
                      <a:r>
                        <a:rPr lang="ru-RU" sz="1800" dirty="0">
                          <a:effectLst/>
                        </a:rPr>
                        <a:t>«Белого террора</a:t>
                      </a:r>
                      <a:r>
                        <a:rPr lang="ru-RU" sz="1800" dirty="0" smtClean="0">
                          <a:effectLst/>
                        </a:rPr>
                        <a:t>»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 </a:t>
                      </a:r>
                      <a:r>
                        <a:rPr lang="ru-RU" sz="18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Некоординированность</a:t>
                      </a:r>
                      <a:r>
                        <a:rPr lang="ru-RU" sz="18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Белого движения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171" marR="56171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1.Власть централизована, находилась в одних </a:t>
                      </a:r>
                      <a:r>
                        <a:rPr lang="ru-RU" sz="1600" dirty="0" smtClean="0">
                          <a:effectLst/>
                        </a:rPr>
                        <a:t>руках.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2.«Политика </a:t>
                      </a:r>
                      <a:r>
                        <a:rPr lang="ru-RU" sz="1600" dirty="0">
                          <a:effectLst/>
                        </a:rPr>
                        <a:t>Военного коммунизма»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3. </a:t>
                      </a:r>
                      <a:r>
                        <a:rPr lang="ru-RU" sz="1600" dirty="0">
                          <a:effectLst/>
                        </a:rPr>
                        <a:t>Политика террора имела идеологическую подоплёку, которую поддерживала большая часть населения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4. </a:t>
                      </a:r>
                      <a:r>
                        <a:rPr lang="ru-RU" sz="1600" dirty="0">
                          <a:effectLst/>
                        </a:rPr>
                        <a:t>в руках большевиков вся промышленная база страны, </a:t>
                      </a:r>
                      <a:r>
                        <a:rPr lang="ru-RU" sz="1600" dirty="0" smtClean="0">
                          <a:effectLst/>
                        </a:rPr>
                        <a:t>ресурсы.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171" marR="56171" marT="0" marB="0"/>
                </a:tc>
              </a:tr>
            </a:tbl>
          </a:graphicData>
        </a:graphic>
      </p:graphicFrame>
      <p:pic>
        <p:nvPicPr>
          <p:cNvPr id="55298" name="Picture 2" descr="File:Mikhail Frunze by Isaak Brodsky (192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332656"/>
            <a:ext cx="1234033" cy="1789796"/>
          </a:xfrm>
          <a:prstGeom prst="rect">
            <a:avLst/>
          </a:prstGeom>
          <a:noFill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0054" y="2313148"/>
            <a:ext cx="1434627" cy="237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Политика военного коммунизма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28800"/>
            <a:ext cx="8003232" cy="4497363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dirty="0" smtClean="0"/>
              <a:t>Внутренняя политика </a:t>
            </a:r>
            <a:r>
              <a:rPr lang="ru-RU" dirty="0"/>
              <a:t>советского государства в условиях гражданской войны, характеризующаяся введением:</a:t>
            </a:r>
          </a:p>
          <a:p>
            <a:pPr marL="0" indent="0">
              <a:buNone/>
            </a:pPr>
            <a:r>
              <a:rPr lang="ru-RU" dirty="0"/>
              <a:t>- продразверстки,</a:t>
            </a:r>
          </a:p>
          <a:p>
            <a:pPr marL="0" indent="0">
              <a:buNone/>
            </a:pPr>
            <a:r>
              <a:rPr lang="ru-RU" dirty="0"/>
              <a:t>- запретом частной собственности,</a:t>
            </a:r>
          </a:p>
          <a:p>
            <a:pPr marL="0" indent="0">
              <a:buNone/>
            </a:pPr>
            <a:r>
              <a:rPr lang="ru-RU" dirty="0"/>
              <a:t>- национализация всей промышленности</a:t>
            </a:r>
          </a:p>
          <a:p>
            <a:pPr marL="0" indent="0">
              <a:buNone/>
            </a:pPr>
            <a:r>
              <a:rPr lang="ru-RU" dirty="0"/>
              <a:t>- введение трудовой повинности</a:t>
            </a:r>
          </a:p>
          <a:p>
            <a:pPr marL="0" indent="0">
              <a:buNone/>
            </a:pPr>
            <a:r>
              <a:rPr lang="ru-RU" dirty="0"/>
              <a:t>- натурализация заработной платы</a:t>
            </a:r>
          </a:p>
          <a:p>
            <a:pPr marL="0" indent="0">
              <a:buNone/>
            </a:pPr>
            <a:r>
              <a:rPr lang="ru-RU" dirty="0"/>
              <a:t>- запрещение аренды земли и применение наемного труда в сельском хозяйстве</a:t>
            </a:r>
          </a:p>
        </p:txBody>
      </p:sp>
      <p:pic>
        <p:nvPicPr>
          <p:cNvPr id="5" name="Picture 2" descr="http://lh4.google.ru/Dedushkin1/R2pKJribadI/AAAAAAAADfY/aFjKo-V4qbU/s800/%D0%9A%D1%80%D0%B0%D1%81%D0%BD%D0%BE%D0%B0%D1%80%D0%BC%D0%B5%D0%B9%D1%81%D0%BA%D0%B8%D0%B9%20%D0%BF%D0%BB%D0%B0%D0%BA%D0%B0%D1%8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1772816"/>
            <a:ext cx="964692" cy="16413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910044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415</Words>
  <Application>Microsoft Office PowerPoint</Application>
  <PresentationFormat>Экран (4:3)</PresentationFormat>
  <Paragraphs>84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Уроки гражданской войны</vt:lpstr>
      <vt:lpstr>Презентация PowerPoint</vt:lpstr>
      <vt:lpstr>          Интервенция- насильственное военное вмешательство  государств во внутренние дела других государств. Антанта – союз государств Англии, Франции, России. Сепаратный мирный договор- мирный договор, заключенный одним из участников воюющей коалиции без ведома и(или) согласия союзников.  </vt:lpstr>
      <vt:lpstr>Причины Гражданской войны 1918-1922</vt:lpstr>
      <vt:lpstr>Этапы Гражданской войны 1918-1922</vt:lpstr>
      <vt:lpstr>План</vt:lpstr>
      <vt:lpstr>Презентация PowerPoint</vt:lpstr>
      <vt:lpstr>Политика военного коммунизма</vt:lpstr>
      <vt:lpstr>Последствия Гражданской войны 1918-1922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Россия в годы гражданской войны 1918-1920</dc:title>
  <dc:creator>Виктория</dc:creator>
  <cp:lastModifiedBy>Учитель</cp:lastModifiedBy>
  <cp:revision>60</cp:revision>
  <dcterms:created xsi:type="dcterms:W3CDTF">2013-02-15T09:01:40Z</dcterms:created>
  <dcterms:modified xsi:type="dcterms:W3CDTF">2017-11-28T13:11:16Z</dcterms:modified>
</cp:coreProperties>
</file>