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</p:sldMasterIdLst>
  <p:notesMasterIdLst>
    <p:notesMasterId r:id="rId46"/>
  </p:notesMasterIdLst>
  <p:sldIdLst>
    <p:sldId id="257" r:id="rId4"/>
    <p:sldId id="258" r:id="rId5"/>
    <p:sldId id="259" r:id="rId6"/>
    <p:sldId id="260" r:id="rId7"/>
    <p:sldId id="261" r:id="rId8"/>
    <p:sldId id="297" r:id="rId9"/>
    <p:sldId id="262" r:id="rId10"/>
    <p:sldId id="296" r:id="rId11"/>
    <p:sldId id="263" r:id="rId12"/>
    <p:sldId id="264" r:id="rId13"/>
    <p:sldId id="265" r:id="rId14"/>
    <p:sldId id="269" r:id="rId15"/>
    <p:sldId id="270" r:id="rId16"/>
    <p:sldId id="271" r:id="rId17"/>
    <p:sldId id="273" r:id="rId18"/>
    <p:sldId id="272" r:id="rId19"/>
    <p:sldId id="266" r:id="rId20"/>
    <p:sldId id="267" r:id="rId21"/>
    <p:sldId id="268" r:id="rId22"/>
    <p:sldId id="274" r:id="rId23"/>
    <p:sldId id="275" r:id="rId24"/>
    <p:sldId id="276" r:id="rId25"/>
    <p:sldId id="287" r:id="rId26"/>
    <p:sldId id="288" r:id="rId27"/>
    <p:sldId id="277" r:id="rId28"/>
    <p:sldId id="278" r:id="rId29"/>
    <p:sldId id="279" r:id="rId30"/>
    <p:sldId id="280" r:id="rId31"/>
    <p:sldId id="281" r:id="rId32"/>
    <p:sldId id="299" r:id="rId33"/>
    <p:sldId id="283" r:id="rId34"/>
    <p:sldId id="284" r:id="rId35"/>
    <p:sldId id="285" r:id="rId36"/>
    <p:sldId id="289" r:id="rId37"/>
    <p:sldId id="286" r:id="rId38"/>
    <p:sldId id="291" r:id="rId39"/>
    <p:sldId id="292" r:id="rId40"/>
    <p:sldId id="293" r:id="rId41"/>
    <p:sldId id="294" r:id="rId42"/>
    <p:sldId id="295" r:id="rId43"/>
    <p:sldId id="290" r:id="rId44"/>
    <p:sldId id="29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660"/>
  </p:normalViewPr>
  <p:slideViewPr>
    <p:cSldViewPr>
      <p:cViewPr>
        <p:scale>
          <a:sx n="80" d="100"/>
          <a:sy n="80" d="100"/>
        </p:scale>
        <p:origin x="-780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008709138630441E-2"/>
          <c:y val="9.7559089585364536E-2"/>
          <c:w val="0.82423753280839895"/>
          <c:h val="0.679028736702921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Ученики</c:v>
                </c:pt>
                <c:pt idx="1">
                  <c:v>Учителя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Ученики</c:v>
                </c:pt>
                <c:pt idx="1">
                  <c:v>Учителя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705600"/>
        <c:axId val="183707136"/>
      </c:barChart>
      <c:catAx>
        <c:axId val="183705600"/>
        <c:scaling>
          <c:orientation val="minMax"/>
        </c:scaling>
        <c:delete val="0"/>
        <c:axPos val="b"/>
        <c:majorTickMark val="out"/>
        <c:minorTickMark val="none"/>
        <c:tickLblPos val="nextTo"/>
        <c:crossAx val="183707136"/>
        <c:crosses val="autoZero"/>
        <c:auto val="1"/>
        <c:lblAlgn val="ctr"/>
        <c:lblOffset val="100"/>
        <c:noMultiLvlLbl val="0"/>
      </c:catAx>
      <c:valAx>
        <c:axId val="183707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7056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Раз в месяц</c:v>
                </c:pt>
                <c:pt idx="1">
                  <c:v>Раз в год</c:v>
                </c:pt>
                <c:pt idx="2">
                  <c:v>Вообще не ем</c:v>
                </c:pt>
                <c:pt idx="3">
                  <c:v>Почти каждый день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</c:v>
                </c:pt>
                <c:pt idx="1">
                  <c:v>54</c:v>
                </c:pt>
                <c:pt idx="2">
                  <c:v>16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Учителя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Раз в месяц</c:v>
                </c:pt>
                <c:pt idx="1">
                  <c:v>Раз в год</c:v>
                </c:pt>
                <c:pt idx="2">
                  <c:v>Вообще не ем</c:v>
                </c:pt>
                <c:pt idx="3">
                  <c:v>Почти каждый день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2</c:v>
                </c:pt>
                <c:pt idx="2">
                  <c:v>12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dPt>
            <c:idx val="0"/>
            <c:bubble3D val="0"/>
            <c:explosion val="6"/>
          </c:dPt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113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Учителя</c:v>
                </c:pt>
              </c:strCache>
            </c:strRef>
          </c:tx>
          <c:explosion val="8"/>
          <c:dPt>
            <c:idx val="0"/>
            <c:bubble3D val="0"/>
            <c:explosion val="14"/>
          </c:dPt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 магазине</c:v>
                </c:pt>
                <c:pt idx="1">
                  <c:v>На ярмарке</c:v>
                </c:pt>
                <c:pt idx="2">
                  <c:v>У вас свой мёд или дружелюбный сосед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</c:v>
                </c:pt>
                <c:pt idx="1">
                  <c:v>58</c:v>
                </c:pt>
                <c:pt idx="2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Учителя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 магазине</c:v>
                </c:pt>
                <c:pt idx="1">
                  <c:v>На ярмарке</c:v>
                </c:pt>
                <c:pt idx="2">
                  <c:v>У вас свой мёд или дружелюбный сосед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702976"/>
        <c:axId val="154704896"/>
      </c:barChart>
      <c:catAx>
        <c:axId val="154702976"/>
        <c:scaling>
          <c:orientation val="minMax"/>
        </c:scaling>
        <c:delete val="0"/>
        <c:axPos val="b"/>
        <c:majorTickMark val="out"/>
        <c:minorTickMark val="none"/>
        <c:tickLblPos val="nextTo"/>
        <c:crossAx val="154704896"/>
        <c:crosses val="autoZero"/>
        <c:auto val="1"/>
        <c:lblAlgn val="ctr"/>
        <c:lblOffset val="100"/>
        <c:noMultiLvlLbl val="0"/>
      </c:catAx>
      <c:valAx>
        <c:axId val="154704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7029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Ученики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106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Учителя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105984"/>
        <c:axId val="158107904"/>
      </c:barChart>
      <c:catAx>
        <c:axId val="158105984"/>
        <c:scaling>
          <c:orientation val="minMax"/>
        </c:scaling>
        <c:delete val="0"/>
        <c:axPos val="b"/>
        <c:majorTickMark val="out"/>
        <c:minorTickMark val="none"/>
        <c:tickLblPos val="nextTo"/>
        <c:crossAx val="158107904"/>
        <c:crosses val="autoZero"/>
        <c:auto val="1"/>
        <c:lblAlgn val="ctr"/>
        <c:lblOffset val="100"/>
        <c:noMultiLvlLbl val="0"/>
      </c:catAx>
      <c:valAx>
        <c:axId val="158107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1059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61BC1-553B-4E4E-884C-6CE9C97B2812}" type="datetimeFigureOut">
              <a:rPr lang="en-US" smtClean="0"/>
              <a:pPr/>
              <a:t>4/1/2014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334B5-FF18-49B6-8CE3-76A56E833F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5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4/1/2014 8:55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zdoroviya.org.ru/zelenaya-apteka/62-myod-poleznye-svojstva" TargetMode="External"/><Relationship Id="rId2" Type="http://schemas.openxmlformats.org/officeDocument/2006/relationships/hyperlink" Target="http://paseka.su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ussian7.ru/2013/05/7-sortov-meda/" TargetMode="External"/><Relationship Id="rId5" Type="http://schemas.openxmlformats.org/officeDocument/2006/relationships/hyperlink" Target="http://www.salkova.ru/Product_bee/Honey/chemistry.php" TargetMode="External"/><Relationship Id="rId4" Type="http://schemas.openxmlformats.org/officeDocument/2006/relationships/hyperlink" Target="http://www.farmnambe1.ru/pchel/pch.poluchenie.meda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681913" cy="947936"/>
          </a:xfrm>
        </p:spPr>
        <p:txBody>
          <a:bodyPr/>
          <a:lstStyle/>
          <a:p>
            <a:pPr algn="ctr" defTabSz="914400">
              <a:spcBef>
                <a:spcPts val="0"/>
              </a:spcBef>
            </a:pPr>
            <a:r>
              <a:rPr lang="ru-RU" b="1" dirty="0" smtClean="0"/>
              <a:t>Пища богов</a:t>
            </a:r>
            <a:endParaRPr lang="ru-RU" sz="5400" b="1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725144"/>
            <a:ext cx="4300536" cy="1904553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Выполнила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ученица 11 класса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филиала МБОУ «Комсомольская СОШ»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пос. </a:t>
            </a:r>
            <a:r>
              <a:rPr lang="ru-RU" dirty="0" err="1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свх</a:t>
            </a: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«</a:t>
            </a:r>
            <a:r>
              <a:rPr lang="ru-RU" dirty="0" err="1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Селезнёвский</a:t>
            </a: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Попова Марина Владимировна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endParaRPr lang="ru-RU" dirty="0">
              <a:solidFill>
                <a:srgbClr val="FFFFFF">
                  <a:tint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Руководитель: 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</a:t>
            </a: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химии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Новикова И.П.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endParaRPr lang="ru-RU" dirty="0" smtClean="0">
              <a:solidFill>
                <a:srgbClr val="FFFFFF">
                  <a:tint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endParaRPr lang="ru-RU" b="0" i="0" dirty="0">
              <a:solidFill>
                <a:srgbClr val="FFFFFF">
                  <a:tint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88032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823" y="294159"/>
            <a:ext cx="1949202" cy="1949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9" y="4692774"/>
            <a:ext cx="3048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фальсификации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7"/>
            <a:ext cx="9144000" cy="5572164"/>
          </a:xfrm>
        </p:spPr>
        <p:txBody>
          <a:bodyPr/>
          <a:lstStyle/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продажа дорогого сорта меда вместо дешевого; </a:t>
            </a:r>
          </a:p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добавление муки, желатина, крахмальной и сахарной патоки для улучшения внешнего вида продукта;</a:t>
            </a:r>
          </a:p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возможное добавление клея, гипса, мела и древесных опилок;</a:t>
            </a:r>
          </a:p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подкармливание пчел сахарным сиропом или перегретым мёдом;</a:t>
            </a:r>
          </a:p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существуют специальные технологии, позволяющие в минимальные сроки при помощи специальных расщепляющих сахар бактерий и </a:t>
            </a:r>
            <a:r>
              <a:rPr lang="ru-R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ароматизаторов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изготовить искусственный мед.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382000" cy="1871282"/>
          </a:xfrm>
        </p:spPr>
        <p:txBody>
          <a:bodyPr/>
          <a:lstStyle/>
          <a:p>
            <a:pPr algn="ctr"/>
            <a:r>
              <a:rPr lang="ru-RU" dirty="0" smtClean="0"/>
              <a:t>Мёд цветочный – мёд, выработанный медоносными пчелами из нектара цветков растений.</a:t>
            </a:r>
          </a:p>
          <a:p>
            <a:endParaRPr lang="ru-RU" dirty="0"/>
          </a:p>
        </p:txBody>
      </p:sp>
      <p:pic>
        <p:nvPicPr>
          <p:cNvPr id="4" name="Picture 2" descr="C:\Users\марина\Desktop\Фото мед\P105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76872"/>
            <a:ext cx="5898885" cy="442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dirty="0" smtClean="0"/>
              <a:t>Оценка образцов меда по цвету, консистенции, аромату, вкусу.</a:t>
            </a:r>
            <a:endParaRPr lang="ru-RU" dirty="0"/>
          </a:p>
        </p:txBody>
      </p:sp>
      <p:pic>
        <p:nvPicPr>
          <p:cNvPr id="26626" name="Picture 2" descr="C:\Users\марина\Desktop\Фото мед\P105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768752" cy="507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марина\Desktop\Фото мед\P105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марина\Desktop\Фото мед\P105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484784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Консистенция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марина\Desktop\Фото мед\P105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488832" cy="561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Вкус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Растворимость </a:t>
            </a:r>
            <a:endParaRPr lang="ru-RU" dirty="0"/>
          </a:p>
        </p:txBody>
      </p:sp>
      <p:pic>
        <p:nvPicPr>
          <p:cNvPr id="30722" name="Picture 2" descr="C:\Users\марина\Desktop\Фото мед\P105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962304" cy="522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Наличие примесей</a:t>
            </a:r>
            <a:endParaRPr lang="ru-RU" dirty="0"/>
          </a:p>
        </p:txBody>
      </p:sp>
      <p:pic>
        <p:nvPicPr>
          <p:cNvPr id="29698" name="Picture 2" descr="C:\Users\марина\Desktop\Фото мед\P105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548680"/>
            <a:ext cx="8229600" cy="56467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Физические характеристики</a:t>
            </a:r>
            <a:endParaRPr kumimoji="0" lang="ru-RU" sz="3600" b="0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920277"/>
              </p:ext>
            </p:extLst>
          </p:nvPr>
        </p:nvGraphicFramePr>
        <p:xfrm>
          <a:off x="539552" y="1124744"/>
          <a:ext cx="8229600" cy="55228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21602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0099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цвет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тёмно-коричневый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янтарный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светло-желтый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светло-коричневый</a:t>
                      </a:r>
                      <a:endParaRPr lang="ru-RU" dirty="0"/>
                    </a:p>
                  </a:txBody>
                  <a:tcPr anchor="ctr"/>
                </a:tc>
              </a:tr>
              <a:tr h="292967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аромат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сильный цветочный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тонкий нежный цветочный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слабо выраженный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слабый</a:t>
                      </a:r>
                      <a:endParaRPr lang="ru-RU" dirty="0"/>
                    </a:p>
                  </a:txBody>
                  <a:tcPr anchor="ctr"/>
                </a:tc>
              </a:tr>
              <a:tr h="372967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вкус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сладкий, терпкий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сладкий, приятный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сладковатый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сладкий</a:t>
                      </a:r>
                      <a:endParaRPr lang="ru-RU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консистенция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очень вязкая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вязкая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плотная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смешанная</a:t>
                      </a:r>
                      <a:endParaRPr lang="ru-RU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растворимость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растворим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растворим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плохо растворим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слабо растворим</a:t>
                      </a:r>
                      <a:endParaRPr lang="ru-RU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вязкость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вязкий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вязкий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комковатый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вязкий</a:t>
                      </a:r>
                      <a:endParaRPr lang="ru-RU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прозрачность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прозрачный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прозрачный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мутный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прозрачный</a:t>
                      </a:r>
                      <a:endParaRPr lang="ru-RU" dirty="0"/>
                    </a:p>
                  </a:txBody>
                  <a:tcPr anchor="ctr"/>
                </a:tc>
              </a:tr>
              <a:tr h="101183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наличие механических примесей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обнаружено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 обнаружено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70967" y="332656"/>
            <a:ext cx="8229600" cy="57606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-150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Химический анализ</a:t>
            </a:r>
            <a:endParaRPr kumimoji="0" lang="ru-RU" sz="3600" b="0" i="0" u="none" strike="noStrike" kern="1200" cap="none" spc="-150" normalizeH="0" baseline="0" noProof="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760121"/>
              </p:ext>
            </p:extLst>
          </p:nvPr>
        </p:nvGraphicFramePr>
        <p:xfrm>
          <a:off x="498773" y="908720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0188"/>
            <a:ext cx="9144000" cy="1329595"/>
          </a:xfrm>
        </p:spPr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признаков брожения</a:t>
            </a:r>
            <a:endParaRPr lang="ru-RU" dirty="0"/>
          </a:p>
        </p:txBody>
      </p:sp>
      <p:pic>
        <p:nvPicPr>
          <p:cNvPr id="25603" name="Picture 3" descr="C:\Users\марина\Desktop\Фото мед\P105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272808" cy="5454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95536" y="1196752"/>
            <a:ext cx="8382000" cy="4973669"/>
          </a:xfrm>
        </p:spPr>
        <p:txBody>
          <a:bodyPr/>
          <a:lstStyle/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Тамбовщина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издавна славится своими пчеловодами, недаром на гербе Тамбова изображен улей с пчелами. Тамбовский мёд был хорошо известен из-за особого вкуса во времена, когда пчёл на Руси «держали» в бортях, и ценился очень высоко. Впрочем, и сейчас Тамбовский мёд известен не только в России, в частности во Франции, где потеснил на полках магазинов вездесущий китайский мёд…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5260975"/>
            <a:ext cx="1274763" cy="159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920375"/>
              </p:ext>
            </p:extLst>
          </p:nvPr>
        </p:nvGraphicFramePr>
        <p:xfrm>
          <a:off x="539552" y="692696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</a:rPr>
                        <a:t>не обнаружено</a:t>
                      </a:r>
                      <a:endParaRPr lang="ru-RU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Проба на крахмал</a:t>
            </a:r>
            <a:endParaRPr lang="ru-RU" dirty="0"/>
          </a:p>
        </p:txBody>
      </p:sp>
      <p:pic>
        <p:nvPicPr>
          <p:cNvPr id="31746" name="Picture 2" descr="C:\Users\марина\Desktop\Фото мед\P105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060848"/>
            <a:ext cx="6396203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марина\Desktop\Фото мед\P105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4847" y="0"/>
            <a:ext cx="5979153" cy="448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марина\Desktop\Фото мед\P105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3462"/>
            <a:ext cx="9144000" cy="504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377094"/>
              </p:ext>
            </p:extLst>
          </p:nvPr>
        </p:nvGraphicFramePr>
        <p:xfrm>
          <a:off x="467544" y="764704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обнаружено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</a:rPr>
                        <a:t>отрицательная</a:t>
                      </a:r>
                      <a:endParaRPr lang="ru-RU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Проба на мел</a:t>
            </a:r>
            <a:endParaRPr lang="ru-RU" dirty="0"/>
          </a:p>
        </p:txBody>
      </p:sp>
      <p:pic>
        <p:nvPicPr>
          <p:cNvPr id="33794" name="Picture 2" descr="C:\Users\марина\Desktop\Фото мед\P105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7104789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400825"/>
              </p:ext>
            </p:extLst>
          </p:nvPr>
        </p:nvGraphicFramePr>
        <p:xfrm>
          <a:off x="539552" y="692696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обнаружено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Проба на желатин и клей</a:t>
            </a:r>
            <a:endParaRPr lang="ru-RU" dirty="0"/>
          </a:p>
        </p:txBody>
      </p:sp>
      <p:pic>
        <p:nvPicPr>
          <p:cNvPr id="32770" name="Picture 2" descr="C:\Users\марина\Desktop\Фото мед\P105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268760"/>
            <a:ext cx="378042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марина\Desktop\Фото мед\P105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060848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013839"/>
              </p:ext>
            </p:extLst>
          </p:nvPr>
        </p:nvGraphicFramePr>
        <p:xfrm>
          <a:off x="539552" y="548680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обнаружено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Проба на патоку</a:t>
            </a:r>
            <a:endParaRPr lang="ru-RU" dirty="0"/>
          </a:p>
        </p:txBody>
      </p:sp>
      <p:pic>
        <p:nvPicPr>
          <p:cNvPr id="34818" name="Picture 2" descr="C:\Users\марина\Desktop\Фото мед\P105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959221"/>
              </p:ext>
            </p:extLst>
          </p:nvPr>
        </p:nvGraphicFramePr>
        <p:xfrm>
          <a:off x="539552" y="764704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обнаружено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Проба на сахар</a:t>
            </a:r>
            <a:endParaRPr lang="ru-RU" dirty="0"/>
          </a:p>
        </p:txBody>
      </p:sp>
      <p:pic>
        <p:nvPicPr>
          <p:cNvPr id="3075" name="Picture 3" descr="C:\Users\Иришка\Desktop\Фото мёд\P1050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Иришка\Desktop\Фото мёд\P105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7798"/>
            <a:ext cx="5112568" cy="3834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ришка\Desktop\Фото мёд\P105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643182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251520" y="1124744"/>
            <a:ext cx="8382000" cy="590931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Мёд –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продукт,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чрезвычайно полезный для здоровья;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Мёд – это и лекарство, и средство профилактики, и отличный препарат для косметических процедур;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Мёд – это неотъемлемая составляющая питания для желающих сбросить вес и практикующих диеты;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Мёд – источник микроэлементов;</a:t>
            </a:r>
          </a:p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Мёд – один из наиболее часто фальсифицируемых пищевых продуктов.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5549"/>
            <a:ext cx="2054514" cy="1634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592131"/>
              </p:ext>
            </p:extLst>
          </p:nvPr>
        </p:nvGraphicFramePr>
        <p:xfrm>
          <a:off x="539552" y="980728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обнаружено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422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Проба на глюкозу</a:t>
            </a:r>
            <a:endParaRPr lang="ru-RU" dirty="0"/>
          </a:p>
        </p:txBody>
      </p:sp>
      <p:pic>
        <p:nvPicPr>
          <p:cNvPr id="4" name="Picture 2" descr="C:\Users\марина\Desktop\Фото мед\P105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268760"/>
            <a:ext cx="7008779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C:\Users\марина\Desktop\Фото мед\P1050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24744"/>
            <a:ext cx="720080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872720"/>
              </p:ext>
            </p:extLst>
          </p:nvPr>
        </p:nvGraphicFramePr>
        <p:xfrm>
          <a:off x="467544" y="620688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обнаружено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положительная</a:t>
                      </a:r>
                      <a:endParaRPr lang="ru-RU" sz="1600" dirty="0" smtClean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Диастазное</a:t>
            </a:r>
            <a:r>
              <a:rPr lang="ru-RU" dirty="0" smtClean="0"/>
              <a:t> число</a:t>
            </a:r>
            <a:endParaRPr lang="ru-RU" dirty="0"/>
          </a:p>
        </p:txBody>
      </p:sp>
      <p:pic>
        <p:nvPicPr>
          <p:cNvPr id="35843" name="Picture 3" descr="C:\Users\марина\Desktop\Фото мед\P105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7128792" cy="570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марина\Desktop\Фото мед\P105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50605" cy="641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DCIM\105_PANA\P1050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8550605" cy="641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735785"/>
              </p:ext>
            </p:extLst>
          </p:nvPr>
        </p:nvGraphicFramePr>
        <p:xfrm>
          <a:off x="467544" y="836712"/>
          <a:ext cx="8229600" cy="56504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0544"/>
                <a:gridCol w="1604764"/>
                <a:gridCol w="1604764"/>
                <a:gridCol w="1604764"/>
                <a:gridCol w="1604764"/>
              </a:tblGrid>
              <a:tr h="8495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Определяемый показатель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№1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образец №4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признаки брожения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не обнаружено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не обнаружено</a:t>
                      </a: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крахмал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мел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желатин и клей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патоку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39811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сахарозу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отрицательная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</a:tr>
              <a:tr h="594669">
                <a:tc>
                  <a:txBody>
                    <a:bodyPr/>
                    <a:lstStyle/>
                    <a:p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проба на глюкозу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положительная</a:t>
                      </a:r>
                      <a:endParaRPr lang="ru-RU" sz="1600" dirty="0"/>
                    </a:p>
                  </a:txBody>
                  <a:tcPr anchor="ctr"/>
                </a:tc>
              </a:tr>
              <a:tr h="610076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диастазное</a:t>
                      </a:r>
                      <a:r>
                        <a:rPr lang="ru-RU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число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соответствует норме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соответствует норме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smtClean="0"/>
                        <a:t>ниже </a:t>
                      </a:r>
                      <a:r>
                        <a:rPr lang="ru-RU" sz="1600" dirty="0" smtClean="0"/>
                        <a:t>нормы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ниже </a:t>
                      </a:r>
                      <a:r>
                        <a:rPr lang="ru-RU" sz="1600" baseline="0" dirty="0" smtClean="0"/>
                        <a:t>нормы</a:t>
                      </a:r>
                      <a:endParaRPr lang="ru-RU" sz="16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НРАВИТСЯ ЛИ ВАМ МЁД?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1000" y="1412874"/>
          <a:ext cx="8382000" cy="426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ЧАСТО ЛИ ВЫ ЕДИТЕ МЁД?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196752"/>
          <a:ext cx="8382000" cy="2592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395536" y="3933056"/>
          <a:ext cx="828092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205038" cy="287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ru-RU" dirty="0" smtClean="0"/>
              <a:t>КАК ВЫ ДУМАЕТЕ, ПОЛЕЗЕН ЛИ МЁД?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12776"/>
          <a:ext cx="8382000" cy="221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-324544" y="3717032"/>
          <a:ext cx="9144000" cy="268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 descr="ме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2060848"/>
            <a:ext cx="3024336" cy="3515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ВЫ ПОКУПАЕТЕ МЁД?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81000" y="1412874"/>
          <a:ext cx="8382000" cy="4608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Гипотеза:</a:t>
            </a:r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395536" y="1700808"/>
            <a:ext cx="8382000" cy="142808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Качество мёда можно определить в условиях школьной лаборатории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39937" name="Picture 1" descr="C:\Users\марина\Desktop\Фото мед\P105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780928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994392"/>
          </a:xfrm>
        </p:spPr>
        <p:txBody>
          <a:bodyPr/>
          <a:lstStyle/>
          <a:p>
            <a:pPr algn="ctr"/>
            <a:r>
              <a:rPr lang="ru-RU" dirty="0" smtClean="0"/>
              <a:t>ЗНАЕТЕ ЛИ ВЫ, КАК ОТЛИЧИТЬ НАТУРАЛЬНЫЙ МЁД ОТ НЕНАТУРАЛЬНОГО?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850" y="2852738"/>
          <a:ext cx="8382000" cy="2211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928670"/>
            <a:ext cx="8784976" cy="5184576"/>
          </a:xfrm>
        </p:spPr>
        <p:txBody>
          <a:bodyPr/>
          <a:lstStyle/>
          <a:p>
            <a:pPr algn="ctr">
              <a:buNone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школьной лаборатории мы исследовали качество цветочного мёда четырёх образцов. В результате мы установили отклонения от нормы в двух образцах. Стоит отметить, что условия школьной лаборатории недостаточно оптимальны для проведения такого вида эксперимента и наша гипотеза подтверждена не полностью. Для более точного определения состава мёда и проверки его на натуральность следует обратиться к физико-химическим методам исследования. Тем не менее, некоторые показатели качества мёда можно определить даже в домашних условиях.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свойства мед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5715016"/>
            <a:ext cx="1503524" cy="1002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382000" cy="5152180"/>
          </a:xfrm>
        </p:spPr>
        <p:txBody>
          <a:bodyPr/>
          <a:lstStyle/>
          <a:p>
            <a:pPr marL="266700" indent="-26670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Чепурной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И.П., Артемьев Б.В. Определение фальсификации пчелиного меда товарным сахаром//Современные проблемы товароведения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прод.товаров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свете решений ХХУ1 съезда КПСС и Продовольственной Программы.- М., 1982.- с. 217</a:t>
            </a:r>
          </a:p>
          <a:p>
            <a:pPr marL="266700" indent="-26670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Чепурной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И.П. Определение натуральности пчелиного меда//Пчеловодство.- 1982, № 10.- с. 28-29</a:t>
            </a:r>
          </a:p>
          <a:p>
            <a:pPr marL="266700" indent="-26670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Чепурной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И.П. Аромат пчелиного меда//Пчеловодство.- 1983, № 1.- с. 27-28</a:t>
            </a:r>
          </a:p>
          <a:p>
            <a:pPr marL="266700" indent="-26670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Чепурной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И.П., Артемьев Б.В. Исследование сахаров в меде// Пчеловодство.- 1981, № 4-5.- с. 55-56</a:t>
            </a:r>
          </a:p>
          <a:p>
            <a:pPr marL="266700" indent="-26670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Чепурной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И.П. Изменение свойств меда при хранении//Пчеловодство.- 1981, № 12.- с. 25-26</a:t>
            </a:r>
          </a:p>
          <a:p>
            <a:pPr marL="266700" indent="-26670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Чепурной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И.П. Определение цвета меда//Пчеловодство.- 1982, № 8.- с. 31-32</a:t>
            </a:r>
          </a:p>
          <a:p>
            <a:pPr marL="266700" indent="-266700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 Р 54644-2011 Мед натуральный. Технические условия</a:t>
            </a:r>
          </a:p>
          <a:p>
            <a:pPr marL="266700" indent="-266700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 19792-2001 Мед натуральный. Технические условия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6700" indent="-266700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http://paseka.su/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6700" indent="-266700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http://zdoroviya.org.ru/zelenaya-apteka/62-myod-poleznye-svojstva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6700" indent="-266700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http://www.farmnambe1.ru/pchel/pch.poluchenie.meda.html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6700" indent="-266700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http://www.salkova.ru/Product_bee/Honey/chemistry.php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6700" indent="-266700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http://russian7.ru/2013/05/7-sortov-meda/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0171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038029"/>
          </a:xfrm>
        </p:spPr>
        <p:txBody>
          <a:bodyPr/>
          <a:lstStyle/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исследования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мёд.</a:t>
            </a: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качество мёда.</a:t>
            </a:r>
          </a:p>
          <a:p>
            <a:pPr marL="0" indent="0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научиться определять качество мёда, обнаруживать фальсификацию доступными методами.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7514"/>
            <a:ext cx="200109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исследования: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052737"/>
            <a:ext cx="8382000" cy="5355312"/>
          </a:xfrm>
        </p:spPr>
        <p:txBody>
          <a:bodyPr/>
          <a:lstStyle/>
          <a:p>
            <a:pPr lvl="0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изучить теоретический материал по теме исследования;</a:t>
            </a:r>
          </a:p>
          <a:p>
            <a:pPr lvl="0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провести качественный анализ мёда разных производителей;</a:t>
            </a:r>
          </a:p>
          <a:p>
            <a:pPr lvl="0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подобрать наиболее приемлемые методы, позволяющие легко определить фальсификацию мёда при покупке его на рынке;</a:t>
            </a:r>
          </a:p>
          <a:p>
            <a:pPr lvl="0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разработать памятку по определению качества мёда;</a:t>
            </a:r>
          </a:p>
          <a:p>
            <a:pPr lvl="0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провести анкетирование учащихся и учителей, анализ и обработку полученных результатов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682750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709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значимость: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8382000" cy="231448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исследования могут быть использованы в повседневной жизни каждым человеком при выборе качественного мёда.</a:t>
            </a:r>
          </a:p>
          <a:p>
            <a:endParaRPr lang="ru-RU" dirty="0"/>
          </a:p>
        </p:txBody>
      </p:sp>
      <p:pic>
        <p:nvPicPr>
          <p:cNvPr id="36870" name="Picture 6" descr="ме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42209"/>
            <a:ext cx="3024336" cy="3515792"/>
          </a:xfrm>
          <a:prstGeom prst="rect">
            <a:avLst/>
          </a:prstGeom>
          <a:noFill/>
        </p:spPr>
      </p:pic>
      <p:pic>
        <p:nvPicPr>
          <p:cNvPr id="36872" name="Picture 8" descr="мед полезные свойст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099" y="3717032"/>
            <a:ext cx="3087341" cy="30243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Откуда берётся мёд?</a:t>
            </a:r>
            <a:endParaRPr lang="ru-RU" dirty="0"/>
          </a:p>
        </p:txBody>
      </p:sp>
      <p:pic>
        <p:nvPicPr>
          <p:cNvPr id="4" name="Рисунок 3" descr="Пища пче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357430"/>
            <a:ext cx="288032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paseka.su/books/item/f00/s00/z0000028/pic/00002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4418" y="1078335"/>
            <a:ext cx="3343275" cy="2306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ЗАПАСАНИЕ МЕДА И ПЫЛЬЦЫ. Рабочие пчелы запасают в ячейках мед, в который они преобразуют цветочный нектар, и шарики перги, т.е. смеси пыльцы с нектаром или медом. Когда ячейка заполнена, пчела запечатывает ее воском: пища будет храниться здесь до тех пор, пока не понадобится. С правого края показана специальная очень крупная ячейка (маточник), в которой выращивается матка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193704"/>
            <a:ext cx="396044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7158" y="5572140"/>
            <a:ext cx="25202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этап: поиск мёда и сбор нектара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3356992"/>
            <a:ext cx="374441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 этап: разложение сахарозы на глюкозу и фруктозу происходит под влиянием фермента.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4149080"/>
            <a:ext cx="331236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 этап: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запасение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мёда и пыльцы, испарение лишней воды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88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натурального мёда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033281"/>
              </p:ext>
            </p:extLst>
          </p:nvPr>
        </p:nvGraphicFramePr>
        <p:xfrm>
          <a:off x="611560" y="1700808"/>
          <a:ext cx="7992887" cy="403244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339076"/>
                <a:gridCol w="1651113"/>
                <a:gridCol w="2001349"/>
                <a:gridCol w="2001349"/>
              </a:tblGrid>
              <a:tr h="441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Показатели</a:t>
                      </a:r>
                      <a:endParaRPr lang="ru-RU" sz="1600" b="1" i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 среднем в %</a:t>
                      </a:r>
                      <a:endParaRPr lang="ru-RU" sz="1600" b="1" i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Максимум в %</a:t>
                      </a:r>
                      <a:endParaRPr lang="ru-RU" sz="1600" b="1" i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Минимум в %</a:t>
                      </a:r>
                      <a:endParaRPr lang="ru-RU" sz="1600" b="1" i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Вода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16,98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19,90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13,50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Инвертированный сахар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73,42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78,00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68,20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Сахароза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2,38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7,78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0,11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Декстрины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6,32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18,03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Азотные вещества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0,55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1,73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0,21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Зольные содержащие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0,26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0,80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0,04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13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Кислоты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0,12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2,06</a:t>
                      </a:r>
                      <a:endParaRPr lang="ru-RU" sz="1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0,11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286723">
  <a:themeElements>
    <a:clrScheme name="Gray Template Template">
      <a:dk1>
        <a:srgbClr val="000000"/>
      </a:dk1>
      <a:lt1>
        <a:srgbClr val="FFFFFF"/>
      </a:lt1>
      <a:dk2>
        <a:srgbClr val="5F5F5F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7DDDFF"/>
      </a:hlink>
      <a:folHlink>
        <a:srgbClr val="F0ED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9B3C43C-0B3F-4B42-A972-1F196980CD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TS010286723</Template>
  <TotalTime>379</TotalTime>
  <Words>1432</Words>
  <Application>Microsoft Office PowerPoint</Application>
  <PresentationFormat>Экран (4:3)</PresentationFormat>
  <Paragraphs>429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TS010286723</vt:lpstr>
      <vt:lpstr>Белый текст и шрифт Courier для слайдов с кодом</vt:lpstr>
      <vt:lpstr>Пища богов</vt:lpstr>
      <vt:lpstr>Актуальность:</vt:lpstr>
      <vt:lpstr>Актуальность:</vt:lpstr>
      <vt:lpstr>Гипотеза:</vt:lpstr>
      <vt:lpstr>Презентация PowerPoint</vt:lpstr>
      <vt:lpstr>Задачи исследования:</vt:lpstr>
      <vt:lpstr>Практическая значимость:</vt:lpstr>
      <vt:lpstr>Откуда берётся мёд?</vt:lpstr>
      <vt:lpstr>Состав натурального мёда</vt:lpstr>
      <vt:lpstr>Способы фальсификации</vt:lpstr>
      <vt:lpstr>ЭКСПЕРИМЕНТ</vt:lpstr>
      <vt:lpstr>Оценка образцов меда по цвету, консистенции, аромату, вкусу.</vt:lpstr>
      <vt:lpstr>Консистенция</vt:lpstr>
      <vt:lpstr>Вкус </vt:lpstr>
      <vt:lpstr>Растворимость </vt:lpstr>
      <vt:lpstr>Наличие примесей</vt:lpstr>
      <vt:lpstr>Презентация PowerPoint</vt:lpstr>
      <vt:lpstr>Презентация PowerPoint</vt:lpstr>
      <vt:lpstr>Определение признаков брожения</vt:lpstr>
      <vt:lpstr>Презентация PowerPoint</vt:lpstr>
      <vt:lpstr>Проба на крахмал</vt:lpstr>
      <vt:lpstr>Презентация PowerPoint</vt:lpstr>
      <vt:lpstr>Проба на мел</vt:lpstr>
      <vt:lpstr>Презентация PowerPoint</vt:lpstr>
      <vt:lpstr>Проба на желатин и клей</vt:lpstr>
      <vt:lpstr>Презентация PowerPoint</vt:lpstr>
      <vt:lpstr>Проба на патоку</vt:lpstr>
      <vt:lpstr>Презентация PowerPoint</vt:lpstr>
      <vt:lpstr>Проба на сахар</vt:lpstr>
      <vt:lpstr>Презентация PowerPoint</vt:lpstr>
      <vt:lpstr>Проба на глюкозу</vt:lpstr>
      <vt:lpstr>Презентация PowerPoint</vt:lpstr>
      <vt:lpstr>Диастазное число</vt:lpstr>
      <vt:lpstr>Презентация PowerPoint</vt:lpstr>
      <vt:lpstr>Презентация PowerPoint</vt:lpstr>
      <vt:lpstr>НРАВИТСЯ ЛИ ВАМ МЁД?</vt:lpstr>
      <vt:lpstr>ЧАСТО ЛИ ВЫ ЕДИТЕ МЁД?</vt:lpstr>
      <vt:lpstr>КАК ВЫ ДУМАЕТЕ, ПОЛЕЗЕН ЛИ МЁД?</vt:lpstr>
      <vt:lpstr>ГДЕ ВЫ ПОКУПАЕТЕ МЁД?</vt:lpstr>
      <vt:lpstr>ЗНАЕТЕ ЛИ ВЫ, КАК ОТЛИЧИТЬ НАТУРАЛЬНЫЙ МЁД ОТ НЕНАТУРАЛЬНОГО?</vt:lpstr>
      <vt:lpstr>Вывод:</vt:lpstr>
      <vt:lpstr>Источники информации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Пища богов</dc:title>
  <dc:creator>марина</dc:creator>
  <cp:lastModifiedBy>Иришка</cp:lastModifiedBy>
  <cp:revision>32</cp:revision>
  <dcterms:created xsi:type="dcterms:W3CDTF">2014-02-24T15:21:11Z</dcterms:created>
  <dcterms:modified xsi:type="dcterms:W3CDTF">2014-04-01T17:24:52Z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TC102867239990</vt:lpwstr>
  </property>
</Properties>
</file>