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2" r:id="rId15"/>
    <p:sldId id="273" r:id="rId16"/>
    <p:sldId id="271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2046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9479-C267-4196-8DE4-6EC2F533866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09F-3395-4128-A445-640DC3B6A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89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9479-C267-4196-8DE4-6EC2F533866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09F-3395-4128-A445-640DC3B6A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9479-C267-4196-8DE4-6EC2F533866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09F-3395-4128-A445-640DC3B6A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61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9479-C267-4196-8DE4-6EC2F533866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09F-3395-4128-A445-640DC3B6A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185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9479-C267-4196-8DE4-6EC2F533866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09F-3395-4128-A445-640DC3B6A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655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9479-C267-4196-8DE4-6EC2F533866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09F-3395-4128-A445-640DC3B6A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81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9479-C267-4196-8DE4-6EC2F533866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09F-3395-4128-A445-640DC3B6A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9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9479-C267-4196-8DE4-6EC2F533866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09F-3395-4128-A445-640DC3B6A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780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9479-C267-4196-8DE4-6EC2F533866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09F-3395-4128-A445-640DC3B6A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0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9479-C267-4196-8DE4-6EC2F533866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09F-3395-4128-A445-640DC3B6A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61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B9479-C267-4196-8DE4-6EC2F533866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F709F-3395-4128-A445-640DC3B6A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037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B9479-C267-4196-8DE4-6EC2F533866F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F709F-3395-4128-A445-640DC3B6AF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0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/>
          <a:lstStyle/>
          <a:p>
            <a:pPr lvl="0" indent="450850" fontAlgn="base">
              <a:spcAft>
                <a:spcPct val="0"/>
              </a:spcAft>
            </a:pPr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МБОУ «Гимназия «Планета  Детства»</a:t>
            </a:r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+mn-cs"/>
              </a:rPr>
            </a:br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Информационно – исследовательский проект</a:t>
            </a:r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051720" y="1844824"/>
            <a:ext cx="554355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000" b="1" dirty="0">
                <a:solidFill>
                  <a:srgbClr val="FF0066"/>
                </a:solidFill>
                <a:latin typeface="Monotype Corsiva" pitchFamily="66" charset="0"/>
              </a:rPr>
              <a:t>Тема: </a:t>
            </a:r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«</a:t>
            </a:r>
            <a:r>
              <a:rPr lang="en-US" sz="4000" b="1" dirty="0" smtClean="0">
                <a:solidFill>
                  <a:srgbClr val="FF0066"/>
                </a:solidFill>
                <a:latin typeface="Monotype Corsiva" pitchFamily="66" charset="0"/>
              </a:rPr>
              <a:t>LEGO</a:t>
            </a:r>
            <a:r>
              <a:rPr lang="ru-RU" sz="4000" b="1" dirty="0" smtClean="0">
                <a:solidFill>
                  <a:srgbClr val="FF0066"/>
                </a:solidFill>
                <a:latin typeface="Monotype Corsiva" pitchFamily="66" charset="0"/>
              </a:rPr>
              <a:t>»</a:t>
            </a:r>
            <a:endParaRPr lang="ru-RU" sz="4000" b="1" dirty="0">
              <a:solidFill>
                <a:srgbClr val="FF0066"/>
              </a:solidFill>
              <a:latin typeface="Monotype Corsiva" pitchFamily="66" charset="0"/>
            </a:endParaRPr>
          </a:p>
          <a:p>
            <a:pPr eaLnBrk="1" hangingPunct="1">
              <a:spcBef>
                <a:spcPct val="50000"/>
              </a:spcBef>
            </a:pPr>
            <a:endParaRPr lang="ru-RU" sz="4000" b="1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pic>
        <p:nvPicPr>
          <p:cNvPr id="5" name="Picture 2" descr="ow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43" y="260648"/>
            <a:ext cx="2382853" cy="2562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499992" y="3140968"/>
            <a:ext cx="6400800" cy="2997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450850" algn="l" eaLnBrk="0" hangingPunct="0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Выполнил:</a:t>
            </a:r>
            <a:endParaRPr lang="ru-RU" sz="16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indent="450850" algn="l" eaLnBrk="0" hangingPunct="0"/>
            <a:r>
              <a:rPr lang="ru-RU" sz="1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воспитанник подготовительной </a:t>
            </a:r>
            <a:endParaRPr lang="ru-RU" sz="16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indent="450850" algn="l" eaLnBrk="0" hangingPunct="0"/>
            <a:r>
              <a:rPr lang="ru-RU" sz="1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группы «Колокольчик»</a:t>
            </a:r>
            <a:endParaRPr lang="ru-RU" sz="16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indent="450850" algn="l" eaLnBrk="0" hangingPunct="0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Карташов Дмитрий.</a:t>
            </a:r>
            <a:endParaRPr lang="ru-RU" sz="16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indent="450850" algn="l" eaLnBrk="0" hangingPunct="0"/>
            <a:r>
              <a:rPr lang="ru-RU" sz="1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Научные руководители:</a:t>
            </a:r>
            <a:endParaRPr lang="ru-RU" sz="16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indent="450850" algn="l" eaLnBrk="0" hangingPunct="0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Пысина </a:t>
            </a:r>
            <a:r>
              <a:rPr lang="ru-RU" sz="1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Оксана Васильевна, </a:t>
            </a:r>
          </a:p>
          <a:p>
            <a:pPr indent="450850" algn="l" eaLnBrk="0" hangingPunct="0"/>
            <a:r>
              <a:rPr lang="ru-RU" sz="16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0850" algn="l" eaLnBrk="0" hangingPunct="0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Попова Галина Викторовна, </a:t>
            </a:r>
          </a:p>
          <a:p>
            <a:pPr indent="450850" algn="l" eaLnBrk="0" hangingPunct="0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воспитатель.</a:t>
            </a:r>
            <a:endParaRPr lang="ru-RU" sz="1600" b="1" dirty="0">
              <a:solidFill>
                <a:srgbClr val="FF0066"/>
              </a:solidFill>
              <a:latin typeface="Times New Roman" pitchFamily="18" charset="0"/>
            </a:endParaRPr>
          </a:p>
          <a:p>
            <a:pPr indent="450850" algn="l" eaLnBrk="0" hangingPunct="0"/>
            <a:endParaRPr lang="ru-RU" sz="1600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843808" y="6488041"/>
            <a:ext cx="23764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</a:rPr>
              <a:t>Рубцовск, 2016</a:t>
            </a:r>
            <a:r>
              <a:rPr kumimoji="0" lang="ru-RU" sz="1800" b="1" i="0" u="none" strike="noStrike" kern="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</a:rPr>
              <a:t>год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2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29914"/>
            <a:ext cx="8229600" cy="4525963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Его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12 – летний сын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Годтфорд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предлагал местным жителям продукцию отца. Однажды </a:t>
            </a:r>
            <a:r>
              <a:rPr lang="ru-RU" sz="20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Кристиансен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старший  заметил, что  сын забирает из мастерской деревянные обрезки, окрашивает их и меняется с другими детьми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Так фирма стала производить деревянные игрушки которые вскоре начали приносить больший доход, чем вся другая продукция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ru-RU" sz="1000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1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2051" name="Picture 3" descr="C:\Users\PL-SAD\Desktop\проекты Колокоольчик 2016\лего\1-first-lego-productline-1932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24944"/>
            <a:ext cx="4386064" cy="334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6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1942 году пожар полностью уничтожил мастерскую LEGO, что дало новый толчок развитию предприятия. В кратчайшие сроки были построены производственные помещения, расширен ассортимент, а численность наёмных сотрудников фирмы увеличена до 40 человек.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Искусственные пластические материалы в LEGO стали использовать после 1947 года, когда за 30 тыс. датских крон была приобретена отливочная машина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3327573" cy="330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30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 дальнейшем производством руководил сын основателя компании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Годтфред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Кирк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Кристиансен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Именно он в 1954 году провозгласил принцип универсального конструктора, то есть такого, элементы которого могут крепиться друг с другом множеством способов, позволяя создавать фигуры животных и людей, транспорт и т. д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099" name="Picture 3" descr="C:\Users\PL-SAD\Desktop\проекты Колокоольчик 2016\лего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20026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L-SAD\Desktop\проекты Колокоольчик 2016\лего\Дима\17ca03df102537406fb6833cea8925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708" y="3613202"/>
            <a:ext cx="3578623" cy="249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5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357999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Реализовавшая этот принцип серия LEGO </a:t>
            </a:r>
            <a:r>
              <a:rPr lang="ru-RU" sz="16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Play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System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включала </a:t>
            </a:r>
            <a:r>
              <a:rPr lang="ru-RU" sz="16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28 строительных наборов и 8 комплектов деталей для сборки транспортных средств. Новшество имело феноменальный успех у потребителей, даже невзирая на то, что из-за несовершенства крепёжных элементов конструкции из кирпичиков были весьма неустойчивыми</a:t>
            </a:r>
            <a:r>
              <a:rPr lang="ru-RU" sz="16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 smtClean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43344" y="1827279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Деревянные игрушки исчезли из ассортимента LEGO уже в 1960 году. Их производство было прекращено после того, как сгорел дотла склад продукции. C 1964 года к конструкторам прилагается инструкция. В 1966 году LEGO выпускала 57 наборов и 25 транспортных средств, производя в год 706 млн. элементов.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6" y="4345648"/>
            <a:ext cx="3069704" cy="2302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17072"/>
            <a:ext cx="2716648" cy="1876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" y="1687999"/>
            <a:ext cx="2376506" cy="2447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72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Calibri"/>
                <a:cs typeface="Times New Roman"/>
              </a:rPr>
              <a:t>Элементы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1584176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Кирпичики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(кубики)</a:t>
            </a:r>
            <a:endParaRPr lang="ru-RU" sz="2400" dirty="0">
              <a:ea typeface="Calibri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С 1958 года размер кубика «</a:t>
            </a:r>
            <a:r>
              <a:rPr lang="en-US" sz="2400" dirty="0" err="1">
                <a:latin typeface="Times New Roman"/>
                <a:ea typeface="Calibri"/>
                <a:cs typeface="Times New Roman"/>
              </a:rPr>
              <a:t>lego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» с восьмью шипами, расположенным в два ряда, что позволяет использовать детали одного набора при сборе другого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194" name="Picture 2" descr="C:\Users\PL-SAD\Desktop\проекты Колокоольчик 2016\лего\Дима\Container_61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48578"/>
            <a:ext cx="4824536" cy="281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6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7"/>
            <a:ext cx="8229600" cy="216024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2. Человечки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1978 году  в конструкторе впервые появились фигурки человечков.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114300" lvl="0" indent="0" algn="just">
              <a:lnSpc>
                <a:spcPct val="115000"/>
              </a:lnSpc>
              <a:buNone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Человечки </a:t>
            </a:r>
            <a:r>
              <a:rPr lang="en-US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Lego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появились во многих образах – рыцари, космонавты, полицейские, гонщики, лыжники, футболисты, индейцы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pic>
        <p:nvPicPr>
          <p:cNvPr id="9220" name="Picture 4" descr="C:\Users\PL-SAD\Desktop\проекты Колокоольчик 2016\лего\SAM_79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6526" flipV="1">
            <a:off x="2243184" y="4298585"/>
            <a:ext cx="3262719" cy="244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209">
            <a:off x="5081640" y="2584091"/>
            <a:ext cx="3306885" cy="2205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4603">
            <a:off x="706401" y="2577166"/>
            <a:ext cx="2290708" cy="2290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60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703" y="543600"/>
            <a:ext cx="8229600" cy="2548880"/>
          </a:xfrm>
        </p:spPr>
        <p:txBody>
          <a:bodyPr/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13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3. Другие</a:t>
            </a:r>
            <a:endParaRPr lang="ru-RU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 мере усложнения конструкторов LEGO, наборы стали комплектоваться дополнительными элементами. В 1954 году окна и двери, позволяющие полнее использовать потенциал строительного конструктора, были признаны лучшим товаром года. Колёса появились в наборах с 1962 года, а в 1966-м транспорт LEGO был впервые снабжён двигателем мощностью 4,5 Вт.</a:t>
            </a:r>
            <a:endParaRPr lang="ru-RU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Первой подвижной моделью стал поезд, ездящий по рельсам. С 1977 года одновременно с запуском серии LEGO </a:t>
            </a:r>
            <a:r>
              <a:rPr lang="ru-RU" sz="13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Technic</a:t>
            </a:r>
            <a:r>
              <a:rPr lang="ru-RU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в наборах появились коробки передач и шестерёнки. Современные высокотехнологичные конструкторы </a:t>
            </a:r>
            <a:r>
              <a:rPr lang="ru-RU" sz="13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Mindstorms</a:t>
            </a:r>
            <a:r>
              <a:rPr lang="ru-RU" sz="13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комплектуются аккумуляторами, сенсорными и ультразвуковыми датчиками, инфракрасными искателями и др.</a:t>
            </a:r>
            <a:endParaRPr lang="ru-RU" sz="13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3074" name="Picture 2" descr="C:\Users\PL-SAD\Desktop\проекты Колокоольчик 2016\лего\lego-city-cargo-train-original-imadj579hbzwusxc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3606">
            <a:off x="4142624" y="3643836"/>
            <a:ext cx="4749856" cy="221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L-SAD\Desktop\проекты Колокоольчик 2016\лего\6117_screen_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9928">
            <a:off x="0" y="3284984"/>
            <a:ext cx="3746926" cy="281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8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1"/>
            <a:ext cx="8229600" cy="1239833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Мой опыт в конструировании </a:t>
            </a:r>
            <a:r>
              <a:rPr lang="en-US" b="1" dirty="0">
                <a:latin typeface="Times New Roman"/>
                <a:ea typeface="Calibri"/>
                <a:cs typeface="Times New Roman"/>
              </a:rPr>
              <a:t>Lego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1266" name="Picture 2" descr="C:\Users\PL-SAD\Desktop\проекты Колокоольчик 2016\лего\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839933" cy="255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PL-SAD\Desktop\проекты Колокоольчик 2016\лего\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645024"/>
            <a:ext cx="4427984" cy="2944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16016" y="242088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Сначала я собирал </a:t>
            </a:r>
            <a:r>
              <a:rPr lang="ru-RU" dirty="0" smtClean="0">
                <a:latin typeface="Times New Roman"/>
                <a:ea typeface="Calibri"/>
              </a:rPr>
              <a:t>постройки по схеме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05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PL-SAD\Desktop\проекты Колокоольчик 2016\лего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411636" cy="293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L-SAD\Desktop\проекты Колокоольчик 2016\лего\0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64" y="3573015"/>
            <a:ext cx="4712888" cy="313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9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PL-SAD\Desktop\проекты Колокоольчик 2016\лего\0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92" y="1268760"/>
            <a:ext cx="4078382" cy="271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PL-SAD\Desktop\проекты Колокоольчик 2016\лего\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80384"/>
            <a:ext cx="3948233" cy="262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indent="450850" fontAlgn="base">
              <a:spcAft>
                <a:spcPct val="0"/>
              </a:spcAft>
            </a:pPr>
            <a: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2000" b="1" dirty="0">
                <a:solidFill>
                  <a:srgbClr val="FF0066"/>
                </a:solidFill>
                <a:latin typeface="Monotype Corsiva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Тема «</a:t>
            </a:r>
            <a:r>
              <a:rPr lang="ru-RU" sz="2800" b="1" dirty="0" err="1">
                <a:latin typeface="Times New Roman"/>
                <a:ea typeface="Calibri"/>
                <a:cs typeface="Times New Roman"/>
              </a:rPr>
              <a:t>Legо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»</a:t>
            </a:r>
            <a:endParaRPr lang="ru-RU" sz="28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Цель: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Познакомиться с происхождением конструктора «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Leg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».</a:t>
            </a:r>
            <a:endParaRPr lang="ru-RU" sz="2400" dirty="0" smtClean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Задачи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: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1. Познакомиться  с историей возникновения «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Leg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о».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2. Выяснить какие бывают элементы конструктора «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Leg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о».</a:t>
            </a:r>
            <a:endParaRPr lang="ru-RU" sz="2400" dirty="0"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Гипотеза:</a:t>
            </a:r>
            <a:endParaRPr lang="ru-RU" sz="28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Если использовать конструктор </a:t>
            </a:r>
            <a:r>
              <a:rPr lang="en-US" sz="2400" dirty="0">
                <a:latin typeface="Times New Roman"/>
                <a:ea typeface="Calibri"/>
                <a:cs typeface="Times New Roman"/>
              </a:rPr>
              <a:t>Lego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постоянно, то приведет ли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это развитию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мелкой моторики и фантазии. </a:t>
            </a:r>
            <a:endParaRPr lang="ru-RU" sz="2400" dirty="0">
              <a:ea typeface="Calibri"/>
              <a:cs typeface="Times New Roman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lvl="0" indent="0" eaLnBrk="0" fontAlgn="base" hangingPunct="0"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ru-RU" sz="2800" b="1" kern="0" dirty="0">
              <a:solidFill>
                <a:srgbClr val="660066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PL-SAD\Desktop\лего\lego-murst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013176"/>
            <a:ext cx="28194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85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PL-SAD\Desktop\проекты Колокоольчик 2016\лего\SAM_79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3884249" cy="291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PL-SAD\Desktop\проекты Колокоольчик 2016\лего\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356992"/>
            <a:ext cx="4608512" cy="30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05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/>
                <a:ea typeface="Calibri"/>
              </a:rPr>
              <a:t>теперь я собираю сам</a:t>
            </a:r>
            <a:r>
              <a:rPr lang="ru-RU" b="1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pic>
        <p:nvPicPr>
          <p:cNvPr id="15362" name="Picture 2" descr="C:\Users\PL-SAD\Desktop\проекты Колокоольчик 2016\лего\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5074248" cy="337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9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z="2700" b="1" dirty="0" smtClean="0">
                <a:latin typeface="Times New Roman"/>
                <a:ea typeface="Calibri"/>
                <a:cs typeface="Times New Roman"/>
              </a:rPr>
              <a:t>Вывод</a:t>
            </a:r>
            <a:r>
              <a:rPr lang="ru-RU" sz="22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200" dirty="0" smtClean="0">
                <a:latin typeface="Times New Roman"/>
                <a:ea typeface="Calibri"/>
                <a:cs typeface="Times New Roman"/>
              </a:rPr>
            </a:br>
            <a:r>
              <a:rPr lang="ru-RU" sz="2200" dirty="0" smtClean="0">
                <a:latin typeface="Times New Roman"/>
                <a:ea typeface="Calibri"/>
                <a:cs typeface="Times New Roman"/>
              </a:rPr>
              <a:t>Систематические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, планомерные и целенаправленные игры с конструктором </a:t>
            </a:r>
            <a:r>
              <a:rPr lang="en-US" sz="2200" dirty="0">
                <a:latin typeface="Times New Roman"/>
                <a:ea typeface="Calibri"/>
                <a:cs typeface="Times New Roman"/>
              </a:rPr>
              <a:t>Lego</a:t>
            </a:r>
            <a:r>
              <a:rPr lang="ru-RU" sz="2200" dirty="0">
                <a:latin typeface="Times New Roman"/>
                <a:ea typeface="Calibri"/>
                <a:cs typeface="Times New Roman"/>
              </a:rPr>
              <a:t> способствуют формированию творческих и интеллектуальных способностей детей.</a:t>
            </a:r>
            <a:r>
              <a:rPr lang="ru-RU" sz="2200" dirty="0">
                <a:ea typeface="Calibri"/>
                <a:cs typeface="Times New Roman"/>
              </a:rPr>
              <a:t/>
            </a:r>
            <a:br>
              <a:rPr lang="ru-RU" sz="2200" dirty="0">
                <a:ea typeface="Calibri"/>
                <a:cs typeface="Times New Roman"/>
              </a:rPr>
            </a:br>
            <a:endParaRPr lang="ru-RU" sz="2200" dirty="0"/>
          </a:p>
        </p:txBody>
      </p:sp>
      <p:pic>
        <p:nvPicPr>
          <p:cNvPr id="16386" name="Picture 2" descr="C:\Users\PL-SAD\Desktop\проекты Колокоольчик 2016\лего\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68070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99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5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fontAlgn="base">
              <a:spcAft>
                <a:spcPct val="0"/>
              </a:spcAft>
              <a:buNone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Объект исследования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 конструктор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lvl="0" fontAlgn="base">
              <a:spcAft>
                <a:spcPct val="0"/>
              </a:spcAft>
              <a:buNone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Предмет исследования: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конструктор «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Lego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»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Актуальность: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kern="0" dirty="0" smtClean="0">
                <a:solidFill>
                  <a:srgbClr val="660066"/>
                </a:solidFill>
                <a:latin typeface="Times New Roman" pitchFamily="18" charset="0"/>
              </a:rPr>
              <a:t>Г.В</a:t>
            </a:r>
            <a:r>
              <a:rPr lang="ru-RU" sz="2800" kern="0" dirty="0">
                <a:solidFill>
                  <a:srgbClr val="660066"/>
                </a:solidFill>
                <a:latin typeface="Times New Roman" pitchFamily="18" charset="0"/>
              </a:rPr>
              <a:t>. Плеханов и Б.П. Никитин отмечали, что готовые игрушки лишают ребенка возможности творить самому. Дети упражняются выполнять действия без сказочности, без удивления, без радости. Ребенок получает все готовое, ему не надо думать и работать над тем, какой должна быть игрушка, так мы создаем детей – потребителей, а не детей – творцов.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kern="0" dirty="0">
                <a:solidFill>
                  <a:srgbClr val="660066"/>
                </a:solidFill>
                <a:latin typeface="Times New Roman" pitchFamily="18" charset="0"/>
              </a:rPr>
              <a:t>В настоящее время актуальна проблема выбора такой игрушки для детей, которая бы  помогла детям фантазировать, раскрывать свой творческий потенциал, моторику.</a:t>
            </a:r>
          </a:p>
          <a:p>
            <a:pPr lvl="0" fontAlgn="base">
              <a:spcAft>
                <a:spcPct val="0"/>
              </a:spcAft>
              <a:buNone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63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4096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Введение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000" dirty="0" smtClean="0">
                <a:latin typeface="Times New Roman"/>
                <a:ea typeface="Calibri"/>
                <a:cs typeface="Times New Roman"/>
              </a:rPr>
            </a:b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возникновение первых людей и началась история появления игрушек. Игрушки появились еще в первобытном обществе и на протяжении всего своего существования изменялись и меняли свое название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026" name="Picture 2" descr="C:\Users\PL-SAD\Desktop\проекты Колокоольчик 2016\лего\Дима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3499104" cy="253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L-SAD\Desktop\проекты Колокоольчик 2016\лего\Дима\03ancienthisto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2926146" cy="385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31640" y="450912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В первобытном обществе игрушки выглядели в форме оружия, орудия труда.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166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/>
                <a:ea typeface="Calibri"/>
              </a:rPr>
              <a:t>В Древнем Египте игрушки делали из ткан, из дерева(куклы, мячи, домашние животные)</a:t>
            </a:r>
            <a:endParaRPr lang="ru-RU" sz="2400" dirty="0"/>
          </a:p>
        </p:txBody>
      </p:sp>
      <p:pic>
        <p:nvPicPr>
          <p:cNvPr id="2050" name="Picture 2" descr="C:\Users\PL-SAD\Desktop\проекты Колокоольчик 2016\лего\Дима\Egypt_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359190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L-SAD\Desktop\проекты Колокоольчик 2016\лего\Дима\078194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L-SAD\Desktop\проекты Колокоольчик 2016\лего\Дима\египе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2775198" cy="1957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8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В Греции и Риме делали из слоновой кости, янтаря (фигурки животных, </a:t>
            </a:r>
            <a:r>
              <a:rPr lang="ru-RU" sz="2800" dirty="0" smtClean="0">
                <a:latin typeface="Times New Roman"/>
                <a:ea typeface="Calibri"/>
              </a:rPr>
              <a:t>волчки)</a:t>
            </a:r>
            <a:endParaRPr lang="ru-RU" sz="2800" dirty="0"/>
          </a:p>
        </p:txBody>
      </p:sp>
      <p:pic>
        <p:nvPicPr>
          <p:cNvPr id="3074" name="Picture 2" descr="C:\Users\PL-SAD\Desktop\проекты Колокоольчик 2016\лего\Дима\athens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6019"/>
            <a:ext cx="4510256" cy="264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L-SAD\Desktop\проекты Колокоольчик 2016\лего\Дима\ри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70" y="1412776"/>
            <a:ext cx="4032895" cy="275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L-SAD\Desktop\проекты Колокоольчик 2016\лего\Дима\грец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3946181" cy="235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  <a:cs typeface="Times New Roman"/>
              </a:rPr>
              <a:t>На Руси изготавливали игрушки из дерева и глины (</a:t>
            </a:r>
            <a:r>
              <a:rPr lang="ru-RU" sz="3200" dirty="0" err="1">
                <a:latin typeface="Times New Roman"/>
                <a:ea typeface="Calibri"/>
                <a:cs typeface="Times New Roman"/>
              </a:rPr>
              <a:t>филимоновские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).</a:t>
            </a:r>
            <a:r>
              <a:rPr lang="ru-RU" sz="3200" dirty="0">
                <a:ea typeface="Calibri"/>
                <a:cs typeface="Times New Roman"/>
              </a:rPr>
              <a:t/>
            </a:r>
            <a:br>
              <a:rPr lang="ru-RU" sz="3200" dirty="0"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4098" name="Picture 2" descr="C:\Users\PL-SAD\Desktop\проекты Колокоольчик 2016\лего\Дима\русь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401638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L-SAD\Desktop\проекты Колокоольчик 2016\лего\Дима\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486463"/>
            <a:ext cx="4983261" cy="203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L-SAD\Desktop\проекты Колокоольчик 2016\лего\Дима\group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388" y="1772816"/>
            <a:ext cx="3600400" cy="269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1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/>
                <a:ea typeface="Calibri"/>
              </a:rPr>
              <a:t>С 1961 г. Датская фирма </a:t>
            </a:r>
            <a:r>
              <a:rPr lang="en-US" sz="3200" dirty="0">
                <a:latin typeface="Times New Roman"/>
                <a:ea typeface="Calibri"/>
              </a:rPr>
              <a:t>LEGO</a:t>
            </a:r>
            <a:r>
              <a:rPr lang="ru-RU" sz="3200" dirty="0">
                <a:latin typeface="Times New Roman"/>
                <a:ea typeface="Calibri"/>
              </a:rPr>
              <a:t>  начала выпускать конструктор нового поколения</a:t>
            </a:r>
            <a:endParaRPr lang="ru-RU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4799165" cy="27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8" y="1772816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/>
                <a:ea typeface="Calibri"/>
              </a:rPr>
              <a:t>Lego </a:t>
            </a:r>
            <a:r>
              <a:rPr lang="ru-RU" sz="2400" dirty="0">
                <a:latin typeface="Times New Roman"/>
                <a:ea typeface="Calibri"/>
              </a:rPr>
              <a:t>– с переводе латыни означает «я учусь, я складываю».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70248" y="4623519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Основу этого конструктора составили разноцветные кубики разных размеров и форм.</a:t>
            </a:r>
            <a:endParaRPr lang="ru-RU" dirty="0"/>
          </a:p>
        </p:txBody>
      </p:sp>
      <p:pic>
        <p:nvPicPr>
          <p:cNvPr id="5123" name="Picture 3" descr="C:\Users\PL-SAD\Desktop\проекты Колокоольчик 2016\лего\Дима\5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984" y="4623519"/>
            <a:ext cx="2866032" cy="194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8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100" b="1" dirty="0">
                <a:latin typeface="Times New Roman"/>
                <a:ea typeface="Calibri"/>
                <a:cs typeface="Times New Roman"/>
              </a:rPr>
              <a:t>История возникновения конструктора </a:t>
            </a:r>
            <a:r>
              <a:rPr lang="en-US" sz="3100" b="1" dirty="0">
                <a:latin typeface="Times New Roman"/>
                <a:ea typeface="Calibri"/>
                <a:cs typeface="Times New Roman"/>
              </a:rPr>
              <a:t>Lego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 1932г. Оле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Кирк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 err="1">
                <a:latin typeface="Times New Roman"/>
                <a:ea typeface="Calibri"/>
                <a:cs typeface="Times New Roman"/>
              </a:rPr>
              <a:t>Кристиансен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 открыл небольшую столярную мастерскую по производству стремянок и гладильных досок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/>
          </a:p>
        </p:txBody>
      </p:sp>
      <p:pic>
        <p:nvPicPr>
          <p:cNvPr id="1026" name="Picture 2" descr="C:\Users\PL-SAD\Desktop\проекты Колокоольчик 2016\лего\1375694084_17290641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168352" cy="419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83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745</Words>
  <Application>Microsoft Office PowerPoint</Application>
  <PresentationFormat>Экран (4:3)</PresentationFormat>
  <Paragraphs>67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МБОУ «Гимназия «Планета  Детства» Информационно – исследовательский проект </vt:lpstr>
      <vt:lpstr> </vt:lpstr>
      <vt:lpstr>Презентация PowerPoint</vt:lpstr>
      <vt:lpstr>Введение С возникновение первых людей и началась история появления игрушек. Игрушки появились еще в первобытном обществе и на протяжении всего своего существования изменялись и меняли свое название. </vt:lpstr>
      <vt:lpstr>В Древнем Египте игрушки делали из ткан, из дерева(куклы, мячи, домашние животные)</vt:lpstr>
      <vt:lpstr>В Греции и Риме делали из слоновой кости, янтаря (фигурки животных, волчки)</vt:lpstr>
      <vt:lpstr>На Руси изготавливали игрушки из дерева и глины (филимоновские). </vt:lpstr>
      <vt:lpstr>С 1961 г. Датская фирма LEGO  начала выпускать конструктор нового поколения</vt:lpstr>
      <vt:lpstr>История возникновения конструктора Lego </vt:lpstr>
      <vt:lpstr>Презентация PowerPoint</vt:lpstr>
      <vt:lpstr>Презентация PowerPoint</vt:lpstr>
      <vt:lpstr>Презентация PowerPoint</vt:lpstr>
      <vt:lpstr>Презентация PowerPoint</vt:lpstr>
      <vt:lpstr>Элементы </vt:lpstr>
      <vt:lpstr>Презентация PowerPoint</vt:lpstr>
      <vt:lpstr>Презентация PowerPoint</vt:lpstr>
      <vt:lpstr>Мой опыт в конструировании Lego </vt:lpstr>
      <vt:lpstr>Презентация PowerPoint</vt:lpstr>
      <vt:lpstr>Презентация PowerPoint</vt:lpstr>
      <vt:lpstr>Презентация PowerPoint</vt:lpstr>
      <vt:lpstr>теперь я собираю сам </vt:lpstr>
      <vt:lpstr>Вывод Систематические, планомерные и целенаправленные игры с конструктором Lego способствуют формированию творческих и интеллектуальных способностей детей. 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«Гимназия «Планета  Детства» Информационно – исследовательский проект</dc:title>
  <dc:creator>PL-SAD</dc:creator>
  <cp:lastModifiedBy>PL-SAD</cp:lastModifiedBy>
  <cp:revision>32</cp:revision>
  <dcterms:created xsi:type="dcterms:W3CDTF">2015-11-18T08:05:25Z</dcterms:created>
  <dcterms:modified xsi:type="dcterms:W3CDTF">2016-01-29T01:27:00Z</dcterms:modified>
</cp:coreProperties>
</file>