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16"/>
  </p:notesMasterIdLst>
  <p:sldIdLst>
    <p:sldId id="302" r:id="rId2"/>
    <p:sldId id="317" r:id="rId3"/>
    <p:sldId id="307" r:id="rId4"/>
    <p:sldId id="308" r:id="rId5"/>
    <p:sldId id="309" r:id="rId6"/>
    <p:sldId id="310" r:id="rId7"/>
    <p:sldId id="303" r:id="rId8"/>
    <p:sldId id="311" r:id="rId9"/>
    <p:sldId id="312" r:id="rId10"/>
    <p:sldId id="313" r:id="rId11"/>
    <p:sldId id="314" r:id="rId12"/>
    <p:sldId id="315" r:id="rId13"/>
    <p:sldId id="316" r:id="rId14"/>
    <p:sldId id="306" r:id="rId15"/>
  </p:sldIdLst>
  <p:sldSz cx="9144000" cy="6858000" type="screen4x3"/>
  <p:notesSz cx="6858000" cy="9144000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7BE6"/>
    <a:srgbClr val="CC6600"/>
    <a:srgbClr val="FFCC66"/>
    <a:srgbClr val="C00000"/>
    <a:srgbClr val="D8CF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559A87-A79A-411B-AE5B-830329DF8675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9939C-8061-43B8-AB84-99318F22E9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955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9939C-8061-43B8-AB84-99318F22E9B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76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55013-42BD-409C-9B30-F8F6AA9EA54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AADD8-799F-46FA-AF85-66BA740FA4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347838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55013-42BD-409C-9B30-F8F6AA9EA54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AADD8-799F-46FA-AF85-66BA740FA4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040573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55013-42BD-409C-9B30-F8F6AA9EA54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AADD8-799F-46FA-AF85-66BA740FA4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949263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55013-42BD-409C-9B30-F8F6AA9EA54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AADD8-799F-46FA-AF85-66BA740FA4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233172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55013-42BD-409C-9B30-F8F6AA9EA54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AADD8-799F-46FA-AF85-66BA740FA4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335684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55013-42BD-409C-9B30-F8F6AA9EA54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AADD8-799F-46FA-AF85-66BA740FA4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547421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55013-42BD-409C-9B30-F8F6AA9EA54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AADD8-799F-46FA-AF85-66BA740FA4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429654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55013-42BD-409C-9B30-F8F6AA9EA54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AADD8-799F-46FA-AF85-66BA740FA4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634821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55013-42BD-409C-9B30-F8F6AA9EA54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AADD8-799F-46FA-AF85-66BA740FA4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881521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55013-42BD-409C-9B30-F8F6AA9EA54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AADD8-799F-46FA-AF85-66BA740FA4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720402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55013-42BD-409C-9B30-F8F6AA9EA54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AADD8-799F-46FA-AF85-66BA740FA4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511808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55013-42BD-409C-9B30-F8F6AA9EA54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AADD8-799F-46FA-AF85-66BA740FA4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38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>
    <p:wheel spokes="1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5" y="1268760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e-BY" sz="4000" dirty="0" smtClean="0">
                <a:solidFill>
                  <a:schemeClr val="bg1"/>
                </a:solidFill>
              </a:rPr>
              <a:t>Вялікай Перамо</a:t>
            </a:r>
            <a:r>
              <a:rPr lang="ru-RU" sz="4000" dirty="0" err="1" smtClean="0">
                <a:solidFill>
                  <a:schemeClr val="bg1"/>
                </a:solidFill>
              </a:rPr>
              <a:t>зе</a:t>
            </a:r>
            <a:r>
              <a:rPr lang="be-BY" sz="4000" dirty="0" smtClean="0">
                <a:solidFill>
                  <a:schemeClr val="bg1"/>
                </a:solidFill>
              </a:rPr>
              <a:t> </a:t>
            </a:r>
            <a:r>
              <a:rPr lang="be-BY" sz="4000" dirty="0" smtClean="0">
                <a:solidFill>
                  <a:schemeClr val="bg1"/>
                </a:solidFill>
              </a:rPr>
              <a:t>прысвячаецца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420165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49"/>
          <a:stretch/>
        </p:blipFill>
        <p:spPr bwMode="auto">
          <a:xfrm>
            <a:off x="565186" y="764704"/>
            <a:ext cx="3358742" cy="4859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01912" y="801627"/>
            <a:ext cx="42484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5400" b="1" dirty="0" smtClean="0">
                <a:latin typeface="Monotype Corsiva" pitchFamily="66" charset="0"/>
              </a:rPr>
              <a:t>Вараб’ёў</a:t>
            </a:r>
          </a:p>
          <a:p>
            <a:pPr algn="ctr"/>
            <a:r>
              <a:rPr lang="be-BY" sz="5400" b="1" dirty="0" smtClean="0">
                <a:latin typeface="Monotype Corsiva" pitchFamily="66" charset="0"/>
              </a:rPr>
              <a:t>Васіль  </a:t>
            </a:r>
          </a:p>
          <a:p>
            <a:pPr algn="ctr"/>
            <a:r>
              <a:rPr lang="be-BY" sz="5400" b="1" dirty="0" smtClean="0">
                <a:latin typeface="Monotype Corsiva" pitchFamily="66" charset="0"/>
              </a:rPr>
              <a:t>Савельевіч</a:t>
            </a:r>
          </a:p>
          <a:p>
            <a:r>
              <a:rPr lang="be-BY" sz="2400" dirty="0">
                <a:latin typeface="Franklin Gothic Demi Cond" pitchFamily="34" charset="0"/>
              </a:rPr>
              <a:t>Сувязны партызанскага атрада і артылерыст 198-й артылерыйскай брыгады. Дырэктар Навасёлкаўскай і Дзераўноўскай школ. Заслужаны настаўнік </a:t>
            </a:r>
            <a:r>
              <a:rPr lang="be-BY" sz="2400" dirty="0" smtClean="0">
                <a:latin typeface="Franklin Gothic Demi Cond" pitchFamily="34" charset="0"/>
              </a:rPr>
              <a:t>БССР</a:t>
            </a:r>
            <a:endParaRPr lang="ru-RU" sz="2400" dirty="0">
              <a:latin typeface="Franklin Gothic Demi Cond" pitchFamily="34" charset="0"/>
            </a:endParaRPr>
          </a:p>
          <a:p>
            <a:pPr algn="ctr"/>
            <a:endParaRPr lang="ru-RU" sz="54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581650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21" t="21600" r="19391" b="19388"/>
          <a:stretch/>
        </p:blipFill>
        <p:spPr>
          <a:xfrm rot="5400000">
            <a:off x="-23957" y="1284580"/>
            <a:ext cx="4436379" cy="3021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139952" y="629744"/>
            <a:ext cx="388843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5400" b="1" dirty="0" smtClean="0">
                <a:latin typeface="Monotype Corsiva" pitchFamily="66" charset="0"/>
              </a:rPr>
              <a:t>Крывашэіна</a:t>
            </a:r>
            <a:endParaRPr lang="be-BY" sz="5400" b="1" dirty="0">
              <a:latin typeface="Monotype Corsiva" pitchFamily="66" charset="0"/>
            </a:endParaRPr>
          </a:p>
          <a:p>
            <a:pPr algn="ctr"/>
            <a:r>
              <a:rPr lang="be-BY" sz="5400" b="1" dirty="0">
                <a:latin typeface="Monotype Corsiva" pitchFamily="66" charset="0"/>
              </a:rPr>
              <a:t>Ніна</a:t>
            </a:r>
          </a:p>
          <a:p>
            <a:pPr algn="ctr"/>
            <a:r>
              <a:rPr lang="be-BY" sz="5400" b="1" dirty="0" smtClean="0">
                <a:latin typeface="Monotype Corsiva" pitchFamily="66" charset="0"/>
              </a:rPr>
              <a:t>Ігнацьеўна </a:t>
            </a:r>
          </a:p>
          <a:p>
            <a:r>
              <a:rPr lang="be-BY" sz="2400" dirty="0">
                <a:latin typeface="Franklin Gothic Demi Cond" pitchFamily="34" charset="0"/>
              </a:rPr>
              <a:t>У 14 гадоў была партызанскай сувязной. Пасля вайны 42 гады працавала настаўніцай пачатковых класаў</a:t>
            </a:r>
            <a:r>
              <a:rPr lang="be-BY" sz="2400" dirty="0" smtClean="0">
                <a:latin typeface="Franklin Gothic Demi Cond" pitchFamily="34" charset="0"/>
              </a:rPr>
              <a:t>. </a:t>
            </a:r>
          </a:p>
          <a:p>
            <a:r>
              <a:rPr lang="be-BY" sz="2400" dirty="0" smtClean="0">
                <a:latin typeface="Franklin Gothic Demi Cond" pitchFamily="34" charset="0"/>
              </a:rPr>
              <a:t> </a:t>
            </a:r>
            <a:r>
              <a:rPr lang="be-BY" sz="2400" dirty="0">
                <a:latin typeface="Franklin Gothic Demi Cond" pitchFamily="34" charset="0"/>
              </a:rPr>
              <a:t>Выдатнік адукацыі</a:t>
            </a:r>
            <a:endParaRPr lang="ru-RU" sz="2400" dirty="0">
              <a:latin typeface="Franklin Gothic Demi Cond" pitchFamily="34" charset="0"/>
            </a:endParaRPr>
          </a:p>
          <a:p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762134474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" t="6542" r="3198" b="8403"/>
          <a:stretch/>
        </p:blipFill>
        <p:spPr>
          <a:xfrm rot="5400000">
            <a:off x="4312200" y="1520677"/>
            <a:ext cx="4626478" cy="3098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827584" y="548680"/>
            <a:ext cx="388843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5400" b="1" dirty="0" smtClean="0">
                <a:latin typeface="Monotype Corsiva" pitchFamily="66" charset="0"/>
              </a:rPr>
              <a:t>Панін</a:t>
            </a:r>
            <a:endParaRPr lang="be-BY" sz="5400" b="1" dirty="0">
              <a:latin typeface="Monotype Corsiva" pitchFamily="66" charset="0"/>
            </a:endParaRPr>
          </a:p>
          <a:p>
            <a:pPr algn="ctr"/>
            <a:r>
              <a:rPr lang="be-BY" sz="5400" b="1" dirty="0" smtClean="0">
                <a:latin typeface="Monotype Corsiva" pitchFamily="66" charset="0"/>
              </a:rPr>
              <a:t>Іван  </a:t>
            </a:r>
            <a:endParaRPr lang="be-BY" sz="5400" b="1" dirty="0">
              <a:latin typeface="Monotype Corsiva" pitchFamily="66" charset="0"/>
            </a:endParaRPr>
          </a:p>
          <a:p>
            <a:pPr algn="ctr"/>
            <a:r>
              <a:rPr lang="be-BY" sz="5400" b="1" dirty="0" smtClean="0">
                <a:latin typeface="Monotype Corsiva" pitchFamily="66" charset="0"/>
              </a:rPr>
              <a:t>Ільіч </a:t>
            </a:r>
          </a:p>
          <a:p>
            <a:r>
              <a:rPr lang="be-BY" sz="2400" dirty="0">
                <a:latin typeface="Franklin Gothic Demi Cond" pitchFamily="34" charset="0"/>
              </a:rPr>
              <a:t>Камандзір мотастралковага </a:t>
            </a:r>
            <a:r>
              <a:rPr lang="be-BY" sz="2400" dirty="0" smtClean="0">
                <a:latin typeface="Franklin Gothic Demi Cond" pitchFamily="34" charset="0"/>
              </a:rPr>
              <a:t>ўзвода</a:t>
            </a:r>
            <a:r>
              <a:rPr lang="be-BY" sz="2400" dirty="0">
                <a:latin typeface="Franklin Gothic Demi Cond" pitchFamily="34" charset="0"/>
              </a:rPr>
              <a:t>. Перанёс чатыры раненні. Перамогу сустрэў у Германіі ў званні капітана. Пасля вайны працаваў настаўнікам біялогіі і працоўнага навучання. Узнагароджаны ордэнам і </a:t>
            </a:r>
            <a:endParaRPr lang="be-BY" sz="2400" dirty="0" smtClean="0">
              <a:latin typeface="Franklin Gothic Demi Cond" pitchFamily="34" charset="0"/>
            </a:endParaRPr>
          </a:p>
          <a:p>
            <a:r>
              <a:rPr lang="be-BY" sz="2400" dirty="0" smtClean="0">
                <a:latin typeface="Franklin Gothic Demi Cond" pitchFamily="34" charset="0"/>
              </a:rPr>
              <a:t>13-цю </a:t>
            </a:r>
            <a:r>
              <a:rPr lang="be-BY" sz="2400" dirty="0">
                <a:latin typeface="Franklin Gothic Demi Cond" pitchFamily="34" charset="0"/>
              </a:rPr>
              <a:t>медалямі</a:t>
            </a:r>
            <a:endParaRPr lang="ru-RU" sz="2400" dirty="0">
              <a:latin typeface="Franklin Gothic Demi Cond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5938764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7938" y="3861048"/>
            <a:ext cx="56642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e-BY" sz="2000" dirty="0" smtClean="0">
              <a:latin typeface="Cambria" pitchFamily="18" charset="0"/>
            </a:endParaRPr>
          </a:p>
          <a:p>
            <a:endParaRPr lang="be-BY" sz="2000" dirty="0">
              <a:latin typeface="Cambria" pitchFamily="18" charset="0"/>
            </a:endParaRPr>
          </a:p>
          <a:p>
            <a:r>
              <a:rPr lang="be-BY" sz="2000" dirty="0" smtClean="0">
                <a:latin typeface="Cambria" pitchFamily="18" charset="0"/>
              </a:rPr>
              <a:t>З павагай актывісты  музея </a:t>
            </a:r>
          </a:p>
          <a:p>
            <a:r>
              <a:rPr lang="be-BY" sz="2000" dirty="0" smtClean="0">
                <a:latin typeface="Cambria" pitchFamily="18" charset="0"/>
              </a:rPr>
              <a:t>гісторыі адукацыі Слонімшчыны </a:t>
            </a:r>
          </a:p>
          <a:p>
            <a:endParaRPr lang="ru-RU" sz="2000" dirty="0">
              <a:latin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3689" y="1196752"/>
            <a:ext cx="547260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800" dirty="0" smtClean="0">
                <a:latin typeface="Franklin Gothic Demi Cond" pitchFamily="34" charset="0"/>
              </a:rPr>
              <a:t> </a:t>
            </a:r>
            <a:r>
              <a:rPr lang="be-BY" sz="2800" dirty="0">
                <a:latin typeface="Franklin Gothic Demi Cond" pitchFamily="34" charset="0"/>
              </a:rPr>
              <a:t>Наша ўдзячнасць і нізкі паклон усім настаўнікам, якія абаранялі  Радзіму ў гады цяжкіх выпрабаванняў і выхавалі не адно пакаленне адукаваных і таленавітых людзей!</a:t>
            </a:r>
            <a:endParaRPr lang="ru-RU" sz="2800" dirty="0">
              <a:latin typeface="Franklin Gothic Demi Cond" pitchFamily="34" charset="0"/>
            </a:endParaRPr>
          </a:p>
          <a:p>
            <a:r>
              <a:rPr lang="be-BY" dirty="0" smtClean="0"/>
              <a:t>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8343034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97401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478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92696"/>
            <a:ext cx="78488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3600" b="1" dirty="0">
                <a:latin typeface="Cambria" pitchFamily="18" charset="0"/>
              </a:rPr>
              <a:t>Застаецца  няшмат часу да  дня Перамогі,  і мы  ўспамінаем тых людзей, якія падаравалі нам усім гэтае радаснае свята. Сярод іх нямала і настаўнікаў школ Слонімшчыны. Сёння мы ўзгадаем імёны некаторых з іх.</a:t>
            </a:r>
            <a:endParaRPr lang="ru-RU" sz="3600" dirty="0">
              <a:latin typeface="Cambria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4412068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" t="6302" r="3138" b="9013"/>
          <a:stretch/>
        </p:blipFill>
        <p:spPr>
          <a:xfrm rot="5400000" flipV="1">
            <a:off x="-33773" y="1410038"/>
            <a:ext cx="4548291" cy="2969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139952" y="620688"/>
            <a:ext cx="4464496" cy="5314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5400" dirty="0" smtClean="0"/>
              <a:t> </a:t>
            </a:r>
            <a:r>
              <a:rPr lang="be-BY" sz="5400" b="1" dirty="0">
                <a:latin typeface="Monotype Corsiva" pitchFamily="66" charset="0"/>
              </a:rPr>
              <a:t>Трафімовіч </a:t>
            </a:r>
            <a:endParaRPr lang="be-BY" sz="5400" b="1" dirty="0" smtClean="0">
              <a:latin typeface="Monotype Corsiva" pitchFamily="66" charset="0"/>
            </a:endParaRPr>
          </a:p>
          <a:p>
            <a:pPr algn="ctr"/>
            <a:r>
              <a:rPr lang="be-BY" sz="5400" b="1" dirty="0" smtClean="0">
                <a:latin typeface="Monotype Corsiva" pitchFamily="66" charset="0"/>
              </a:rPr>
              <a:t>Міхаіл Георгіевіч</a:t>
            </a:r>
          </a:p>
          <a:p>
            <a:r>
              <a:rPr lang="be-BY" sz="2400" dirty="0">
                <a:latin typeface="Franklin Gothic Demi Cond" pitchFamily="34" charset="0"/>
              </a:rPr>
              <a:t>Заслужаны настаўнік БССР, у час вайны – партызан пятага атрада брыгады “Чэкіст” і баец 42-й стралковай дывізіі 2-га Беларускага фронту. Узнагароджаны 3 ордэнамі і </a:t>
            </a:r>
            <a:endParaRPr lang="be-BY" sz="2400" dirty="0" smtClean="0">
              <a:latin typeface="Franklin Gothic Demi Cond" pitchFamily="34" charset="0"/>
            </a:endParaRPr>
          </a:p>
          <a:p>
            <a:r>
              <a:rPr lang="be-BY" sz="2400" dirty="0" smtClean="0">
                <a:latin typeface="Franklin Gothic Demi Cond" pitchFamily="34" charset="0"/>
              </a:rPr>
              <a:t>12 </a:t>
            </a:r>
            <a:r>
              <a:rPr lang="be-BY" sz="2400" dirty="0">
                <a:latin typeface="Franklin Gothic Demi Cond" pitchFamily="34" charset="0"/>
              </a:rPr>
              <a:t>медалямі</a:t>
            </a:r>
            <a:endParaRPr lang="ru-RU" sz="2400" dirty="0">
              <a:latin typeface="Franklin Gothic Demi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584060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32" t="3364" r="4331" b="4236"/>
          <a:stretch/>
        </p:blipFill>
        <p:spPr bwMode="auto">
          <a:xfrm>
            <a:off x="5292080" y="593401"/>
            <a:ext cx="3041473" cy="4203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764704"/>
            <a:ext cx="381642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5400" b="1" dirty="0" smtClean="0">
                <a:latin typeface="Monotype Corsiva" pitchFamily="66" charset="0"/>
              </a:rPr>
              <a:t>Малчанаў</a:t>
            </a:r>
            <a:endParaRPr lang="be-BY" sz="5400" b="1" dirty="0">
              <a:latin typeface="Monotype Corsiva" pitchFamily="66" charset="0"/>
            </a:endParaRPr>
          </a:p>
          <a:p>
            <a:pPr algn="ctr"/>
            <a:r>
              <a:rPr lang="be-BY" sz="5400" b="1" dirty="0" smtClean="0">
                <a:latin typeface="Monotype Corsiva" pitchFamily="66" charset="0"/>
              </a:rPr>
              <a:t>Уладзімір </a:t>
            </a:r>
          </a:p>
          <a:p>
            <a:pPr algn="ctr"/>
            <a:r>
              <a:rPr lang="be-BY" sz="5400" b="1" dirty="0" smtClean="0">
                <a:latin typeface="Monotype Corsiva" pitchFamily="66" charset="0"/>
              </a:rPr>
              <a:t>Сцяпанавіч</a:t>
            </a:r>
            <a:endParaRPr lang="ru-RU" sz="5400" b="1" dirty="0">
              <a:latin typeface="Monotype Corsiva" pitchFamily="66" charset="0"/>
            </a:endParaRPr>
          </a:p>
          <a:p>
            <a:r>
              <a:rPr lang="be-BY" sz="2400" dirty="0">
                <a:latin typeface="Franklin Gothic Demi Cond" pitchFamily="34" charset="0"/>
              </a:rPr>
              <a:t>З</a:t>
            </a:r>
            <a:r>
              <a:rPr lang="be-BY" sz="2400" dirty="0" smtClean="0">
                <a:latin typeface="Franklin Gothic Demi Cond" pitchFamily="34" charset="0"/>
              </a:rPr>
              <a:t>аслужаны </a:t>
            </a:r>
            <a:r>
              <a:rPr lang="be-BY" sz="2400" dirty="0">
                <a:latin typeface="Franklin Gothic Demi Cond" pitchFamily="34" charset="0"/>
              </a:rPr>
              <a:t>настаўнік БССР, у час вайны – разведчык партызанскага атрада імя Варашылава, удзельнік аперацыі па вызваленню Беларусі. Узнагарожданы 2 ордэнамі і </a:t>
            </a:r>
            <a:r>
              <a:rPr lang="be-BY" sz="2400" dirty="0" smtClean="0">
                <a:latin typeface="Franklin Gothic Demi Cond" pitchFamily="34" charset="0"/>
              </a:rPr>
              <a:t>11медалямі </a:t>
            </a:r>
            <a:endParaRPr lang="ru-RU" sz="2400" dirty="0">
              <a:latin typeface="Franklin Gothic Demi Cond" pitchFamily="34" charset="0"/>
            </a:endParaRPr>
          </a:p>
          <a:p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565565160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769874"/>
            <a:ext cx="4464496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5400" b="1" dirty="0" smtClean="0">
                <a:latin typeface="Monotype Corsiva" pitchFamily="66" charset="0"/>
              </a:rPr>
              <a:t>Альшэўскі</a:t>
            </a:r>
            <a:endParaRPr lang="be-BY" sz="5400" b="1" dirty="0">
              <a:latin typeface="Monotype Corsiva" pitchFamily="66" charset="0"/>
            </a:endParaRPr>
          </a:p>
          <a:p>
            <a:pPr algn="ctr"/>
            <a:r>
              <a:rPr lang="be-BY" sz="5400" b="1" dirty="0" smtClean="0">
                <a:latin typeface="Monotype Corsiva" pitchFamily="66" charset="0"/>
              </a:rPr>
              <a:t>Анатоль</a:t>
            </a:r>
            <a:endParaRPr lang="be-BY" sz="5400" b="1" dirty="0">
              <a:latin typeface="Monotype Corsiva" pitchFamily="66" charset="0"/>
            </a:endParaRPr>
          </a:p>
          <a:p>
            <a:pPr algn="ctr"/>
            <a:r>
              <a:rPr lang="be-BY" sz="5400" b="1" dirty="0" smtClean="0">
                <a:latin typeface="Monotype Corsiva" pitchFamily="66" charset="0"/>
              </a:rPr>
              <a:t>Аляксандравіч</a:t>
            </a:r>
          </a:p>
          <a:p>
            <a:pPr algn="ctr"/>
            <a:endParaRPr lang="be-BY" sz="2800" dirty="0" smtClean="0">
              <a:latin typeface="Franklin Gothic Demi Cond" pitchFamily="34" charset="0"/>
            </a:endParaRPr>
          </a:p>
          <a:p>
            <a:pPr algn="ctr"/>
            <a:r>
              <a:rPr lang="be-BY" sz="2800" dirty="0" smtClean="0">
                <a:latin typeface="Franklin Gothic Demi Cond" pitchFamily="34" charset="0"/>
              </a:rPr>
              <a:t>Удзельнік </a:t>
            </a:r>
            <a:r>
              <a:rPr lang="be-BY" sz="2800" dirty="0">
                <a:latin typeface="Franklin Gothic Demi Cond" pitchFamily="34" charset="0"/>
              </a:rPr>
              <a:t>Берлінскай аперацыі, узнагароджаны медалямі. 50 гадоў  аддана працаваў ў сістэме адукацыі</a:t>
            </a:r>
            <a:endParaRPr lang="ru-RU" sz="2800" b="1" dirty="0">
              <a:latin typeface="Franklin Gothic Demi Cond" pitchFamily="34" charset="0"/>
            </a:endParaRPr>
          </a:p>
        </p:txBody>
      </p:sp>
      <p:pic>
        <p:nvPicPr>
          <p:cNvPr id="4" name="Picture 2" descr="J:\2015-03-23 11.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769874"/>
            <a:ext cx="3024336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886610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2" t="24828" r="19828" b="20689"/>
          <a:stretch/>
        </p:blipFill>
        <p:spPr>
          <a:xfrm rot="5400000">
            <a:off x="-570872" y="1521056"/>
            <a:ext cx="5547261" cy="327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283968" y="836712"/>
            <a:ext cx="41044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5400" b="1" dirty="0" smtClean="0">
                <a:latin typeface="Monotype Corsiva" pitchFamily="66" charset="0"/>
              </a:rPr>
              <a:t>Роткавіч</a:t>
            </a:r>
            <a:endParaRPr lang="be-BY" sz="5400" b="1" dirty="0">
              <a:latin typeface="Monotype Corsiva" pitchFamily="66" charset="0"/>
            </a:endParaRPr>
          </a:p>
          <a:p>
            <a:pPr algn="ctr"/>
            <a:r>
              <a:rPr lang="be-BY" sz="5400" b="1" dirty="0" smtClean="0">
                <a:latin typeface="Monotype Corsiva" pitchFamily="66" charset="0"/>
              </a:rPr>
              <a:t>Антаніна</a:t>
            </a:r>
            <a:endParaRPr lang="be-BY" sz="5400" b="1" dirty="0">
              <a:latin typeface="Monotype Corsiva" pitchFamily="66" charset="0"/>
            </a:endParaRPr>
          </a:p>
          <a:p>
            <a:pPr algn="ctr"/>
            <a:r>
              <a:rPr lang="be-BY" sz="5400" b="1" dirty="0" smtClean="0">
                <a:latin typeface="Monotype Corsiva" pitchFamily="66" charset="0"/>
              </a:rPr>
              <a:t>Іванаўна  </a:t>
            </a:r>
          </a:p>
          <a:p>
            <a:pPr algn="ctr"/>
            <a:endParaRPr lang="ru-RU" sz="5400" b="1" dirty="0"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67944" y="2828836"/>
            <a:ext cx="432048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e-BY" b="1" dirty="0" smtClean="0"/>
          </a:p>
          <a:p>
            <a:endParaRPr lang="be-BY" b="1" dirty="0"/>
          </a:p>
          <a:p>
            <a:endParaRPr lang="be-BY" b="1" dirty="0" smtClean="0"/>
          </a:p>
          <a:p>
            <a:r>
              <a:rPr lang="be-BY" sz="2400" dirty="0" smtClean="0">
                <a:latin typeface="Franklin Gothic Demi Cond" pitchFamily="34" charset="0"/>
              </a:rPr>
              <a:t>Настаўніца </a:t>
            </a:r>
            <a:r>
              <a:rPr lang="be-BY" sz="2400" dirty="0">
                <a:latin typeface="Franklin Gothic Demi Cond" pitchFamily="34" charset="0"/>
              </a:rPr>
              <a:t>пачатковых класаў, на 2-м Беларускім фронце з’яўлялася назіральнікам пастоў паветранага назірання, апавяшчэння і </a:t>
            </a:r>
            <a:r>
              <a:rPr lang="be-BY" sz="2400" dirty="0" smtClean="0">
                <a:latin typeface="Franklin Gothic Demi Cond" pitchFamily="34" charset="0"/>
              </a:rPr>
              <a:t>сувязі</a:t>
            </a:r>
            <a:endParaRPr lang="ru-RU" sz="2400" dirty="0">
              <a:latin typeface="Franklin Gothic Demi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258831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404664"/>
            <a:ext cx="381642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5400" b="1" dirty="0" smtClean="0">
                <a:latin typeface="Monotype Corsiva" pitchFamily="66" charset="0"/>
              </a:rPr>
              <a:t>Кір’янаў</a:t>
            </a:r>
            <a:endParaRPr lang="be-BY" sz="5400" b="1" dirty="0">
              <a:latin typeface="Monotype Corsiva" pitchFamily="66" charset="0"/>
            </a:endParaRPr>
          </a:p>
          <a:p>
            <a:pPr algn="ctr"/>
            <a:r>
              <a:rPr lang="be-BY" sz="5400" b="1" dirty="0" smtClean="0">
                <a:latin typeface="Monotype Corsiva" pitchFamily="66" charset="0"/>
              </a:rPr>
              <a:t>Мікалай </a:t>
            </a:r>
            <a:endParaRPr lang="be-BY" sz="5400" b="1" dirty="0">
              <a:latin typeface="Monotype Corsiva" pitchFamily="66" charset="0"/>
            </a:endParaRPr>
          </a:p>
          <a:p>
            <a:pPr algn="ctr"/>
            <a:r>
              <a:rPr lang="be-BY" sz="5400" b="1" dirty="0" smtClean="0">
                <a:latin typeface="Monotype Corsiva" pitchFamily="66" charset="0"/>
              </a:rPr>
              <a:t>Іванавіч</a:t>
            </a:r>
          </a:p>
          <a:p>
            <a:r>
              <a:rPr lang="be-BY" sz="2800" dirty="0" smtClean="0">
                <a:latin typeface="Franklin Gothic Demi Cond" pitchFamily="34" charset="0"/>
              </a:rPr>
              <a:t>Прайшоў </a:t>
            </a:r>
            <a:r>
              <a:rPr lang="be-BY" sz="2800" dirty="0">
                <a:latin typeface="Franklin Gothic Demi Cond" pitchFamily="34" charset="0"/>
              </a:rPr>
              <a:t>усю </a:t>
            </a:r>
            <a:r>
              <a:rPr lang="be-BY" sz="2800" dirty="0" smtClean="0">
                <a:latin typeface="Franklin Gothic Demi Cond" pitchFamily="34" charset="0"/>
              </a:rPr>
              <a:t>вайну  ў </a:t>
            </a:r>
            <a:r>
              <a:rPr lang="be-BY" sz="2800" dirty="0">
                <a:latin typeface="Franklin Gothic Demi Cond" pitchFamily="34" charset="0"/>
              </a:rPr>
              <a:t>паветрана-дэсантных вайсках. Узнагароджаны ордэнамі і медалямі. Заслужаны настаўнік БССР</a:t>
            </a:r>
            <a:endParaRPr lang="ru-RU" sz="2800" b="1" dirty="0">
              <a:latin typeface="Franklin Gothic Demi Cond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6" t="14252" r="5862" b="16552"/>
          <a:stretch/>
        </p:blipFill>
        <p:spPr>
          <a:xfrm rot="5400000">
            <a:off x="3755558" y="1365122"/>
            <a:ext cx="5516875" cy="3307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2081275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2" t="10115" r="16035" b="10806"/>
          <a:stretch/>
        </p:blipFill>
        <p:spPr>
          <a:xfrm rot="5400000">
            <a:off x="-343540" y="1287755"/>
            <a:ext cx="5544617" cy="42104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534010" y="620688"/>
            <a:ext cx="385441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5400" b="1" dirty="0" smtClean="0">
                <a:latin typeface="Monotype Corsiva" pitchFamily="66" charset="0"/>
              </a:rPr>
              <a:t>Быкоўская</a:t>
            </a:r>
            <a:endParaRPr lang="be-BY" sz="5400" b="1" dirty="0">
              <a:latin typeface="Monotype Corsiva" pitchFamily="66" charset="0"/>
            </a:endParaRPr>
          </a:p>
          <a:p>
            <a:pPr algn="ctr"/>
            <a:r>
              <a:rPr lang="be-BY" sz="5400" b="1" dirty="0" smtClean="0">
                <a:latin typeface="Monotype Corsiva" pitchFamily="66" charset="0"/>
              </a:rPr>
              <a:t>Ніна</a:t>
            </a:r>
            <a:endParaRPr lang="be-BY" sz="5400" b="1" dirty="0">
              <a:latin typeface="Monotype Corsiva" pitchFamily="66" charset="0"/>
            </a:endParaRPr>
          </a:p>
          <a:p>
            <a:pPr algn="ctr"/>
            <a:r>
              <a:rPr lang="be-BY" sz="5400" b="1" dirty="0" smtClean="0">
                <a:latin typeface="Monotype Corsiva" pitchFamily="66" charset="0"/>
              </a:rPr>
              <a:t>Антонаўна</a:t>
            </a:r>
          </a:p>
          <a:p>
            <a:r>
              <a:rPr lang="be-BY" sz="2400" dirty="0">
                <a:latin typeface="Franklin Gothic Demi Cond" pitchFamily="34" charset="0"/>
              </a:rPr>
              <a:t>У гады  Вялікай Айчыннай вайны-сувязная партызанскага атрада ў Магілёўскай вобласці. Заслужаны настаўнік БССР, дырэктар СШ№</a:t>
            </a:r>
            <a:r>
              <a:rPr lang="be-BY" sz="2400" dirty="0" smtClean="0">
                <a:latin typeface="Franklin Gothic Demi Cond" pitchFamily="34" charset="0"/>
              </a:rPr>
              <a:t>6 (цяпер-гімназія)</a:t>
            </a:r>
            <a:endParaRPr lang="ru-RU" sz="2400" dirty="0">
              <a:latin typeface="Franklin Gothic Demi Cond" pitchFamily="34" charset="0"/>
            </a:endParaRPr>
          </a:p>
          <a:p>
            <a:pPr algn="ctr"/>
            <a:endParaRPr lang="ru-RU" sz="54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974447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55" t="10387" r="32241" b="18160"/>
          <a:stretch/>
        </p:blipFill>
        <p:spPr>
          <a:xfrm rot="5400000">
            <a:off x="-112202" y="1344450"/>
            <a:ext cx="5112568" cy="40970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87585" y="548680"/>
            <a:ext cx="403244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5400" b="1" dirty="0" smtClean="0">
                <a:latin typeface="Monotype Corsiva" pitchFamily="66" charset="0"/>
              </a:rPr>
              <a:t>Жукоўскі </a:t>
            </a:r>
            <a:endParaRPr lang="be-BY" sz="5400" b="1" dirty="0">
              <a:latin typeface="Monotype Corsiva" pitchFamily="66" charset="0"/>
            </a:endParaRPr>
          </a:p>
          <a:p>
            <a:pPr algn="ctr"/>
            <a:r>
              <a:rPr lang="be-BY" sz="5400" b="1" dirty="0" smtClean="0">
                <a:latin typeface="Monotype Corsiva" pitchFamily="66" charset="0"/>
              </a:rPr>
              <a:t>Аляксандр </a:t>
            </a:r>
            <a:endParaRPr lang="be-BY" sz="5400" b="1" dirty="0">
              <a:latin typeface="Monotype Corsiva" pitchFamily="66" charset="0"/>
            </a:endParaRPr>
          </a:p>
          <a:p>
            <a:pPr algn="ctr"/>
            <a:r>
              <a:rPr lang="be-BY" sz="5400" b="1" dirty="0" smtClean="0">
                <a:latin typeface="Monotype Corsiva" pitchFamily="66" charset="0"/>
              </a:rPr>
              <a:t>Сямёнавіч</a:t>
            </a:r>
          </a:p>
          <a:p>
            <a:r>
              <a:rPr lang="be-BY" sz="2400" dirty="0">
                <a:latin typeface="Franklin Gothic Demi Cond" pitchFamily="34" charset="0"/>
              </a:rPr>
              <a:t>У гады вайны працаваў настаўнікам Дзераўноўскай школы і быў сувязным партызанскага атрада імя Сталіна брыгады імя Ракасоўскага. Заснавальнік музея рэвалюцыйнай, баявой і працоўнай славы СШ№4</a:t>
            </a:r>
            <a:endParaRPr lang="ru-RU" sz="2400" dirty="0">
              <a:latin typeface="Franklin Gothic Demi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15489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f4f408d175af30f2e56612456969c45c1fa3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1074</TotalTime>
  <Words>326</Words>
  <Application>Microsoft Office PowerPoint</Application>
  <PresentationFormat>Экран (4:3)</PresentationFormat>
  <Paragraphs>55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Alcom</cp:lastModifiedBy>
  <cp:revision>154</cp:revision>
  <dcterms:created xsi:type="dcterms:W3CDTF">2015-01-12T08:52:01Z</dcterms:created>
  <dcterms:modified xsi:type="dcterms:W3CDTF">2021-09-30T08:52:57Z</dcterms:modified>
</cp:coreProperties>
</file>